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857" r:id="rId2"/>
  </p:sldMasterIdLst>
  <p:notesMasterIdLst>
    <p:notesMasterId r:id="rId76"/>
  </p:notesMasterIdLst>
  <p:sldIdLst>
    <p:sldId id="257" r:id="rId3"/>
    <p:sldId id="261" r:id="rId4"/>
    <p:sldId id="262" r:id="rId5"/>
    <p:sldId id="265" r:id="rId6"/>
    <p:sldId id="339" r:id="rId7"/>
    <p:sldId id="442" r:id="rId8"/>
    <p:sldId id="328" r:id="rId9"/>
    <p:sldId id="331" r:id="rId10"/>
    <p:sldId id="332" r:id="rId11"/>
    <p:sldId id="333" r:id="rId12"/>
    <p:sldId id="290" r:id="rId13"/>
    <p:sldId id="291" r:id="rId14"/>
    <p:sldId id="418" r:id="rId15"/>
    <p:sldId id="293" r:id="rId16"/>
    <p:sldId id="295" r:id="rId17"/>
    <p:sldId id="304" r:id="rId18"/>
    <p:sldId id="306" r:id="rId19"/>
    <p:sldId id="439" r:id="rId20"/>
    <p:sldId id="346" r:id="rId21"/>
    <p:sldId id="347" r:id="rId22"/>
    <p:sldId id="348" r:id="rId23"/>
    <p:sldId id="441" r:id="rId24"/>
    <p:sldId id="312" r:id="rId25"/>
    <p:sldId id="296" r:id="rId26"/>
    <p:sldId id="313" r:id="rId27"/>
    <p:sldId id="314" r:id="rId28"/>
    <p:sldId id="321" r:id="rId29"/>
    <p:sldId id="351" r:id="rId30"/>
    <p:sldId id="352" r:id="rId31"/>
    <p:sldId id="353" r:id="rId32"/>
    <p:sldId id="354" r:id="rId33"/>
    <p:sldId id="355" r:id="rId34"/>
    <p:sldId id="356" r:id="rId35"/>
    <p:sldId id="357" r:id="rId36"/>
    <p:sldId id="358" r:id="rId37"/>
    <p:sldId id="359" r:id="rId38"/>
    <p:sldId id="440" r:id="rId39"/>
    <p:sldId id="367" r:id="rId40"/>
    <p:sldId id="368" r:id="rId41"/>
    <p:sldId id="370" r:id="rId42"/>
    <p:sldId id="373" r:id="rId43"/>
    <p:sldId id="375" r:id="rId44"/>
    <p:sldId id="376" r:id="rId45"/>
    <p:sldId id="384" r:id="rId46"/>
    <p:sldId id="385" r:id="rId47"/>
    <p:sldId id="386" r:id="rId48"/>
    <p:sldId id="387" r:id="rId49"/>
    <p:sldId id="388" r:id="rId50"/>
    <p:sldId id="390" r:id="rId51"/>
    <p:sldId id="391" r:id="rId52"/>
    <p:sldId id="392" r:id="rId53"/>
    <p:sldId id="393" r:id="rId54"/>
    <p:sldId id="394" r:id="rId55"/>
    <p:sldId id="395" r:id="rId56"/>
    <p:sldId id="396" r:id="rId57"/>
    <p:sldId id="397" r:id="rId58"/>
    <p:sldId id="398" r:id="rId59"/>
    <p:sldId id="399" r:id="rId60"/>
    <p:sldId id="400" r:id="rId61"/>
    <p:sldId id="419" r:id="rId62"/>
    <p:sldId id="426" r:id="rId63"/>
    <p:sldId id="428" r:id="rId64"/>
    <p:sldId id="420" r:id="rId65"/>
    <p:sldId id="429" r:id="rId66"/>
    <p:sldId id="430" r:id="rId67"/>
    <p:sldId id="421" r:id="rId68"/>
    <p:sldId id="432" r:id="rId69"/>
    <p:sldId id="433" r:id="rId70"/>
    <p:sldId id="434" r:id="rId71"/>
    <p:sldId id="437" r:id="rId72"/>
    <p:sldId id="438" r:id="rId73"/>
    <p:sldId id="404" r:id="rId74"/>
    <p:sldId id="406" r:id="rId7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华文新魏" pitchFamily="2" charset="-122"/>
        <a:cs typeface="+mn-cs"/>
      </a:defRPr>
    </a:lvl1pPr>
    <a:lvl2pPr marL="457200" algn="l" rtl="0" fontAlgn="base">
      <a:spcBef>
        <a:spcPct val="0"/>
      </a:spcBef>
      <a:spcAft>
        <a:spcPct val="0"/>
      </a:spcAft>
      <a:defRPr kern="1200">
        <a:solidFill>
          <a:schemeClr val="tx1"/>
        </a:solidFill>
        <a:latin typeface="Arial" charset="0"/>
        <a:ea typeface="华文新魏" pitchFamily="2" charset="-122"/>
        <a:cs typeface="+mn-cs"/>
      </a:defRPr>
    </a:lvl2pPr>
    <a:lvl3pPr marL="914400" algn="l" rtl="0" fontAlgn="base">
      <a:spcBef>
        <a:spcPct val="0"/>
      </a:spcBef>
      <a:spcAft>
        <a:spcPct val="0"/>
      </a:spcAft>
      <a:defRPr kern="1200">
        <a:solidFill>
          <a:schemeClr val="tx1"/>
        </a:solidFill>
        <a:latin typeface="Arial" charset="0"/>
        <a:ea typeface="华文新魏" pitchFamily="2" charset="-122"/>
        <a:cs typeface="+mn-cs"/>
      </a:defRPr>
    </a:lvl3pPr>
    <a:lvl4pPr marL="1371600" algn="l" rtl="0" fontAlgn="base">
      <a:spcBef>
        <a:spcPct val="0"/>
      </a:spcBef>
      <a:spcAft>
        <a:spcPct val="0"/>
      </a:spcAft>
      <a:defRPr kern="1200">
        <a:solidFill>
          <a:schemeClr val="tx1"/>
        </a:solidFill>
        <a:latin typeface="Arial" charset="0"/>
        <a:ea typeface="华文新魏" pitchFamily="2" charset="-122"/>
        <a:cs typeface="+mn-cs"/>
      </a:defRPr>
    </a:lvl4pPr>
    <a:lvl5pPr marL="1828800" algn="l" rtl="0" fontAlgn="base">
      <a:spcBef>
        <a:spcPct val="0"/>
      </a:spcBef>
      <a:spcAft>
        <a:spcPct val="0"/>
      </a:spcAft>
      <a:defRPr kern="1200">
        <a:solidFill>
          <a:schemeClr val="tx1"/>
        </a:solidFill>
        <a:latin typeface="Arial" charset="0"/>
        <a:ea typeface="华文新魏" pitchFamily="2" charset="-122"/>
        <a:cs typeface="+mn-cs"/>
      </a:defRPr>
    </a:lvl5pPr>
    <a:lvl6pPr marL="2286000" algn="l" defTabSz="914400" rtl="0" eaLnBrk="1" latinLnBrk="0" hangingPunct="1">
      <a:defRPr kern="1200">
        <a:solidFill>
          <a:schemeClr val="tx1"/>
        </a:solidFill>
        <a:latin typeface="Arial" charset="0"/>
        <a:ea typeface="华文新魏" pitchFamily="2" charset="-122"/>
        <a:cs typeface="+mn-cs"/>
      </a:defRPr>
    </a:lvl6pPr>
    <a:lvl7pPr marL="2743200" algn="l" defTabSz="914400" rtl="0" eaLnBrk="1" latinLnBrk="0" hangingPunct="1">
      <a:defRPr kern="1200">
        <a:solidFill>
          <a:schemeClr val="tx1"/>
        </a:solidFill>
        <a:latin typeface="Arial" charset="0"/>
        <a:ea typeface="华文新魏" pitchFamily="2" charset="-122"/>
        <a:cs typeface="+mn-cs"/>
      </a:defRPr>
    </a:lvl7pPr>
    <a:lvl8pPr marL="3200400" algn="l" defTabSz="914400" rtl="0" eaLnBrk="1" latinLnBrk="0" hangingPunct="1">
      <a:defRPr kern="1200">
        <a:solidFill>
          <a:schemeClr val="tx1"/>
        </a:solidFill>
        <a:latin typeface="Arial" charset="0"/>
        <a:ea typeface="华文新魏" pitchFamily="2" charset="-122"/>
        <a:cs typeface="+mn-cs"/>
      </a:defRPr>
    </a:lvl8pPr>
    <a:lvl9pPr marL="3657600" algn="l" defTabSz="914400" rtl="0" eaLnBrk="1" latinLnBrk="0" hangingPunct="1">
      <a:defRPr kern="1200">
        <a:solidFill>
          <a:schemeClr val="tx1"/>
        </a:solidFill>
        <a:latin typeface="Arial" charset="0"/>
        <a:ea typeface="华文新魏"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5D0"/>
    <a:srgbClr val="B48900"/>
    <a:srgbClr val="D6A300"/>
    <a:srgbClr val="FFCCFF"/>
    <a:srgbClr val="FF9FF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615" autoAdjust="0"/>
    <p:restoredTop sz="69151" autoAdjust="0"/>
  </p:normalViewPr>
  <p:slideViewPr>
    <p:cSldViewPr showGuides="1">
      <p:cViewPr varScale="1">
        <p:scale>
          <a:sx n="56" d="100"/>
          <a:sy n="56" d="100"/>
        </p:scale>
        <p:origin x="-2160" y="-96"/>
      </p:cViewPr>
      <p:guideLst>
        <p:guide orient="horz" pos="2160"/>
        <p:guide pos="2880"/>
      </p:guideLst>
    </p:cSldViewPr>
  </p:slideViewPr>
  <p:outlineViewPr>
    <p:cViewPr>
      <p:scale>
        <a:sx n="33" d="100"/>
        <a:sy n="33" d="100"/>
      </p:scale>
      <p:origin x="0" y="47946"/>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66" d="100"/>
        <a:sy n="66" d="100"/>
      </p:scale>
      <p:origin x="0" y="921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_rels/viewProps.xml.rels><?xml version="1.0" encoding="UTF-8" standalone="yes"?>
<Relationships xmlns="http://schemas.openxmlformats.org/package/2006/relationships"><Relationship Id="rId8" Type="http://schemas.openxmlformats.org/officeDocument/2006/relationships/slide" Target="slides/slide49.xml"/><Relationship Id="rId3" Type="http://schemas.openxmlformats.org/officeDocument/2006/relationships/slide" Target="slides/slide38.xml"/><Relationship Id="rId7" Type="http://schemas.openxmlformats.org/officeDocument/2006/relationships/slide" Target="slides/slide46.xml"/><Relationship Id="rId2" Type="http://schemas.openxmlformats.org/officeDocument/2006/relationships/slide" Target="slides/slide36.xml"/><Relationship Id="rId1" Type="http://schemas.openxmlformats.org/officeDocument/2006/relationships/slide" Target="slides/slide12.xml"/><Relationship Id="rId6" Type="http://schemas.openxmlformats.org/officeDocument/2006/relationships/slide" Target="slides/slide45.xml"/><Relationship Id="rId5" Type="http://schemas.openxmlformats.org/officeDocument/2006/relationships/slide" Target="slides/slide44.xml"/><Relationship Id="rId4" Type="http://schemas.openxmlformats.org/officeDocument/2006/relationships/slide" Target="slides/slide41.xml"/><Relationship Id="rId9"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819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EB17C3B9-00D4-4B5B-8901-19DF40A0DF82}" type="slidenum">
              <a:rPr lang="en-US" altLang="zh-CN"/>
              <a:pPr>
                <a:defRPr/>
              </a:pPr>
              <a:t>‹#›</a:t>
            </a:fld>
            <a:endParaRPr lang="en-US" altLang="zh-CN"/>
          </a:p>
        </p:txBody>
      </p:sp>
    </p:spTree>
    <p:extLst>
      <p:ext uri="{BB962C8B-B14F-4D97-AF65-F5344CB8AC3E}">
        <p14:creationId xmlns:p14="http://schemas.microsoft.com/office/powerpoint/2010/main" xmlns="" val="30571952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781F9987-2E21-49A6-A63E-765E36B0E531}" type="slidenum">
              <a:rPr lang="en-US" altLang="zh-CN" smtClean="0">
                <a:ea typeface="宋体" pitchFamily="2" charset="-122"/>
              </a:rPr>
              <a:pPr eaLnBrk="1" hangingPunct="1"/>
              <a:t>1</a:t>
            </a:fld>
            <a:endParaRPr lang="en-US" altLang="zh-CN" smtClean="0">
              <a:ea typeface="宋体" pitchFamily="2"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985FFFFE-4A74-46B9-AD8D-F0CDEFF3B126}" type="slidenum">
              <a:rPr lang="en-US" altLang="zh-CN" smtClean="0">
                <a:ea typeface="宋体" pitchFamily="2" charset="-122"/>
              </a:rPr>
              <a:pPr eaLnBrk="1" hangingPunct="1"/>
              <a:t>36</a:t>
            </a:fld>
            <a:endParaRPr lang="en-US" altLang="zh-CN" smtClean="0">
              <a:ea typeface="宋体" pitchFamily="2" charset="-122"/>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1ED6AC7F-DD92-4347-972D-1BC51BECBCFC}" type="slidenum">
              <a:rPr lang="en-US" altLang="zh-CN" smtClean="0">
                <a:ea typeface="宋体" pitchFamily="2" charset="-122"/>
              </a:rPr>
              <a:pPr eaLnBrk="1" hangingPunct="1"/>
              <a:t>38</a:t>
            </a:fld>
            <a:endParaRPr lang="en-US" altLang="zh-CN" smtClean="0">
              <a:ea typeface="宋体" pitchFamily="2"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B8E0C3BF-11ED-4EC2-9865-42E90521FA00}" type="slidenum">
              <a:rPr lang="en-US" altLang="zh-CN" smtClean="0">
                <a:ea typeface="宋体" pitchFamily="2" charset="-122"/>
              </a:rPr>
              <a:pPr eaLnBrk="1" hangingPunct="1"/>
              <a:t>39</a:t>
            </a:fld>
            <a:endParaRPr lang="en-US" altLang="zh-CN" smtClean="0">
              <a:ea typeface="宋体" pitchFamily="2" charset="-122"/>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t>应答元件</a:t>
            </a:r>
            <a:r>
              <a:rPr lang="en-US" altLang="zh-CN" dirty="0" smtClean="0"/>
              <a:t>(response element)</a:t>
            </a:r>
            <a:r>
              <a:rPr lang="zh-CN" altLang="en-US" dirty="0" smtClean="0"/>
              <a:t>是位于基因上游能被转录因子识别和结合，从而调控基因专一性表达的</a:t>
            </a:r>
            <a:r>
              <a:rPr lang="en-US" altLang="zh-CN" dirty="0" smtClean="0"/>
              <a:t>DNA</a:t>
            </a:r>
            <a:r>
              <a:rPr lang="zh-CN" altLang="en-US" dirty="0" smtClean="0"/>
              <a:t>序列，如热激应答元件</a:t>
            </a:r>
            <a:r>
              <a:rPr lang="en-US" altLang="zh-CN" dirty="0" smtClean="0"/>
              <a:t>(heat shock response element</a:t>
            </a:r>
            <a:r>
              <a:rPr lang="zh-CN" altLang="en-US" dirty="0" smtClean="0"/>
              <a:t>，</a:t>
            </a:r>
            <a:r>
              <a:rPr lang="en-US" altLang="zh-CN" dirty="0" smtClean="0"/>
              <a:t>HSE)</a:t>
            </a:r>
            <a:r>
              <a:rPr lang="zh-CN" altLang="en-US" dirty="0" smtClean="0"/>
              <a:t>、金属应答元件</a:t>
            </a:r>
            <a:r>
              <a:rPr lang="en-US" altLang="zh-CN" dirty="0" smtClean="0"/>
              <a:t>(metal response element</a:t>
            </a:r>
            <a:r>
              <a:rPr lang="zh-CN" altLang="en-US" dirty="0" smtClean="0"/>
              <a:t>，</a:t>
            </a:r>
            <a:r>
              <a:rPr lang="en-US" altLang="zh-CN" dirty="0" smtClean="0"/>
              <a:t>MRE)</a:t>
            </a:r>
            <a:r>
              <a:rPr lang="zh-CN" altLang="en-US" dirty="0" smtClean="0"/>
              <a:t>、糖皮质激素应答元件</a:t>
            </a:r>
            <a:r>
              <a:rPr lang="en-US" altLang="zh-CN" dirty="0" smtClean="0"/>
              <a:t>(</a:t>
            </a:r>
            <a:r>
              <a:rPr lang="en-US" altLang="zh-CN" dirty="0" err="1" smtClean="0"/>
              <a:t>glucor-ticoid</a:t>
            </a:r>
            <a:r>
              <a:rPr lang="en-US" altLang="zh-CN" dirty="0" smtClean="0"/>
              <a:t> response element</a:t>
            </a:r>
            <a:r>
              <a:rPr lang="zh-CN" altLang="en-US" dirty="0" smtClean="0"/>
              <a:t>，</a:t>
            </a:r>
            <a:r>
              <a:rPr lang="en-US" altLang="zh-CN" dirty="0" smtClean="0"/>
              <a:t>GRE)</a:t>
            </a:r>
            <a:r>
              <a:rPr lang="zh-CN" altLang="en-US" dirty="0" smtClean="0"/>
              <a:t>和血清应答元件</a:t>
            </a:r>
            <a:r>
              <a:rPr lang="en-US" altLang="zh-CN" dirty="0" smtClean="0"/>
              <a:t>(serum response element</a:t>
            </a:r>
            <a:r>
              <a:rPr lang="zh-CN" altLang="en-US" dirty="0" smtClean="0"/>
              <a:t>，</a:t>
            </a:r>
            <a:r>
              <a:rPr lang="en-US" altLang="zh-CN" dirty="0" smtClean="0"/>
              <a:t>SRE)</a:t>
            </a:r>
            <a:r>
              <a:rPr lang="zh-CN" altLang="en-US" dirty="0" smtClean="0"/>
              <a:t>等。</a:t>
            </a:r>
            <a:br>
              <a:rPr lang="zh-CN" altLang="en-US" dirty="0" smtClean="0"/>
            </a:br>
            <a:r>
              <a:rPr lang="zh-CN" altLang="en-US" dirty="0" smtClean="0"/>
              <a:t>应答元件含有短重复序列，不同基因中应答元件的拷贝数相近但不相等。蛋白因子结合在应答元件的保守序列上，通常位于转录起点上游</a:t>
            </a:r>
            <a:r>
              <a:rPr lang="en-US" altLang="zh-CN" dirty="0" smtClean="0"/>
              <a:t>200 </a:t>
            </a:r>
            <a:r>
              <a:rPr lang="en-US" altLang="zh-CN" dirty="0" err="1" smtClean="0"/>
              <a:t>bp</a:t>
            </a:r>
            <a:r>
              <a:rPr lang="zh-CN" altLang="en-US" dirty="0" smtClean="0"/>
              <a:t>内。应答兀</a:t>
            </a:r>
            <a:r>
              <a:rPr lang="en-US" altLang="zh-CN" dirty="0" smtClean="0"/>
              <a:t>—</a:t>
            </a:r>
            <a:r>
              <a:rPr lang="zh-CN" altLang="en-US" dirty="0" smtClean="0"/>
              <a:t>件也有位于启动子或增强子内。如</a:t>
            </a:r>
            <a:r>
              <a:rPr lang="en-US" altLang="zh-CN" dirty="0" smtClean="0"/>
              <a:t>HSE</a:t>
            </a:r>
            <a:r>
              <a:rPr lang="zh-CN" altLang="en-US" dirty="0" smtClean="0"/>
              <a:t>位于启动子内，</a:t>
            </a:r>
            <a:r>
              <a:rPr lang="en-US" altLang="zh-CN" dirty="0" smtClean="0"/>
              <a:t>GRE</a:t>
            </a:r>
            <a:r>
              <a:rPr lang="zh-CN" altLang="en-US" dirty="0" smtClean="0"/>
              <a:t>则在增强子内。各种应答元件的作用原理是相同的，即特定的蛋白因子识别应答元件并与其结合，从而调控基因的表达。</a:t>
            </a:r>
            <a:br>
              <a:rPr lang="zh-CN" altLang="en-US" dirty="0" smtClean="0"/>
            </a:br>
            <a:r>
              <a:rPr lang="zh-CN" altLang="en-US" dirty="0" smtClean="0"/>
              <a:t>热激应答是多个基因受单一转录因子调控，温度升高，在关闭一些基因转录的同时，打开热激基因</a:t>
            </a:r>
            <a:r>
              <a:rPr lang="en-US" altLang="zh-CN" dirty="0" smtClean="0"/>
              <a:t>(heat shock gene)</a:t>
            </a:r>
            <a:r>
              <a:rPr lang="zh-CN" altLang="en-US" dirty="0" smtClean="0"/>
              <a:t>的转录。无论是细菌还是高等真核生物，热激基因散布在不同染色体上或同一染色体的不同部位，即生物处在最适温度范围以上时，受到热的诱导，就会使许多热激基因转录，合成一系列热激蛋白。热激蛋白是一种分子陪伴</a:t>
            </a:r>
            <a:r>
              <a:rPr lang="en-US" altLang="zh-CN" dirty="0" smtClean="0"/>
              <a:t>(</a:t>
            </a:r>
            <a:r>
              <a:rPr lang="en-US" altLang="zh-CN" dirty="0" err="1" smtClean="0"/>
              <a:t>moleculer</a:t>
            </a:r>
            <a:r>
              <a:rPr lang="en-US" altLang="zh-CN" dirty="0" smtClean="0"/>
              <a:t> chaperon)</a:t>
            </a:r>
            <a:r>
              <a:rPr lang="zh-CN" altLang="en-US" dirty="0" smtClean="0"/>
              <a:t>，可以使因温度升高而构型发生改变的蛋白质恢复成维持原有的三维构象，不致丧失功能而使机体得以存活。</a:t>
            </a:r>
            <a:br>
              <a:rPr lang="zh-CN" altLang="en-US" dirty="0" smtClean="0"/>
            </a:br>
            <a:r>
              <a:rPr lang="zh-CN" altLang="en-US" dirty="0" smtClean="0"/>
              <a:t>金属硫蛋白</a:t>
            </a:r>
            <a:r>
              <a:rPr lang="en-US" altLang="zh-CN" dirty="0" smtClean="0"/>
              <a:t>(</a:t>
            </a:r>
            <a:r>
              <a:rPr lang="en-US" altLang="zh-CN" dirty="0" err="1" smtClean="0"/>
              <a:t>metallothionein</a:t>
            </a:r>
            <a:r>
              <a:rPr lang="en-US" altLang="zh-CN" dirty="0" smtClean="0"/>
              <a:t>)</a:t>
            </a:r>
            <a:r>
              <a:rPr lang="zh-CN" altLang="en-US" dirty="0" smtClean="0"/>
              <a:t>基因则是单一基因受多种不同的调控机制的调控。不同元件中的任何一种，无论位于启动子内，还是位于增强子内，都能单独激活基因表达，这是调控的通用原理。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C297BBE4-4BC3-434C-ABCA-831A002A664E}" type="slidenum">
              <a:rPr lang="en-US" altLang="zh-CN" smtClean="0">
                <a:ea typeface="宋体" pitchFamily="2" charset="-122"/>
              </a:rPr>
              <a:pPr eaLnBrk="1" hangingPunct="1"/>
              <a:t>40</a:t>
            </a:fld>
            <a:endParaRPr lang="en-US" altLang="zh-CN" smtClean="0">
              <a:ea typeface="宋体" pitchFamily="2"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smtClean="0"/>
              <a:t>应答元件含有短重复序列，不同基因中应答元件的拷贝数相近但不相等。</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B5A17759-EC81-4684-8824-CD97DF88729A}" type="slidenum">
              <a:rPr lang="en-US" altLang="zh-CN" smtClean="0">
                <a:ea typeface="宋体" pitchFamily="2" charset="-122"/>
              </a:rPr>
              <a:pPr eaLnBrk="1" hangingPunct="1"/>
              <a:t>41</a:t>
            </a:fld>
            <a:endParaRPr lang="en-US" altLang="zh-CN" smtClean="0">
              <a:ea typeface="宋体" pitchFamily="2" charset="-122"/>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AB572D70-6DD6-43B7-A3B4-DE123BD52D8F}" type="slidenum">
              <a:rPr lang="en-US" altLang="zh-CN" smtClean="0">
                <a:ea typeface="宋体" pitchFamily="2" charset="-122"/>
              </a:rPr>
              <a:pPr eaLnBrk="1" hangingPunct="1"/>
              <a:t>43</a:t>
            </a:fld>
            <a:endParaRPr lang="en-US" altLang="zh-CN" smtClean="0">
              <a:ea typeface="宋体" pitchFamily="2"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ja-JP" altLang="en-US" smtClean="0"/>
              <a:t>真核细胞的三种</a:t>
            </a:r>
            <a:r>
              <a:rPr lang="en-US" altLang="ja-JP" smtClean="0"/>
              <a:t>RNA</a:t>
            </a:r>
            <a:r>
              <a:rPr lang="ja-JP" altLang="en-US" smtClean="0"/>
              <a:t>聚合酶(Ⅰ、Ⅱ和Ⅲ)中，只有</a:t>
            </a:r>
            <a:r>
              <a:rPr lang="en-US" altLang="ja-JP" smtClean="0"/>
              <a:t>RNA</a:t>
            </a:r>
            <a:r>
              <a:rPr lang="ja-JP" altLang="en-US" smtClean="0"/>
              <a:t>聚合酶Ⅱ能转录生成</a:t>
            </a:r>
            <a:r>
              <a:rPr lang="en-US" altLang="ja-JP" smtClean="0"/>
              <a:t>mRNA</a:t>
            </a:r>
          </a:p>
          <a:p>
            <a:pPr eaLnBrk="1" hangingPunct="1"/>
            <a:endParaRPr lang="ja-JP"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A9A55DD3-FBB6-4515-BD09-02F5D6CE07E9}" type="slidenum">
              <a:rPr lang="en-US" altLang="zh-CN" smtClean="0">
                <a:ea typeface="宋体" pitchFamily="2" charset="-122"/>
              </a:rPr>
              <a:pPr eaLnBrk="1" hangingPunct="1"/>
              <a:t>44</a:t>
            </a:fld>
            <a:endParaRPr lang="en-US" altLang="zh-CN" smtClean="0">
              <a:ea typeface="宋体" pitchFamily="2" charset="-122"/>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3430BD24-3A80-44E4-93B2-7FBBD396984F}" type="slidenum">
              <a:rPr lang="en-US" altLang="zh-CN" smtClean="0">
                <a:ea typeface="宋体" pitchFamily="2" charset="-122"/>
              </a:rPr>
              <a:pPr eaLnBrk="1" hangingPunct="1"/>
              <a:t>45</a:t>
            </a:fld>
            <a:endParaRPr lang="en-US" altLang="zh-CN" smtClean="0">
              <a:ea typeface="宋体" pitchFamily="2"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424168CE-55FA-4ED0-8B06-55DD90C07E4E}" type="slidenum">
              <a:rPr lang="en-US" altLang="zh-CN" smtClean="0">
                <a:ea typeface="宋体" pitchFamily="2" charset="-122"/>
              </a:rPr>
              <a:pPr eaLnBrk="1" hangingPunct="1"/>
              <a:t>46</a:t>
            </a:fld>
            <a:endParaRPr lang="en-US" altLang="zh-CN" smtClean="0">
              <a:ea typeface="宋体" pitchFamily="2" charset="-122"/>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F1B41E65-B5FC-4419-80E7-3216E4524A2E}" type="slidenum">
              <a:rPr lang="en-US" altLang="zh-CN" smtClean="0">
                <a:ea typeface="宋体" pitchFamily="2" charset="-122"/>
              </a:rPr>
              <a:pPr eaLnBrk="1" hangingPunct="1"/>
              <a:t>47</a:t>
            </a:fld>
            <a:endParaRPr lang="en-US" altLang="zh-CN" smtClean="0">
              <a:ea typeface="宋体" pitchFamily="2" charset="-122"/>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1A562D31-C69E-4F39-BC5D-DC9C30CAB785}" type="slidenum">
              <a:rPr lang="en-US" altLang="zh-CN" smtClean="0">
                <a:ea typeface="宋体" pitchFamily="2" charset="-122"/>
              </a:rPr>
              <a:pPr eaLnBrk="1" hangingPunct="1"/>
              <a:t>4</a:t>
            </a:fld>
            <a:endParaRPr lang="en-US" altLang="zh-CN" smtClean="0">
              <a:ea typeface="宋体" pitchFamily="2"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0859864A-BD4E-4691-95E3-6F896871121F}" type="slidenum">
              <a:rPr lang="en-US" altLang="zh-CN" smtClean="0">
                <a:ea typeface="宋体" pitchFamily="2" charset="-122"/>
              </a:rPr>
              <a:pPr eaLnBrk="1" hangingPunct="1"/>
              <a:t>49</a:t>
            </a:fld>
            <a:endParaRPr lang="en-US" altLang="zh-CN" smtClean="0">
              <a:ea typeface="宋体" pitchFamily="2"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08812A5C-4671-4A0D-84BE-089971F4D9BA}" type="slidenum">
              <a:rPr lang="en-US" altLang="zh-CN" smtClean="0">
                <a:ea typeface="宋体" pitchFamily="2" charset="-122"/>
              </a:rPr>
              <a:pPr eaLnBrk="1" hangingPunct="1"/>
              <a:t>50</a:t>
            </a:fld>
            <a:endParaRPr lang="en-US" altLang="zh-CN" smtClean="0">
              <a:ea typeface="宋体" pitchFamily="2"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CD476C6F-88B9-44A6-8845-05EB11809D26}" type="slidenum">
              <a:rPr lang="en-US" altLang="zh-CN" smtClean="0">
                <a:ea typeface="宋体" pitchFamily="2" charset="-122"/>
              </a:rPr>
              <a:pPr eaLnBrk="1" hangingPunct="1"/>
              <a:t>53</a:t>
            </a:fld>
            <a:endParaRPr lang="en-US" altLang="zh-CN" smtClean="0">
              <a:ea typeface="宋体" pitchFamily="2" charset="-122"/>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ja-JP"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79C45E41-CA91-4838-93FD-58DA85CD9EE9}" type="slidenum">
              <a:rPr lang="en-US" altLang="zh-CN" smtClean="0">
                <a:ea typeface="宋体" pitchFamily="2" charset="-122"/>
              </a:rPr>
              <a:pPr eaLnBrk="1" hangingPunct="1"/>
              <a:t>54</a:t>
            </a:fld>
            <a:endParaRPr lang="en-US" altLang="zh-CN" smtClean="0">
              <a:ea typeface="宋体" pitchFamily="2" charset="-122"/>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EE2329DB-CF52-4E39-A380-88A1A20AFDB9}" type="slidenum">
              <a:rPr lang="en-US" altLang="zh-CN" smtClean="0">
                <a:ea typeface="宋体" pitchFamily="2" charset="-122"/>
              </a:rPr>
              <a:pPr eaLnBrk="1" hangingPunct="1"/>
              <a:t>55</a:t>
            </a:fld>
            <a:endParaRPr lang="en-US" altLang="zh-CN" smtClean="0">
              <a:ea typeface="宋体" pitchFamily="2" charset="-122"/>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339AFD1B-1CF4-4ED7-9E81-B35660455994}" type="slidenum">
              <a:rPr lang="en-US" altLang="zh-CN" smtClean="0">
                <a:ea typeface="宋体" pitchFamily="2" charset="-122"/>
              </a:rPr>
              <a:pPr eaLnBrk="1" hangingPunct="1"/>
              <a:t>57</a:t>
            </a:fld>
            <a:endParaRPr lang="en-US" altLang="zh-CN" smtClean="0">
              <a:ea typeface="宋体" pitchFamily="2" charset="-122"/>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25CBA819-CB0A-4811-A162-B789F13591CA}" type="slidenum">
              <a:rPr lang="en-US" altLang="zh-CN" smtClean="0">
                <a:ea typeface="宋体" pitchFamily="2" charset="-122"/>
              </a:rPr>
              <a:pPr eaLnBrk="1" hangingPunct="1"/>
              <a:t>58</a:t>
            </a:fld>
            <a:endParaRPr lang="en-US" altLang="zh-CN" smtClean="0">
              <a:ea typeface="宋体" pitchFamily="2" charset="-122"/>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zh-CN" altLang="en-US" dirty="0" smtClean="0"/>
              <a:t>如：酵母转录因子</a:t>
            </a:r>
            <a:r>
              <a:rPr lang="en-US" altLang="zh-CN" dirty="0" smtClean="0"/>
              <a:t>GAL4</a:t>
            </a:r>
            <a:r>
              <a:rPr lang="zh-CN" altLang="en-US" dirty="0" smtClean="0"/>
              <a:t>和</a:t>
            </a:r>
            <a:r>
              <a:rPr lang="en-US" altLang="zh-CN" dirty="0" smtClean="0"/>
              <a:t>GCN4</a:t>
            </a:r>
            <a:r>
              <a:rPr lang="zh-CN" altLang="en-US" dirty="0" smtClean="0"/>
              <a:t>，哺乳动物细胞的糖皮质激素受体（</a:t>
            </a:r>
            <a:r>
              <a:rPr lang="en-US" altLang="zh-CN" dirty="0" smtClean="0"/>
              <a:t>CR</a:t>
            </a:r>
            <a:r>
              <a:rPr lang="zh-CN" altLang="en-US" dirty="0" smtClean="0"/>
              <a:t>）及转录活化因子</a:t>
            </a:r>
            <a:r>
              <a:rPr lang="en-US" altLang="zh-CN" dirty="0" smtClean="0"/>
              <a:t>AP1</a:t>
            </a:r>
            <a:r>
              <a:rPr lang="zh-CN" altLang="en-US" dirty="0" smtClean="0"/>
              <a:t>家族的</a:t>
            </a:r>
            <a:r>
              <a:rPr lang="en-US" altLang="zh-CN" dirty="0" smtClean="0"/>
              <a:t>Jun</a:t>
            </a:r>
            <a:r>
              <a:rPr lang="zh-CN" altLang="en-US" dirty="0" smtClean="0"/>
              <a:t>等分子中也存在这种结构。</a:t>
            </a:r>
          </a:p>
          <a:p>
            <a:pPr eaLnBrk="1" hangingPunct="1"/>
            <a:endParaRPr lang="zh-CN"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B50A0AB0-F044-4920-8600-73400BDEF42C}" type="slidenum">
              <a:rPr lang="en-US" altLang="zh-CN" smtClean="0">
                <a:ea typeface="宋体" pitchFamily="2" charset="-122"/>
              </a:rPr>
              <a:pPr eaLnBrk="1" hangingPunct="1"/>
              <a:t>59</a:t>
            </a:fld>
            <a:endParaRPr lang="en-US" altLang="zh-CN" smtClean="0">
              <a:ea typeface="宋体" pitchFamily="2"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smtClean="0"/>
              <a:t>2)</a:t>
            </a:r>
            <a:r>
              <a:rPr lang="zh-CN" altLang="en-US" dirty="0" smtClean="0"/>
              <a:t>富含谷氨酸胶结构域存在于多种转录因子中</a:t>
            </a:r>
            <a:r>
              <a:rPr lang="en-US" altLang="zh-CN" dirty="0" smtClean="0"/>
              <a:t>:</a:t>
            </a:r>
            <a:r>
              <a:rPr lang="zh-CN" altLang="en-US" dirty="0" smtClean="0"/>
              <a:t>转录因子</a:t>
            </a:r>
            <a:r>
              <a:rPr lang="en-US" altLang="zh-CN" dirty="0" err="1" smtClean="0"/>
              <a:t>Spl</a:t>
            </a:r>
            <a:r>
              <a:rPr lang="zh-CN" altLang="en-US" dirty="0" smtClean="0"/>
              <a:t>与转录活化相关的</a:t>
            </a:r>
            <a:r>
              <a:rPr lang="en-US" altLang="zh-CN" dirty="0" smtClean="0"/>
              <a:t>4</a:t>
            </a:r>
            <a:r>
              <a:rPr lang="zh-CN" altLang="en-US" dirty="0" smtClean="0"/>
              <a:t>个区域</a:t>
            </a:r>
            <a:r>
              <a:rPr lang="en-US" altLang="zh-CN" dirty="0" smtClean="0"/>
              <a:t>,</a:t>
            </a:r>
            <a:r>
              <a:rPr lang="zh-CN" altLang="en-US" dirty="0" smtClean="0"/>
              <a:t>都位于钵指</a:t>
            </a:r>
            <a:r>
              <a:rPr lang="en-US" altLang="zh-CN" dirty="0" smtClean="0"/>
              <a:t>DNA</a:t>
            </a:r>
            <a:r>
              <a:rPr lang="zh-CN" altLang="en-US" dirty="0" smtClean="0"/>
              <a:t>结合区之外</a:t>
            </a:r>
            <a:r>
              <a:rPr lang="en-US" altLang="zh-CN" dirty="0" smtClean="0"/>
              <a:t>,</a:t>
            </a:r>
            <a:r>
              <a:rPr lang="zh-CN" altLang="en-US" dirty="0" smtClean="0"/>
              <a:t>其中两个作用最强的含有约</a:t>
            </a:r>
            <a:r>
              <a:rPr lang="en-US" altLang="zh-CN" dirty="0" smtClean="0"/>
              <a:t>25</a:t>
            </a:r>
            <a:r>
              <a:rPr lang="zh-CN" altLang="en-US" dirty="0" smtClean="0"/>
              <a:t>个谷氨酸跤。另外</a:t>
            </a:r>
            <a:r>
              <a:rPr lang="en-US" altLang="zh-CN" dirty="0" smtClean="0"/>
              <a:t>,</a:t>
            </a:r>
            <a:r>
              <a:rPr lang="zh-CN" altLang="en-US" dirty="0" smtClean="0"/>
              <a:t>哺乳动物的</a:t>
            </a:r>
            <a:r>
              <a:rPr lang="en-US" altLang="zh-CN" dirty="0" smtClean="0"/>
              <a:t>Oct-I... Oct-2</a:t>
            </a:r>
            <a:r>
              <a:rPr lang="zh-CN" altLang="en-US" dirty="0" smtClean="0"/>
              <a:t>、 </a:t>
            </a:r>
            <a:r>
              <a:rPr lang="en-US" altLang="zh-CN" dirty="0" smtClean="0"/>
              <a:t>J un</a:t>
            </a:r>
            <a:r>
              <a:rPr lang="zh-CN" altLang="en-US" dirty="0" smtClean="0"/>
              <a:t>、</a:t>
            </a:r>
            <a:r>
              <a:rPr lang="en-US" altLang="zh-CN" dirty="0" smtClean="0"/>
              <a:t>Ap-2</a:t>
            </a:r>
            <a:r>
              <a:rPr lang="zh-CN" altLang="en-US" dirty="0" smtClean="0"/>
              <a:t>和</a:t>
            </a:r>
            <a:r>
              <a:rPr lang="en-US" altLang="zh-CN" dirty="0" smtClean="0"/>
              <a:t>CRF</a:t>
            </a:r>
            <a:r>
              <a:rPr lang="zh-CN" altLang="en-US" dirty="0" smtClean="0"/>
              <a:t>中也含有这种富含谷氨酸胶结构域 </a:t>
            </a:r>
            <a:r>
              <a:rPr lang="en-US" altLang="zh-CN" dirty="0" smtClean="0"/>
              <a:t>(glutamine-rich domain)</a:t>
            </a:r>
            <a:r>
              <a:rPr lang="zh-CN" altLang="en-US" dirty="0" smtClean="0"/>
              <a:t>。</a:t>
            </a:r>
            <a:endParaRPr lang="zh-CN" altLang="zh-CN"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真核基因转录起始是基因表达调控的关键，多种蛋白因子间相互作用，以及这些蛋白因子与</a:t>
            </a:r>
            <a:r>
              <a:rPr lang="en-US" altLang="zh-CN" dirty="0" smtClean="0"/>
              <a:t>DNA</a:t>
            </a:r>
            <a:r>
              <a:rPr lang="zh-CN" altLang="en-US" dirty="0" smtClean="0"/>
              <a:t>元件相结合，构成控制基因转录开始的复杂体系。</a:t>
            </a:r>
          </a:p>
          <a:p>
            <a:r>
              <a:rPr lang="zh-CN" altLang="en-US" dirty="0" smtClean="0"/>
              <a:t>根据转录因子的功能，那些在转录起始时首先与核心启动子结合并组成转录起始基本装置（ </a:t>
            </a:r>
            <a:r>
              <a:rPr lang="en-US" altLang="zh-CN" dirty="0" smtClean="0"/>
              <a:t>basal apparatus</a:t>
            </a:r>
            <a:r>
              <a:rPr lang="zh-CN" altLang="en-US" dirty="0" smtClean="0"/>
              <a:t>）的调节蛋白常统称为通用转录因子（ </a:t>
            </a:r>
            <a:r>
              <a:rPr lang="en-US" altLang="zh-CN" dirty="0" smtClean="0"/>
              <a:t>general transcription factor</a:t>
            </a:r>
            <a:r>
              <a:rPr lang="zh-CN" altLang="en-US" dirty="0" smtClean="0"/>
              <a:t>，</a:t>
            </a:r>
            <a:r>
              <a:rPr lang="en-US" altLang="zh-CN" dirty="0" smtClean="0"/>
              <a:t>GTF</a:t>
            </a:r>
            <a:r>
              <a:rPr lang="zh-CN" altLang="en-US" dirty="0" smtClean="0"/>
              <a:t>） ，如</a:t>
            </a:r>
            <a:r>
              <a:rPr lang="en-US" altLang="zh-CN" dirty="0" err="1" smtClean="0"/>
              <a:t>TFⅡ</a:t>
            </a:r>
            <a:r>
              <a:rPr lang="en-US" altLang="zh-CN" dirty="0" smtClean="0"/>
              <a:t> D</a:t>
            </a:r>
            <a:r>
              <a:rPr lang="zh-CN" altLang="en-US" dirty="0" smtClean="0"/>
              <a:t>等。它们的主要作用是将</a:t>
            </a:r>
            <a:r>
              <a:rPr lang="en-US" altLang="zh-CN" dirty="0" smtClean="0"/>
              <a:t>RNA</a:t>
            </a:r>
            <a:r>
              <a:rPr lang="zh-CN" altLang="en-US" dirty="0" smtClean="0"/>
              <a:t>聚合酶定位在启动子上。那些能识别特定的共有元件，结合到启动子或增强子短序列上，以加强启动子上基本装置的效能，并提高转录频率的调节蛋白就特称为激活因子。它们在真核基因转录调控中占有十分重要的地位，是基因表达调控的核心成分之一。辅激活因子的特点是在激活因子和基本转录装置间提供一个“连接” ，利用蛋白质与蛋白质之间的相互作用来辅助转录激活，而不是通过自身与</a:t>
            </a:r>
            <a:r>
              <a:rPr lang="en-US" altLang="zh-CN" dirty="0" smtClean="0"/>
              <a:t>DNA</a:t>
            </a:r>
            <a:r>
              <a:rPr lang="zh-CN" altLang="en-US" dirty="0" smtClean="0"/>
              <a:t>的结合来促进转录作用。阻遏物是近年来在真核细胞中发现的一类与转录起始相关的结合蛋白，它们结合于上游启动子元件或更远的沉默子位点，可抑制转录起始。</a:t>
            </a:r>
          </a:p>
          <a:p>
            <a:endParaRPr lang="zh-CN" altLang="en-US" dirty="0" smtClean="0"/>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0DA91CEC-DCF6-4D94-A6CA-EDE4C4D2C7AC}" type="slidenum">
              <a:rPr lang="en-US" altLang="zh-CN" smtClean="0">
                <a:ea typeface="宋体" pitchFamily="2" charset="-122"/>
              </a:rPr>
              <a:pPr eaLnBrk="1" hangingPunct="1"/>
              <a:t>60</a:t>
            </a:fld>
            <a:endParaRPr lang="en-US" altLang="zh-CN" smtClean="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t>Model of TFIID assembly in vivo. TFIID consists of a stable core </a:t>
            </a:r>
            <a:r>
              <a:rPr lang="en-US" altLang="zh-CN" dirty="0" err="1" smtClean="0"/>
              <a:t>subcomplex</a:t>
            </a:r>
            <a:r>
              <a:rPr lang="en-US" altLang="zh-CN" dirty="0" smtClean="0"/>
              <a:t> made up of TAF4, TAF5, TAF6, TAF9, and TAF12, which becomes decorated with TBP, TAF1, TAF2, and TAF11. TATA box-binding protein (TBP) and the TBP-associated factors</a:t>
            </a:r>
            <a:r>
              <a:rPr lang="zh-CN" altLang="en-US" dirty="0" smtClean="0"/>
              <a:t>。由</a:t>
            </a:r>
            <a:r>
              <a:rPr lang="en-US" altLang="zh-CN" dirty="0" smtClean="0"/>
              <a:t>19</a:t>
            </a:r>
            <a:r>
              <a:rPr lang="zh-CN" altLang="en-US" dirty="0" smtClean="0"/>
              <a:t>个蛋白亚基组成。</a:t>
            </a:r>
          </a:p>
        </p:txBody>
      </p:sp>
      <p:sp>
        <p:nvSpPr>
          <p:cNvPr id="10957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C58B3382-5143-4412-8DBC-8FF33C0731B0}" type="slidenum">
              <a:rPr lang="en-US" altLang="zh-CN" smtClean="0">
                <a:ea typeface="宋体" pitchFamily="2" charset="-122"/>
              </a:rPr>
              <a:pPr eaLnBrk="1" hangingPunct="1"/>
              <a:t>61</a:t>
            </a:fld>
            <a:endParaRPr lang="en-US" altLang="zh-CN" smtClean="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植物的杂种不育性</a:t>
            </a:r>
            <a:endParaRPr lang="en-US" altLang="zh-CN" smtClean="0"/>
          </a:p>
          <a:p>
            <a:r>
              <a:rPr lang="zh-CN" altLang="en-US" smtClean="0"/>
              <a:t>缺失</a:t>
            </a:r>
            <a:endParaRPr lang="zh-CN" altLang="en-US" dirty="0" smtClean="0"/>
          </a:p>
          <a:p>
            <a:r>
              <a:rPr lang="zh-CN" altLang="en-US" dirty="0" smtClean="0"/>
              <a:t>重复</a:t>
            </a:r>
          </a:p>
          <a:p>
            <a:r>
              <a:rPr lang="zh-CN" altLang="en-US" dirty="0" smtClean="0"/>
              <a:t>倒位</a:t>
            </a:r>
          </a:p>
          <a:p>
            <a:r>
              <a:rPr lang="zh-CN" altLang="en-US" dirty="0" smtClean="0"/>
              <a:t>易位</a:t>
            </a:r>
            <a:endParaRPr lang="zh-CN" altLang="en-US" dirty="0"/>
          </a:p>
        </p:txBody>
      </p:sp>
      <p:sp>
        <p:nvSpPr>
          <p:cNvPr id="4" name="灯片编号占位符 3"/>
          <p:cNvSpPr>
            <a:spLocks noGrp="1"/>
          </p:cNvSpPr>
          <p:nvPr>
            <p:ph type="sldNum" sz="quarter" idx="10"/>
          </p:nvPr>
        </p:nvSpPr>
        <p:spPr/>
        <p:txBody>
          <a:bodyPr/>
          <a:lstStyle/>
          <a:p>
            <a:pPr>
              <a:defRPr/>
            </a:pPr>
            <a:fld id="{EB17C3B9-00D4-4B5B-8901-19DF40A0DF82}" type="slidenum">
              <a:rPr lang="en-US" altLang="zh-CN" smtClean="0"/>
              <a:pPr>
                <a:defRPr/>
              </a:pPr>
              <a:t>5</a:t>
            </a:fld>
            <a:endParaRPr lang="en-US" altLang="zh-CN"/>
          </a:p>
        </p:txBody>
      </p:sp>
    </p:spTree>
    <p:extLst>
      <p:ext uri="{BB962C8B-B14F-4D97-AF65-F5344CB8AC3E}">
        <p14:creationId xmlns:p14="http://schemas.microsoft.com/office/powerpoint/2010/main" xmlns="" val="168178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聚合酶的羧基末端域（ </a:t>
            </a:r>
            <a:r>
              <a:rPr lang="en-US" altLang="zh-CN" dirty="0" err="1" smtClean="0"/>
              <a:t>carboxy</a:t>
            </a:r>
            <a:r>
              <a:rPr lang="en-US" altLang="zh-CN" dirty="0" smtClean="0"/>
              <a:t> terminal domain</a:t>
            </a:r>
            <a:r>
              <a:rPr lang="zh-CN" altLang="en-US" dirty="0" smtClean="0"/>
              <a:t>，</a:t>
            </a:r>
            <a:r>
              <a:rPr lang="en-US" altLang="zh-CN" dirty="0" smtClean="0"/>
              <a:t>CTD</a:t>
            </a:r>
            <a:r>
              <a:rPr lang="zh-CN" altLang="en-US" dirty="0" smtClean="0"/>
              <a:t>），</a:t>
            </a:r>
            <a:r>
              <a:rPr lang="en-US" altLang="zh-CN" dirty="0" smtClean="0"/>
              <a:t>RNA</a:t>
            </a:r>
            <a:r>
              <a:rPr lang="zh-CN" altLang="en-US" smtClean="0"/>
              <a:t>聚合酶</a:t>
            </a:r>
            <a:endParaRPr lang="zh-CN" altLang="en-US" dirty="0" smtClean="0"/>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23A3A719-FD25-4F5B-832B-F5219991B31F}" type="slidenum">
              <a:rPr lang="en-US" altLang="zh-CN" smtClean="0">
                <a:ea typeface="宋体" pitchFamily="2" charset="-122"/>
              </a:rPr>
              <a:pPr eaLnBrk="1" hangingPunct="1"/>
              <a:t>62</a:t>
            </a:fld>
            <a:endParaRPr lang="en-US" altLang="zh-CN" smtClean="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激活因子可协助前起始复合物的组装，并整合信息，以增强转录效率。在真核基因转录中，聚合酶与启动子的结合较为复杂。基因转录的起始除需要一系列的通用转录因子外，还要有其他转录调节蛋白，如激活因子、中介蛋白复合体等的协助，才能使</a:t>
            </a:r>
            <a:r>
              <a:rPr lang="en-US" altLang="zh-CN" dirty="0" smtClean="0"/>
              <a:t>RNA</a:t>
            </a:r>
            <a:r>
              <a:rPr lang="zh-CN" altLang="en-US" dirty="0" smtClean="0"/>
              <a:t>聚合酶组合到转录装置上，并稳定地结合于启动子。在这一组合过程中，结合于</a:t>
            </a:r>
            <a:r>
              <a:rPr lang="en-US" altLang="zh-CN" dirty="0" smtClean="0"/>
              <a:t>DNA </a:t>
            </a:r>
            <a:r>
              <a:rPr lang="zh-CN" altLang="en-US" dirty="0" smtClean="0"/>
              <a:t>的激活因子与转录装置之间所发生的相互作用是借助于中介蛋白复合体（ </a:t>
            </a:r>
            <a:r>
              <a:rPr lang="en-US" altLang="zh-CN" dirty="0" smtClean="0"/>
              <a:t>mediator complex</a:t>
            </a:r>
            <a:r>
              <a:rPr lang="zh-CN" altLang="en-US" dirty="0" smtClean="0"/>
              <a:t>）来完成的。中介蛋白由一些亚基组装而成，它实际上是一种辅激活因子，通过蛋白质蛋白质之间的相互作用，在激活因子与基础装置间起到“桥梁”的作用。中介蛋白表面有一个部位与聚合酶的羧基末端域（ </a:t>
            </a:r>
            <a:r>
              <a:rPr lang="en-US" altLang="zh-CN" dirty="0" err="1" smtClean="0"/>
              <a:t>carboxy</a:t>
            </a:r>
            <a:r>
              <a:rPr lang="zh-CN" altLang="en-US" dirty="0" smtClean="0"/>
              <a:t>唱</a:t>
            </a:r>
            <a:r>
              <a:rPr lang="en-US" altLang="zh-CN" dirty="0" smtClean="0"/>
              <a:t>term </a:t>
            </a:r>
            <a:r>
              <a:rPr lang="en-US" altLang="zh-CN" dirty="0" err="1" smtClean="0"/>
              <a:t>inaldomain</a:t>
            </a:r>
            <a:r>
              <a:rPr lang="zh-CN" altLang="en-US" dirty="0" smtClean="0"/>
              <a:t>，</a:t>
            </a:r>
            <a:r>
              <a:rPr lang="en-US" altLang="zh-CN" dirty="0" smtClean="0"/>
              <a:t>CTD</a:t>
            </a:r>
            <a:r>
              <a:rPr lang="zh-CN" altLang="en-US" dirty="0" smtClean="0"/>
              <a:t>）结合，另一个部位则与</a:t>
            </a:r>
            <a:r>
              <a:rPr lang="en-US" altLang="zh-CN" dirty="0" smtClean="0"/>
              <a:t>15</a:t>
            </a:r>
            <a:r>
              <a:rPr lang="zh-CN" altLang="en-US" dirty="0" smtClean="0"/>
              <a:t>　真核生物基因的表达调控</a:t>
            </a:r>
            <a:r>
              <a:rPr lang="en-US" altLang="zh-CN" dirty="0" smtClean="0"/>
              <a:t>3</a:t>
            </a:r>
            <a:r>
              <a:rPr lang="zh-CN" altLang="en-US" dirty="0" smtClean="0"/>
              <a:t>　</a:t>
            </a:r>
            <a:r>
              <a:rPr lang="en-US" altLang="zh-CN" dirty="0" smtClean="0"/>
              <a:t>53</a:t>
            </a:r>
            <a:r>
              <a:rPr lang="zh-CN" altLang="en-US" dirty="0" smtClean="0"/>
              <a:t>激活因子相互作用。于是激活因子通过中介蛋白把聚合酶引导到基因上。除</a:t>
            </a:r>
            <a:r>
              <a:rPr lang="en-US" altLang="zh-CN" dirty="0" smtClean="0"/>
              <a:t>RNA </a:t>
            </a:r>
            <a:r>
              <a:rPr lang="zh-CN" altLang="en-US" dirty="0" smtClean="0"/>
              <a:t>聚合酶外，激活图</a:t>
            </a:r>
            <a:r>
              <a:rPr lang="en-US" altLang="zh-CN" dirty="0" smtClean="0"/>
              <a:t>15 2</a:t>
            </a:r>
            <a:r>
              <a:rPr lang="zh-CN" altLang="en-US" dirty="0" smtClean="0"/>
              <a:t>　真核细胞中激活因子引领转录装置以激活转录起始（引自沃森，</a:t>
            </a:r>
            <a:r>
              <a:rPr lang="en-US" altLang="zh-CN" dirty="0" smtClean="0"/>
              <a:t>2004</a:t>
            </a:r>
            <a:r>
              <a:rPr lang="zh-CN" altLang="en-US" dirty="0" smtClean="0"/>
              <a:t>）因子还可与转录装置中其他复合物（如</a:t>
            </a:r>
            <a:r>
              <a:rPr lang="en-US" altLang="zh-CN" dirty="0" smtClean="0"/>
              <a:t>TF Ⅱ D</a:t>
            </a:r>
            <a:r>
              <a:rPr lang="zh-CN" altLang="en-US" dirty="0" smtClean="0"/>
              <a:t>）相互作用，把它们引领到基因上（图</a:t>
            </a:r>
            <a:r>
              <a:rPr lang="en-US" altLang="zh-CN" dirty="0" smtClean="0"/>
              <a:t>15 2</a:t>
            </a:r>
            <a:r>
              <a:rPr lang="zh-CN" altLang="en-US" dirty="0" smtClean="0"/>
              <a:t>） 。正是正是通过上述这些作用，激活因子促进完整的前起始复合物的形成。</a:t>
            </a:r>
          </a:p>
          <a:p>
            <a:endParaRPr lang="zh-CN" altLang="en-US" dirty="0" smtClean="0"/>
          </a:p>
        </p:txBody>
      </p:sp>
      <p:sp>
        <p:nvSpPr>
          <p:cNvPr id="111620"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683B18E5-9817-4596-973C-62D663391538}" type="slidenum">
              <a:rPr lang="en-US" altLang="zh-CN" smtClean="0">
                <a:ea typeface="宋体" pitchFamily="2" charset="-122"/>
              </a:rPr>
              <a:pPr eaLnBrk="1" hangingPunct="1"/>
              <a:t>63</a:t>
            </a:fld>
            <a:endParaRPr lang="en-US" altLang="zh-CN" smtClean="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人类</a:t>
            </a:r>
            <a:r>
              <a:rPr lang="en-US" altLang="zh-CN" dirty="0" smtClean="0"/>
              <a:t>β </a:t>
            </a:r>
            <a:r>
              <a:rPr lang="zh-CN" altLang="en-US" dirty="0" smtClean="0"/>
              <a:t>干扰素是抵御病毒感染的一种主要的蛋白质，对其基因中增强子的分析，可为转录调节蛋白间的相互作用提供很好的例证。</a:t>
            </a:r>
            <a:r>
              <a:rPr lang="en-US" altLang="zh-CN" dirty="0" smtClean="0"/>
              <a:t>β </a:t>
            </a:r>
            <a:r>
              <a:rPr lang="zh-CN" altLang="en-US" dirty="0" smtClean="0"/>
              <a:t>干扰素的增强子中有</a:t>
            </a:r>
            <a:r>
              <a:rPr lang="en-US" altLang="zh-CN" dirty="0" smtClean="0"/>
              <a:t>4</a:t>
            </a:r>
            <a:r>
              <a:rPr lang="zh-CN" altLang="en-US" dirty="0" smtClean="0"/>
              <a:t>个控制元件，它们可在</a:t>
            </a:r>
            <a:r>
              <a:rPr lang="en-US" altLang="zh-CN" dirty="0" smtClean="0"/>
              <a:t>DNA </a:t>
            </a:r>
            <a:r>
              <a:rPr lang="zh-CN" altLang="en-US" dirty="0" smtClean="0"/>
              <a:t>双螺旋的同一面同时结合</a:t>
            </a:r>
            <a:r>
              <a:rPr lang="en-US" altLang="zh-CN" dirty="0" smtClean="0"/>
              <a:t>4</a:t>
            </a:r>
            <a:r>
              <a:rPr lang="zh-CN" altLang="en-US" dirty="0" smtClean="0"/>
              <a:t>种不同的转录调节蛋白，在增强子上产生一个多蛋白复合物，称为增强体（ </a:t>
            </a:r>
            <a:r>
              <a:rPr lang="en-US" altLang="zh-CN" dirty="0" err="1" smtClean="0"/>
              <a:t>enhanceosome</a:t>
            </a:r>
            <a:r>
              <a:rPr lang="zh-CN" altLang="en-US" dirty="0" smtClean="0"/>
              <a:t>） 。增强体一旦形成，其中的激活因子将同转录装置联系，并高水平地激活基因转录。增强子中各元件上分别结合的激活因子具有高度的协同性，保证了信号的紧密结合。这些激活因子结合的协同作用是由一种非组蛋白</a:t>
            </a:r>
            <a:r>
              <a:rPr lang="en-US" altLang="zh-CN" dirty="0" smtClean="0"/>
              <a:t>HMG1</a:t>
            </a:r>
            <a:r>
              <a:rPr lang="zh-CN" altLang="en-US" dirty="0" smtClean="0"/>
              <a:t>（ </a:t>
            </a:r>
            <a:r>
              <a:rPr lang="en-US" altLang="zh-CN" dirty="0" smtClean="0"/>
              <a:t>high</a:t>
            </a:r>
            <a:r>
              <a:rPr lang="zh-CN" altLang="en-US" dirty="0" smtClean="0"/>
              <a:t> </a:t>
            </a:r>
            <a:r>
              <a:rPr lang="en-US" altLang="zh-CN" dirty="0" smtClean="0"/>
              <a:t>mobility group 1</a:t>
            </a:r>
            <a:r>
              <a:rPr lang="zh-CN" altLang="en-US" dirty="0" smtClean="0"/>
              <a:t>）促进的，</a:t>
            </a:r>
            <a:r>
              <a:rPr lang="en-US" altLang="zh-CN" dirty="0" smtClean="0"/>
              <a:t>HMG1</a:t>
            </a:r>
            <a:r>
              <a:rPr lang="zh-CN" altLang="en-US" dirty="0" smtClean="0"/>
              <a:t>结合于</a:t>
            </a:r>
            <a:r>
              <a:rPr lang="en-US" altLang="zh-CN" dirty="0" smtClean="0"/>
              <a:t>DNA</a:t>
            </a:r>
            <a:r>
              <a:rPr lang="zh-CN" altLang="en-US" dirty="0" smtClean="0"/>
              <a:t>螺旋的小沟中，在使</a:t>
            </a:r>
            <a:r>
              <a:rPr lang="en-US" altLang="zh-CN" dirty="0" smtClean="0"/>
              <a:t>DNA </a:t>
            </a:r>
            <a:r>
              <a:rPr lang="zh-CN" altLang="en-US" dirty="0" smtClean="0"/>
              <a:t>弯曲形成增强体和激活因子之间的协同作用中起着关键的作用。</a:t>
            </a:r>
          </a:p>
          <a:p>
            <a:r>
              <a:rPr lang="zh-CN" altLang="en-US" dirty="0" smtClean="0"/>
              <a:t>高速泳动蛋白</a:t>
            </a:r>
            <a:r>
              <a:rPr lang="en-US" altLang="zh-CN" dirty="0" smtClean="0"/>
              <a:t>(High </a:t>
            </a:r>
            <a:r>
              <a:rPr lang="en-US" altLang="zh-CN" dirty="0" err="1" smtClean="0"/>
              <a:t>mobilitygroup,HMG</a:t>
            </a:r>
            <a:r>
              <a:rPr lang="en-US" altLang="zh-CN" dirty="0" smtClean="0"/>
              <a:t>)</a:t>
            </a:r>
            <a:r>
              <a:rPr lang="zh-CN" altLang="en-US" dirty="0" smtClean="0"/>
              <a:t>。</a:t>
            </a:r>
            <a:endParaRPr lang="en-US" altLang="zh-CN" dirty="0" smtClean="0"/>
          </a:p>
          <a:p>
            <a:r>
              <a:rPr lang="zh-CN" altLang="en-US" dirty="0" smtClean="0"/>
              <a:t>干扰素调节因子</a:t>
            </a:r>
            <a:r>
              <a:rPr lang="en-US" altLang="zh-CN" dirty="0" smtClean="0"/>
              <a:t>-3(interferon regulatory factor-3</a:t>
            </a:r>
            <a:r>
              <a:rPr lang="zh-CN" altLang="en-US" dirty="0" smtClean="0"/>
              <a:t>，</a:t>
            </a:r>
            <a:r>
              <a:rPr lang="en-US" altLang="zh-CN" dirty="0" smtClean="0"/>
              <a:t>IRF-3)</a:t>
            </a:r>
            <a:endParaRPr lang="zh-CN" altLang="en-US" dirty="0" smtClean="0"/>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12EE9EFB-9C7A-46D0-B601-A550ACA1051F}" type="slidenum">
              <a:rPr lang="en-US" altLang="zh-CN" smtClean="0">
                <a:ea typeface="宋体" pitchFamily="2" charset="-122"/>
              </a:rPr>
              <a:pPr eaLnBrk="1" hangingPunct="1"/>
              <a:t>66</a:t>
            </a:fld>
            <a:endParaRPr lang="en-US" altLang="zh-CN" smtClean="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转录速度大约是每秒钟</a:t>
            </a:r>
            <a:r>
              <a:rPr lang="en-US" altLang="zh-CN" dirty="0" smtClean="0"/>
              <a:t>30-60</a:t>
            </a:r>
            <a:r>
              <a:rPr lang="zh-CN" altLang="en-US" dirty="0" smtClean="0"/>
              <a:t>个核苷酸</a:t>
            </a:r>
            <a:r>
              <a:rPr lang="en-US" altLang="zh-CN" dirty="0" smtClean="0"/>
              <a:t>,</a:t>
            </a:r>
            <a:r>
              <a:rPr lang="zh-CN" altLang="en-US" dirty="0" smtClean="0"/>
              <a:t>但 并不是以恒定速度进行的</a:t>
            </a:r>
            <a:endParaRPr lang="zh-CN" altLang="en-US" dirty="0"/>
          </a:p>
        </p:txBody>
      </p:sp>
      <p:sp>
        <p:nvSpPr>
          <p:cNvPr id="4" name="灯片编号占位符 3"/>
          <p:cNvSpPr>
            <a:spLocks noGrp="1"/>
          </p:cNvSpPr>
          <p:nvPr>
            <p:ph type="sldNum" sz="quarter" idx="10"/>
          </p:nvPr>
        </p:nvSpPr>
        <p:spPr/>
        <p:txBody>
          <a:bodyPr/>
          <a:lstStyle/>
          <a:p>
            <a:pPr>
              <a:defRPr/>
            </a:pPr>
            <a:fld id="{EB17C3B9-00D4-4B5B-8901-19DF40A0DF82}" type="slidenum">
              <a:rPr lang="en-US" altLang="zh-CN" smtClean="0"/>
              <a:pPr>
                <a:defRPr/>
              </a:pPr>
              <a:t>67</a:t>
            </a:fld>
            <a:endParaRPr lang="en-US" altLang="zh-CN"/>
          </a:p>
        </p:txBody>
      </p:sp>
    </p:spTree>
    <p:extLst>
      <p:ext uri="{BB962C8B-B14F-4D97-AF65-F5344CB8AC3E}">
        <p14:creationId xmlns:p14="http://schemas.microsoft.com/office/powerpoint/2010/main" xmlns="" val="429415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t>RNA Pol II</a:t>
            </a:r>
            <a:r>
              <a:rPr lang="zh-CN" altLang="en-US" dirty="0" smtClean="0"/>
              <a:t>最大的亚基</a:t>
            </a:r>
            <a:r>
              <a:rPr lang="en-US" altLang="zh-CN" dirty="0" smtClean="0"/>
              <a:t>C</a:t>
            </a:r>
            <a:r>
              <a:rPr lang="zh-CN" altLang="en-US" dirty="0" smtClean="0"/>
              <a:t>端有一段富含脯氨酸、丝氨酸和苏氨酸，称为</a:t>
            </a:r>
            <a:r>
              <a:rPr lang="en-US" altLang="zh-CN" dirty="0" smtClean="0"/>
              <a:t>CTD(carboxyl-terminal domain)</a:t>
            </a:r>
            <a:r>
              <a:rPr lang="zh-CN" altLang="en-US" dirty="0" smtClean="0"/>
              <a:t>。在转录的延伸中有重要作用，启动转录时，</a:t>
            </a:r>
            <a:r>
              <a:rPr lang="en-US" altLang="zh-CN" dirty="0" smtClean="0"/>
              <a:t>CTD</a:t>
            </a:r>
            <a:r>
              <a:rPr lang="zh-CN" altLang="en-US" dirty="0" smtClean="0"/>
              <a:t>需处在未磷酸化的状态。启动转录之后，</a:t>
            </a:r>
            <a:r>
              <a:rPr lang="en-US" altLang="zh-CN" dirty="0" smtClean="0"/>
              <a:t>CTD</a:t>
            </a:r>
            <a:r>
              <a:rPr lang="zh-CN" altLang="en-US" dirty="0" smtClean="0"/>
              <a:t>需被磷酸化才能延伸</a:t>
            </a:r>
            <a:r>
              <a:rPr lang="en-US" altLang="zh-CN" dirty="0" smtClean="0"/>
              <a:t>RNA</a:t>
            </a:r>
            <a:r>
              <a:rPr lang="zh-CN" altLang="en-US" dirty="0" smtClean="0"/>
              <a:t>。</a:t>
            </a:r>
          </a:p>
          <a:p>
            <a:r>
              <a:rPr lang="en-US" altLang="zh-CN" dirty="0" smtClean="0"/>
              <a:t>tat</a:t>
            </a:r>
            <a:r>
              <a:rPr lang="zh-CN" altLang="en-US" dirty="0" smtClean="0"/>
              <a:t>蛋白 </a:t>
            </a:r>
            <a:r>
              <a:rPr lang="en-US" altLang="zh-CN" dirty="0" smtClean="0"/>
              <a:t>(trans-activator of transcription protein,</a:t>
            </a:r>
            <a:r>
              <a:rPr lang="zh-CN" altLang="en-US" dirty="0" smtClean="0"/>
              <a:t>反式激活蛋白</a:t>
            </a:r>
            <a:r>
              <a:rPr lang="en-US" altLang="zh-CN" dirty="0" smtClean="0"/>
              <a:t>)</a:t>
            </a:r>
          </a:p>
          <a:p>
            <a:r>
              <a:rPr lang="en-US" altLang="zh-CN" dirty="0" smtClean="0"/>
              <a:t>Model for the activation of RNA </a:t>
            </a:r>
            <a:r>
              <a:rPr lang="en-US" altLang="zh-CN" dirty="0" err="1" smtClean="0"/>
              <a:t>polymerse</a:t>
            </a:r>
            <a:r>
              <a:rPr lang="en-US" altLang="zh-CN" dirty="0" smtClean="0"/>
              <a:t> II by Tat and cellular co-factors. Step 1: the RNA polymerase </a:t>
            </a:r>
            <a:r>
              <a:rPr lang="en-US" altLang="zh-CN" dirty="0" err="1" smtClean="0"/>
              <a:t>holoenzyme</a:t>
            </a:r>
            <a:r>
              <a:rPr lang="en-US" altLang="zh-CN" dirty="0" smtClean="0"/>
              <a:t> is recruited to the HIV LTR through its interactions with TFIID and other components of the basal transcription apparatus. Step 2: the CTD domain of the RNA polymerase is phosphorylated by TFIIH and the modified polymerase clears the promoter and begins transcription of TAR. Step 3: the TAR RNA transcript folds into its characteristic stem–loop structure and binds the RNA polymerase. The binding of TAR RNA to the transcription complex may result in a kinetic pause in polymerase elongation; however, TAR does not act as a terminator sequence and does not induce RNA polymerase to dissociate from the template. Step 4: Tat is recruited to the transcription complex because of its ability to bind to the bulge sequence found near the apex of the TAR RNA structure. Step 5: TAR is displaced from the polymerase by cellular co-factors associated with Tat. It seems likely that co-factors recognizing the TAR RNA loop sequence participate in this reaction. Additional co-factors that interact directly with Tat are probably also involved. Step 6: the activated transcription complex is able to transcribe the remainder of the HIV genome. Transcription complexes that have been activated by Tat show enhanced elongation capacity and are able to read through a variety of terminator sequences, including RNA stem–loop structures, with high efficiency.</a:t>
            </a:r>
          </a:p>
          <a:p>
            <a:endParaRPr lang="en-US" altLang="zh-CN" dirty="0" smtClean="0"/>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E21728C5-E75A-473F-A630-C9DAD67A7AE1}" type="slidenum">
              <a:rPr lang="en-US" altLang="zh-CN" smtClean="0">
                <a:ea typeface="宋体" pitchFamily="2" charset="-122"/>
              </a:rPr>
              <a:pPr eaLnBrk="1" hangingPunct="1"/>
              <a:t>68</a:t>
            </a:fld>
            <a:endParaRPr lang="en-US" altLang="zh-CN" smtClean="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在环境温度升高或其他应激条件下暂时停止大多数基因的转录和翻译</a:t>
            </a:r>
            <a:r>
              <a:rPr lang="en-US" altLang="zh-CN" dirty="0" smtClean="0"/>
              <a:t>,</a:t>
            </a:r>
            <a:r>
              <a:rPr lang="zh-CN" altLang="en-US" dirty="0" smtClean="0"/>
              <a:t>启动一套能够提高细胞生存能力的蛋白质即热休克蛋白</a:t>
            </a:r>
            <a:r>
              <a:rPr lang="en-US" altLang="zh-CN" dirty="0" smtClean="0"/>
              <a:t>(heat shock </a:t>
            </a:r>
            <a:r>
              <a:rPr lang="en-US" altLang="zh-CN" dirty="0" err="1" smtClean="0"/>
              <a:t>protein,HSP</a:t>
            </a:r>
            <a:r>
              <a:rPr lang="en-US" altLang="zh-CN" dirty="0" smtClean="0"/>
              <a:t>)</a:t>
            </a:r>
            <a:r>
              <a:rPr lang="zh-CN" altLang="en-US" dirty="0" smtClean="0"/>
              <a:t>基因转录热休克基因就是一个很好的例子。真核生物的热休克基因在转录起始点的上游</a:t>
            </a:r>
            <a:r>
              <a:rPr lang="en-US" altLang="zh-CN" dirty="0" smtClean="0"/>
              <a:t>15bp</a:t>
            </a:r>
            <a:r>
              <a:rPr lang="zh-CN" altLang="en-US" dirty="0" smtClean="0"/>
              <a:t>处有一个共同顺序。</a:t>
            </a:r>
            <a:r>
              <a:rPr lang="en-US" altLang="zh-CN" dirty="0" smtClean="0"/>
              <a:t>HSTF</a:t>
            </a:r>
            <a:r>
              <a:rPr lang="zh-CN" altLang="en-US" dirty="0" smtClean="0"/>
              <a:t>因子仅在热休克细胞中有活性。它与包括热休克共同顺序在内的一段</a:t>
            </a:r>
            <a:r>
              <a:rPr lang="en-US" altLang="zh-CN" dirty="0" smtClean="0"/>
              <a:t>DNA</a:t>
            </a:r>
            <a:r>
              <a:rPr lang="zh-CN" altLang="en-US" dirty="0" smtClean="0"/>
              <a:t>相结合，所以这个因子的激活可以引起约包括</a:t>
            </a:r>
            <a:r>
              <a:rPr lang="en-US" altLang="zh-CN" dirty="0" smtClean="0"/>
              <a:t>20</a:t>
            </a:r>
            <a:r>
              <a:rPr lang="zh-CN" altLang="en-US" dirty="0" smtClean="0"/>
              <a:t>个基因的一组基因起始转录。在这里，转录因子和</a:t>
            </a:r>
            <a:r>
              <a:rPr lang="en-US" altLang="zh-CN" dirty="0" smtClean="0"/>
              <a:t>RNA</a:t>
            </a:r>
            <a:r>
              <a:rPr lang="zh-CN" altLang="en-US" dirty="0" smtClean="0"/>
              <a:t>聚合酶</a:t>
            </a:r>
            <a:r>
              <a:rPr lang="en-US" altLang="zh-CN" dirty="0" smtClean="0"/>
              <a:t>Ⅱ</a:t>
            </a:r>
            <a:r>
              <a:rPr lang="zh-CN" altLang="en-US" dirty="0" smtClean="0"/>
              <a:t>之间关系很类似细菌的</a:t>
            </a:r>
            <a:r>
              <a:rPr lang="en-US" altLang="zh-CN" dirty="0" smtClean="0"/>
              <a:t>σ</a:t>
            </a:r>
            <a:r>
              <a:rPr lang="zh-CN" altLang="en-US" dirty="0" smtClean="0"/>
              <a:t>因子与核心酶之间的关系。</a:t>
            </a:r>
            <a:endParaRPr lang="en-US" altLang="zh-CN" dirty="0" smtClean="0"/>
          </a:p>
          <a:p>
            <a:r>
              <a:rPr lang="en-US" altLang="zh-CN" dirty="0" smtClean="0"/>
              <a:t>Heat Shock Transcription Factor-1 ...HSTF-1</a:t>
            </a:r>
          </a:p>
          <a:p>
            <a:r>
              <a:rPr lang="en-US" altLang="zh-CN" dirty="0" smtClean="0"/>
              <a:t>Schematic representation of MR signaling upon agonist ligand binding. The MR dissociates from </a:t>
            </a:r>
            <a:r>
              <a:rPr lang="en-US" altLang="zh-CN" dirty="0" err="1" smtClean="0"/>
              <a:t>hsp</a:t>
            </a:r>
            <a:r>
              <a:rPr lang="en-US" altLang="zh-CN" dirty="0" smtClean="0"/>
              <a:t>, which hold it inactive in the cytoplasm, and </a:t>
            </a:r>
            <a:r>
              <a:rPr lang="en-US" altLang="zh-CN" dirty="0" err="1" smtClean="0"/>
              <a:t>translocates</a:t>
            </a:r>
            <a:r>
              <a:rPr lang="en-US" altLang="zh-CN" dirty="0" smtClean="0"/>
              <a:t> to the nucleus where it binds to a HRE. </a:t>
            </a:r>
            <a:r>
              <a:rPr lang="en-US" altLang="zh-CN" dirty="0" err="1" smtClean="0"/>
              <a:t>Coactivators</a:t>
            </a:r>
            <a:r>
              <a:rPr lang="en-US" altLang="zh-CN" dirty="0" smtClean="0"/>
              <a:t>, such as SRC-1 and p300/CBP, are sequentially recruited to the MR to allow histone acetylation and target gene transcription to occur. MR, mineralocorticoid receptor; </a:t>
            </a:r>
            <a:r>
              <a:rPr lang="en-US" altLang="zh-CN" dirty="0" err="1" smtClean="0"/>
              <a:t>hsp</a:t>
            </a:r>
            <a:r>
              <a:rPr lang="en-US" altLang="zh-CN" dirty="0" smtClean="0"/>
              <a:t>, heat shock protein; HRE, hormone response element. The reader is referred to the text for full names of </a:t>
            </a:r>
            <a:r>
              <a:rPr lang="en-US" altLang="zh-CN" dirty="0" err="1" smtClean="0"/>
              <a:t>coregulators</a:t>
            </a:r>
            <a:r>
              <a:rPr lang="en-US" altLang="zh-CN" dirty="0" smtClean="0"/>
              <a:t>. </a:t>
            </a:r>
          </a:p>
          <a:p>
            <a:r>
              <a:rPr lang="en-US" altLang="zh-CN" dirty="0" smtClean="0"/>
              <a:t>mineralocorticoid receptor (MR)</a:t>
            </a:r>
          </a:p>
          <a:p>
            <a:endParaRPr lang="zh-CN" altLang="en-US" dirty="0" smtClean="0"/>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5A7F2E8F-81E7-4D5E-826C-297C18C600AF}" type="slidenum">
              <a:rPr lang="en-US" altLang="zh-CN" smtClean="0">
                <a:ea typeface="宋体" pitchFamily="2" charset="-122"/>
              </a:rPr>
              <a:pPr eaLnBrk="1" hangingPunct="1"/>
              <a:t>69</a:t>
            </a:fld>
            <a:endParaRPr lang="en-US" altLang="zh-CN" smtClean="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指患者的染色体发生移位表现为</a:t>
            </a:r>
            <a:r>
              <a:rPr lang="en-US" altLang="zh-CN" dirty="0" smtClean="0"/>
              <a:t>9</a:t>
            </a:r>
            <a:r>
              <a:rPr lang="zh-CN" altLang="en-US" dirty="0" smtClean="0"/>
              <a:t>号染色体长臂移至</a:t>
            </a:r>
            <a:r>
              <a:rPr lang="en-US" altLang="zh-CN" dirty="0" smtClean="0"/>
              <a:t>22</a:t>
            </a:r>
            <a:r>
              <a:rPr lang="zh-CN" altLang="en-US" dirty="0" smtClean="0"/>
              <a:t>号染色体短臂上，其基因型为</a:t>
            </a:r>
            <a:r>
              <a:rPr lang="en-US" altLang="zh-CN" dirty="0" err="1" smtClean="0"/>
              <a:t>bcr</a:t>
            </a:r>
            <a:r>
              <a:rPr lang="en-US" altLang="zh-CN" dirty="0" smtClean="0"/>
              <a:t>/</a:t>
            </a:r>
            <a:r>
              <a:rPr lang="en-US" altLang="zh-CN" dirty="0" err="1" smtClean="0"/>
              <a:t>abl</a:t>
            </a:r>
            <a:r>
              <a:rPr lang="zh-CN" altLang="en-US" dirty="0" smtClean="0"/>
              <a:t>融合，在大部分</a:t>
            </a:r>
            <a:r>
              <a:rPr lang="en-US" altLang="zh-CN" dirty="0" smtClean="0"/>
              <a:t>CML,</a:t>
            </a:r>
            <a:r>
              <a:rPr lang="zh-CN" altLang="en-US" dirty="0" smtClean="0"/>
              <a:t>部分</a:t>
            </a:r>
            <a:r>
              <a:rPr lang="en-US" altLang="zh-CN" dirty="0" smtClean="0"/>
              <a:t>ALL</a:t>
            </a:r>
            <a:r>
              <a:rPr lang="zh-CN" altLang="en-US" dirty="0" smtClean="0"/>
              <a:t>，及少数急性髓细胞白血病可见。</a:t>
            </a:r>
          </a:p>
          <a:p>
            <a:r>
              <a:rPr lang="en-US" altLang="zh-CN" dirty="0" err="1" smtClean="0"/>
              <a:t>ph</a:t>
            </a:r>
            <a:r>
              <a:rPr lang="zh-CN" altLang="en-US" dirty="0" smtClean="0"/>
              <a:t>染色体（费城</a:t>
            </a:r>
            <a:r>
              <a:rPr lang="en-US" altLang="zh-CN" dirty="0" smtClean="0"/>
              <a:t>1</a:t>
            </a:r>
            <a:r>
              <a:rPr lang="zh-CN" altLang="en-US" dirty="0" smtClean="0"/>
              <a:t>号染色体）：</a:t>
            </a:r>
            <a:r>
              <a:rPr lang="en-US" altLang="zh-CN" dirty="0" err="1" smtClean="0"/>
              <a:t>nowell</a:t>
            </a:r>
            <a:r>
              <a:rPr lang="zh-CN" altLang="en-US" dirty="0" smtClean="0"/>
              <a:t>及</a:t>
            </a:r>
            <a:r>
              <a:rPr lang="en-US" altLang="zh-CN" dirty="0" err="1" smtClean="0"/>
              <a:t>hungerford</a:t>
            </a:r>
            <a:r>
              <a:rPr lang="zh-CN" altLang="en-US" dirty="0" smtClean="0"/>
              <a:t>于</a:t>
            </a:r>
            <a:r>
              <a:rPr lang="en-US" altLang="zh-CN" dirty="0" smtClean="0"/>
              <a:t>1960</a:t>
            </a:r>
            <a:r>
              <a:rPr lang="zh-CN" altLang="en-US" dirty="0" smtClean="0"/>
              <a:t>年发现慢性粒细胞性白血病（</a:t>
            </a:r>
            <a:r>
              <a:rPr lang="en-US" altLang="zh-CN" dirty="0" smtClean="0"/>
              <a:t>cml</a:t>
            </a:r>
            <a:r>
              <a:rPr lang="zh-CN" altLang="en-US" dirty="0" smtClean="0"/>
              <a:t>）血中有一个小于</a:t>
            </a:r>
            <a:r>
              <a:rPr lang="en-US" altLang="zh-CN" dirty="0" smtClean="0"/>
              <a:t>g</a:t>
            </a:r>
            <a:r>
              <a:rPr lang="zh-CN" altLang="en-US" dirty="0" smtClean="0"/>
              <a:t>组的染色体，由于首先在美国费城（</a:t>
            </a:r>
            <a:r>
              <a:rPr lang="en-US" altLang="zh-CN" dirty="0" err="1" smtClean="0"/>
              <a:t>philadelphia</a:t>
            </a:r>
            <a:r>
              <a:rPr lang="zh-CN" altLang="en-US" dirty="0" smtClean="0"/>
              <a:t>）发现，故命名为</a:t>
            </a:r>
            <a:r>
              <a:rPr lang="en-US" altLang="zh-CN" dirty="0" err="1" smtClean="0"/>
              <a:t>ph</a:t>
            </a:r>
            <a:r>
              <a:rPr lang="zh-CN" altLang="en-US" dirty="0" smtClean="0"/>
              <a:t>染色体。最初认为是</a:t>
            </a:r>
            <a:r>
              <a:rPr lang="en-US" altLang="zh-CN" dirty="0" smtClean="0"/>
              <a:t>22</a:t>
            </a:r>
            <a:r>
              <a:rPr lang="zh-CN" altLang="en-US" dirty="0" smtClean="0"/>
              <a:t>号染色体的长臂缺失所致，后经显带证明是</a:t>
            </a:r>
            <a:r>
              <a:rPr lang="en-US" altLang="zh-CN" dirty="0" smtClean="0"/>
              <a:t>9</a:t>
            </a:r>
            <a:r>
              <a:rPr lang="zh-CN" altLang="en-US" dirty="0" smtClean="0"/>
              <a:t>号和</a:t>
            </a:r>
            <a:r>
              <a:rPr lang="en-US" altLang="zh-CN" dirty="0" smtClean="0"/>
              <a:t>22</a:t>
            </a:r>
            <a:r>
              <a:rPr lang="zh-CN" altLang="en-US" dirty="0" smtClean="0"/>
              <a:t>号染色体长臂易位的结果。易位使</a:t>
            </a:r>
            <a:r>
              <a:rPr lang="en-US" altLang="zh-CN" dirty="0" smtClean="0"/>
              <a:t>9</a:t>
            </a:r>
            <a:r>
              <a:rPr lang="zh-CN" altLang="en-US" dirty="0" smtClean="0"/>
              <a:t>号染色体长臂（</a:t>
            </a:r>
            <a:r>
              <a:rPr lang="en-US" altLang="zh-CN" dirty="0" smtClean="0"/>
              <a:t>9q34</a:t>
            </a:r>
            <a:r>
              <a:rPr lang="zh-CN" altLang="en-US" dirty="0" smtClean="0"/>
              <a:t>）上的原癌基因</a:t>
            </a:r>
            <a:r>
              <a:rPr lang="en-US" altLang="zh-CN" dirty="0" err="1" smtClean="0"/>
              <a:t>abl</a:t>
            </a:r>
            <a:r>
              <a:rPr lang="zh-CN" altLang="en-US" dirty="0" smtClean="0"/>
              <a:t>和</a:t>
            </a:r>
            <a:r>
              <a:rPr lang="en-US" altLang="zh-CN" dirty="0" smtClean="0"/>
              <a:t>22</a:t>
            </a:r>
            <a:r>
              <a:rPr lang="zh-CN" altLang="en-US" dirty="0" smtClean="0"/>
              <a:t>号染色体</a:t>
            </a:r>
            <a:r>
              <a:rPr lang="en-US" altLang="zh-CN" dirty="0" smtClean="0"/>
              <a:t>(22q11)</a:t>
            </a:r>
            <a:r>
              <a:rPr lang="zh-CN" altLang="en-US" dirty="0" smtClean="0"/>
              <a:t>上的</a:t>
            </a:r>
            <a:r>
              <a:rPr lang="en-US" altLang="zh-CN" dirty="0" err="1" smtClean="0"/>
              <a:t>bcr</a:t>
            </a:r>
            <a:r>
              <a:rPr lang="en-US" altLang="zh-CN" dirty="0" smtClean="0"/>
              <a:t>(break point cluster region)</a:t>
            </a:r>
            <a:r>
              <a:rPr lang="zh-CN" altLang="en-US" dirty="0" smtClean="0"/>
              <a:t>基因重新组合成融合基因。后者具有增高了的酪氨酸激酶活性，这是慢性粒细胞性白血病的发病原因。</a:t>
            </a:r>
            <a:r>
              <a:rPr lang="en-US" altLang="zh-CN" dirty="0" err="1" smtClean="0"/>
              <a:t>ph</a:t>
            </a:r>
            <a:r>
              <a:rPr lang="zh-CN" altLang="en-US" dirty="0" smtClean="0"/>
              <a:t>的重要临床意义在于：大约</a:t>
            </a:r>
            <a:r>
              <a:rPr lang="en-US" altLang="zh-CN" dirty="0" smtClean="0"/>
              <a:t>95</a:t>
            </a:r>
            <a:r>
              <a:rPr lang="zh-CN" altLang="en-US" dirty="0" smtClean="0"/>
              <a:t>％的慢性粒细胞性白血病病例都是</a:t>
            </a:r>
            <a:r>
              <a:rPr lang="en-US" altLang="zh-CN" dirty="0" err="1" smtClean="0"/>
              <a:t>ph</a:t>
            </a:r>
            <a:r>
              <a:rPr lang="zh-CN" altLang="en-US" dirty="0" smtClean="0"/>
              <a:t>阳性，因此它可以作为诊断的依据，也可以用以区别临床上相似，但</a:t>
            </a:r>
            <a:r>
              <a:rPr lang="en-US" altLang="zh-CN" dirty="0" err="1" smtClean="0"/>
              <a:t>ph</a:t>
            </a:r>
            <a:r>
              <a:rPr lang="zh-CN" altLang="en-US" dirty="0" smtClean="0"/>
              <a:t>为阴性的其它血液病（如骨髓纤维化等）。有时</a:t>
            </a:r>
            <a:r>
              <a:rPr lang="en-US" altLang="zh-CN" dirty="0" err="1" smtClean="0"/>
              <a:t>ph</a:t>
            </a:r>
            <a:r>
              <a:rPr lang="zh-CN" altLang="en-US" dirty="0" smtClean="0"/>
              <a:t>先于临床症状出现，故又可用于早期诊断。此外，已知</a:t>
            </a:r>
            <a:r>
              <a:rPr lang="en-US" altLang="zh-CN" dirty="0" err="1" smtClean="0"/>
              <a:t>ph</a:t>
            </a:r>
            <a:r>
              <a:rPr lang="zh-CN" altLang="en-US" dirty="0" smtClean="0"/>
              <a:t>阴性的慢性粒细胞性白血病患者对治疗反应差，预后不佳。</a:t>
            </a:r>
          </a:p>
          <a:p>
            <a:r>
              <a:rPr lang="zh-CN" altLang="en-US" dirty="0" smtClean="0"/>
              <a:t>另外，在前体</a:t>
            </a:r>
            <a:r>
              <a:rPr lang="en-US" altLang="zh-CN" dirty="0" smtClean="0"/>
              <a:t>B</a:t>
            </a:r>
            <a:r>
              <a:rPr lang="zh-CN" altLang="en-US" dirty="0" smtClean="0"/>
              <a:t>细胞和</a:t>
            </a:r>
            <a:r>
              <a:rPr lang="en-US" altLang="zh-CN" dirty="0" smtClean="0"/>
              <a:t>T</a:t>
            </a:r>
            <a:r>
              <a:rPr lang="zh-CN" altLang="en-US" dirty="0" smtClean="0"/>
              <a:t>细胞肿瘤，即急性淋巴母细胞白血病</a:t>
            </a:r>
            <a:r>
              <a:rPr lang="en-US" altLang="zh-CN" dirty="0" smtClean="0"/>
              <a:t>/</a:t>
            </a:r>
            <a:r>
              <a:rPr lang="zh-CN" altLang="en-US" dirty="0" smtClean="0"/>
              <a:t>淋巴瘤中，约</a:t>
            </a:r>
            <a:r>
              <a:rPr lang="en-US" altLang="zh-CN" dirty="0" smtClean="0"/>
              <a:t>3%</a:t>
            </a:r>
            <a:r>
              <a:rPr lang="zh-CN" altLang="en-US" dirty="0" smtClean="0"/>
              <a:t>的儿童及</a:t>
            </a:r>
            <a:r>
              <a:rPr lang="en-US" altLang="zh-CN" dirty="0" smtClean="0"/>
              <a:t>25%</a:t>
            </a:r>
            <a:r>
              <a:rPr lang="zh-CN" altLang="en-US" dirty="0" smtClean="0"/>
              <a:t>的成人也检出费城染色体。</a:t>
            </a:r>
            <a:endParaRPr lang="zh-CN" altLang="en-US" dirty="0"/>
          </a:p>
        </p:txBody>
      </p:sp>
      <p:sp>
        <p:nvSpPr>
          <p:cNvPr id="4" name="灯片编号占位符 3"/>
          <p:cNvSpPr>
            <a:spLocks noGrp="1"/>
          </p:cNvSpPr>
          <p:nvPr>
            <p:ph type="sldNum" sz="quarter" idx="10"/>
          </p:nvPr>
        </p:nvSpPr>
        <p:spPr/>
        <p:txBody>
          <a:bodyPr/>
          <a:lstStyle/>
          <a:p>
            <a:pPr>
              <a:defRPr/>
            </a:pPr>
            <a:fld id="{EB17C3B9-00D4-4B5B-8901-19DF40A0DF82}" type="slidenum">
              <a:rPr lang="en-US" altLang="zh-CN" smtClean="0"/>
              <a:pPr>
                <a:defRPr/>
              </a:pPr>
              <a:t>6</a:t>
            </a:fld>
            <a:endParaRPr lang="en-US" altLang="zh-CN"/>
          </a:p>
        </p:txBody>
      </p:sp>
    </p:spTree>
    <p:extLst>
      <p:ext uri="{BB962C8B-B14F-4D97-AF65-F5344CB8AC3E}">
        <p14:creationId xmlns:p14="http://schemas.microsoft.com/office/powerpoint/2010/main" xmlns="" val="295374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4F6738FA-B315-483F-AD62-587A11B1ED96}" type="slidenum">
              <a:rPr lang="en-US" altLang="zh-CN" smtClean="0">
                <a:ea typeface="宋体" pitchFamily="2" charset="-122"/>
              </a:rPr>
              <a:pPr eaLnBrk="1" hangingPunct="1"/>
              <a:t>9</a:t>
            </a:fld>
            <a:endParaRPr lang="en-US" altLang="zh-CN" smtClean="0">
              <a:ea typeface="宋体" pitchFamily="2" charset="-122"/>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1E392C08-2314-4EB9-B7F6-036B9E144F38}" type="slidenum">
              <a:rPr lang="en-US" altLang="zh-CN" smtClean="0">
                <a:ea typeface="宋体" pitchFamily="2" charset="-122"/>
              </a:rPr>
              <a:pPr eaLnBrk="1" hangingPunct="1"/>
              <a:t>16</a:t>
            </a:fld>
            <a:endParaRPr lang="en-US" altLang="zh-CN" smtClean="0">
              <a:ea typeface="宋体" pitchFamily="2" charset="-122"/>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3A614608-FF14-4744-B7DC-0209FD9ED8B8}" type="slidenum">
              <a:rPr lang="en-US" altLang="zh-CN" smtClean="0">
                <a:ea typeface="宋体" pitchFamily="2" charset="-122"/>
              </a:rPr>
              <a:pPr eaLnBrk="1" hangingPunct="1"/>
              <a:t>20</a:t>
            </a:fld>
            <a:endParaRPr lang="en-US" altLang="zh-CN" smtClean="0">
              <a:ea typeface="宋体" pitchFamily="2"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B2EA998C-2675-4053-8259-08B83F79C054}" type="slidenum">
              <a:rPr lang="en-US" altLang="zh-CN" smtClean="0">
                <a:ea typeface="宋体" pitchFamily="2" charset="-122"/>
              </a:rPr>
              <a:pPr eaLnBrk="1" hangingPunct="1"/>
              <a:t>21</a:t>
            </a:fld>
            <a:endParaRPr lang="en-US" altLang="zh-CN" smtClean="0">
              <a:ea typeface="宋体" pitchFamily="2" charset="-122"/>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50000"/>
              </a:spcBef>
            </a:pPr>
            <a:r>
              <a:rPr lang="en-US" altLang="zh-CN" sz="1800" smtClean="0">
                <a:latin typeface="仿宋_GB2312" pitchFamily="49" charset="-122"/>
                <a:ea typeface="仿宋_GB2312" pitchFamily="49" charset="-122"/>
              </a:rPr>
              <a:t>DNA methylation refers to the transfer of a methyl (CH3 group) to one of the bases that constitute DNA. The reaction is catalyzed by a DNA methyltransferase (Mtase), and uses S-Adenosyl Methionine (SAM) as a methyl donor. In humans, normal DNA methylation is limited to the Cytosine base. </a:t>
            </a:r>
          </a:p>
          <a:p>
            <a:pPr eaLnBrk="1" hangingPunct="1"/>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fld id="{89FBF193-82BA-4DD5-9CD3-42C20C5F6154}" type="slidenum">
              <a:rPr lang="en-US" altLang="zh-CN" smtClean="0">
                <a:ea typeface="宋体" pitchFamily="2" charset="-122"/>
              </a:rPr>
              <a:pPr eaLnBrk="1" hangingPunct="1"/>
              <a:t>23</a:t>
            </a:fld>
            <a:endParaRPr lang="en-US" altLang="zh-CN" smtClean="0">
              <a:ea typeface="宋体" pitchFamily="2"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logo2"/>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6311"/>
          <a:stretch>
            <a:fillRect/>
          </a:stretch>
        </p:blipFill>
        <p:spPr bwMode="auto">
          <a:xfrm>
            <a:off x="212725" y="290513"/>
            <a:ext cx="252730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78" name="Rectangle 2"/>
          <p:cNvSpPr>
            <a:spLocks noGrp="1" noChangeArrowheads="1"/>
          </p:cNvSpPr>
          <p:nvPr>
            <p:ph type="ctrTitle" sz="quarter"/>
          </p:nvPr>
        </p:nvSpPr>
        <p:spPr>
          <a:xfrm>
            <a:off x="539552" y="2060848"/>
            <a:ext cx="7772400" cy="1143000"/>
          </a:xfrm>
        </p:spPr>
        <p:txBody>
          <a:bodyPr anchor="b"/>
          <a:lstStyle>
            <a:lvl1pPr>
              <a:defRPr/>
            </a:lvl1pPr>
          </a:lstStyle>
          <a:p>
            <a:r>
              <a:rPr lang="zh-CN" altLang="en-US"/>
              <a:t>单击此处编辑母版标题样式</a:t>
            </a:r>
          </a:p>
        </p:txBody>
      </p:sp>
      <p:sp>
        <p:nvSpPr>
          <p:cNvPr id="50179" name="Rectangle 3"/>
          <p:cNvSpPr>
            <a:spLocks noGrp="1" noChangeArrowheads="1"/>
          </p:cNvSpPr>
          <p:nvPr>
            <p:ph type="subTitle" sz="quarter" idx="1"/>
          </p:nvPr>
        </p:nvSpPr>
        <p:spPr>
          <a:xfrm>
            <a:off x="13716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5" name="Rectangle 4"/>
          <p:cNvSpPr>
            <a:spLocks noGrp="1" noChangeArrowheads="1"/>
          </p:cNvSpPr>
          <p:nvPr>
            <p:ph type="dt" sz="quarter" idx="10"/>
          </p:nvPr>
        </p:nvSpPr>
        <p:spPr>
          <a:xfrm>
            <a:off x="685800" y="6248400"/>
            <a:ext cx="1905000" cy="457200"/>
          </a:xfrm>
        </p:spPr>
        <p:txBody>
          <a:bodyPr/>
          <a:lstStyle>
            <a:lvl1pPr>
              <a:defRPr b="0"/>
            </a:lvl1pPr>
          </a:lstStyle>
          <a:p>
            <a:pPr>
              <a:defRPr/>
            </a:pPr>
            <a:fld id="{068CF3A1-8451-45E8-94A4-44DD7E488BF9}" type="datetime1">
              <a:rPr lang="zh-CN" altLang="en-US" smtClean="0"/>
              <a:pPr>
                <a:defRPr/>
              </a:pPr>
              <a:t>2018/11/22</a:t>
            </a:fld>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b="0"/>
            </a:lvl1pPr>
          </a:lstStyle>
          <a:p>
            <a:pPr>
              <a:defRPr/>
            </a:pPr>
            <a:r>
              <a:rPr lang="zh-CN" altLang="en-US" smtClean="0"/>
              <a:t>药学院 金晶</a:t>
            </a: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b="0"/>
            </a:lvl1pPr>
          </a:lstStyle>
          <a:p>
            <a:pPr>
              <a:defRPr/>
            </a:pPr>
            <a:fld id="{88483AD9-D2F7-4CFF-839A-513CE76E6F87}" type="slidenum">
              <a:rPr lang="en-US" altLang="zh-CN"/>
              <a:pPr>
                <a:defRPr/>
              </a:pPr>
              <a:t>‹#›</a:t>
            </a:fld>
            <a:endParaRPr lang="en-US" altLang="zh-CN"/>
          </a:p>
        </p:txBody>
      </p:sp>
    </p:spTree>
    <p:extLst>
      <p:ext uri="{BB962C8B-B14F-4D97-AF65-F5344CB8AC3E}">
        <p14:creationId xmlns:p14="http://schemas.microsoft.com/office/powerpoint/2010/main" xmlns="" val="3670726420"/>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
          <p:cNvSpPr>
            <a:spLocks noGrp="1" noChangeArrowheads="1"/>
          </p:cNvSpPr>
          <p:nvPr>
            <p:ph type="dt" sz="half" idx="10"/>
          </p:nvPr>
        </p:nvSpPr>
        <p:spPr>
          <a:ln/>
        </p:spPr>
        <p:txBody>
          <a:bodyPr/>
          <a:lstStyle>
            <a:lvl1pPr>
              <a:defRPr/>
            </a:lvl1pPr>
          </a:lstStyle>
          <a:p>
            <a:pPr>
              <a:defRPr/>
            </a:pPr>
            <a:fld id="{6663B99A-722B-4ACB-BA1C-06BD386E4691}"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947F366D-7819-45FD-8767-42EBF4E0E03E}" type="slidenum">
              <a:rPr lang="en-US" altLang="zh-CN"/>
              <a:pPr>
                <a:defRPr/>
              </a:pPr>
              <a:t>‹#›</a:t>
            </a:fld>
            <a:endParaRPr lang="en-US" altLang="zh-CN"/>
          </a:p>
        </p:txBody>
      </p:sp>
    </p:spTree>
    <p:extLst>
      <p:ext uri="{BB962C8B-B14F-4D97-AF65-F5344CB8AC3E}">
        <p14:creationId xmlns:p14="http://schemas.microsoft.com/office/powerpoint/2010/main" xmlns="" val="1490007491"/>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
          <p:cNvSpPr>
            <a:spLocks noGrp="1" noChangeArrowheads="1"/>
          </p:cNvSpPr>
          <p:nvPr>
            <p:ph type="dt" sz="half" idx="10"/>
          </p:nvPr>
        </p:nvSpPr>
        <p:spPr>
          <a:ln/>
        </p:spPr>
        <p:txBody>
          <a:bodyPr/>
          <a:lstStyle>
            <a:lvl1pPr>
              <a:defRPr/>
            </a:lvl1pPr>
          </a:lstStyle>
          <a:p>
            <a:pPr>
              <a:defRPr/>
            </a:pPr>
            <a:fld id="{47873B3B-E0FF-41FF-9BC7-F953D0265FDF}"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5537B8A3-1AC6-4B6C-A448-B524BAD8B427}" type="slidenum">
              <a:rPr lang="en-US" altLang="zh-CN"/>
              <a:pPr>
                <a:defRPr/>
              </a:pPr>
              <a:t>‹#›</a:t>
            </a:fld>
            <a:endParaRPr lang="en-US" altLang="zh-CN"/>
          </a:p>
        </p:txBody>
      </p:sp>
    </p:spTree>
    <p:extLst>
      <p:ext uri="{BB962C8B-B14F-4D97-AF65-F5344CB8AC3E}">
        <p14:creationId xmlns:p14="http://schemas.microsoft.com/office/powerpoint/2010/main" xmlns="" val="2783066239"/>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3"/>
          <p:cNvSpPr>
            <a:spLocks noGrp="1" noChangeArrowheads="1"/>
          </p:cNvSpPr>
          <p:nvPr>
            <p:ph type="dt" sz="half" idx="10"/>
          </p:nvPr>
        </p:nvSpPr>
        <p:spPr>
          <a:ln/>
        </p:spPr>
        <p:txBody>
          <a:bodyPr/>
          <a:lstStyle>
            <a:lvl1pPr>
              <a:defRPr/>
            </a:lvl1pPr>
          </a:lstStyle>
          <a:p>
            <a:pPr>
              <a:defRPr/>
            </a:pPr>
            <a:fld id="{73524230-4C77-4D81-8677-0E92199BF2E7}" type="datetime1">
              <a:rPr lang="zh-CN" altLang="en-US" smtClean="0"/>
              <a:pPr>
                <a:defRPr/>
              </a:pPr>
              <a:t>2018/11/22</a:t>
            </a:fld>
            <a:endParaRPr lang="en-US" altLang="zh-CN"/>
          </a:p>
        </p:txBody>
      </p:sp>
      <p:sp>
        <p:nvSpPr>
          <p:cNvPr id="7"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8" name="Rectangle 5"/>
          <p:cNvSpPr>
            <a:spLocks noGrp="1" noChangeArrowheads="1"/>
          </p:cNvSpPr>
          <p:nvPr>
            <p:ph type="sldNum" sz="quarter" idx="12"/>
          </p:nvPr>
        </p:nvSpPr>
        <p:spPr>
          <a:ln/>
        </p:spPr>
        <p:txBody>
          <a:bodyPr/>
          <a:lstStyle>
            <a:lvl1pPr>
              <a:defRPr/>
            </a:lvl1pPr>
          </a:lstStyle>
          <a:p>
            <a:pPr>
              <a:defRPr/>
            </a:pPr>
            <a:fld id="{9041FC66-B00B-4B36-AD6B-8055D0988010}" type="slidenum">
              <a:rPr lang="en-US" altLang="zh-CN"/>
              <a:pPr>
                <a:defRPr/>
              </a:pPr>
              <a:t>‹#›</a:t>
            </a:fld>
            <a:endParaRPr lang="en-US" altLang="zh-CN"/>
          </a:p>
        </p:txBody>
      </p:sp>
    </p:spTree>
    <p:extLst>
      <p:ext uri="{BB962C8B-B14F-4D97-AF65-F5344CB8AC3E}">
        <p14:creationId xmlns:p14="http://schemas.microsoft.com/office/powerpoint/2010/main" xmlns="" val="342163571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828F3783-2930-4ACB-9A84-0DBD6F6B4BBF}"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AA19CB37-47CB-4871-A87A-F04EE94C8A03}" type="slidenum">
              <a:rPr lang="en-US" altLang="zh-CN"/>
              <a:pPr>
                <a:defRPr/>
              </a:pPr>
              <a:t>‹#›</a:t>
            </a:fld>
            <a:endParaRPr lang="en-US" altLang="zh-CN"/>
          </a:p>
        </p:txBody>
      </p:sp>
    </p:spTree>
    <p:extLst>
      <p:ext uri="{BB962C8B-B14F-4D97-AF65-F5344CB8AC3E}">
        <p14:creationId xmlns:p14="http://schemas.microsoft.com/office/powerpoint/2010/main" xmlns="" val="2313687618"/>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A5369880-452F-4233-8223-69341BE8ABC6}"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40D8C89-2130-4DE8-A339-18B7D23F79FE}" type="slidenum">
              <a:rPr lang="en-US" altLang="zh-CN"/>
              <a:pPr>
                <a:defRPr/>
              </a:pPr>
              <a:t>‹#›</a:t>
            </a:fld>
            <a:endParaRPr lang="en-US" altLang="zh-CN"/>
          </a:p>
        </p:txBody>
      </p:sp>
    </p:spTree>
    <p:extLst>
      <p:ext uri="{BB962C8B-B14F-4D97-AF65-F5344CB8AC3E}">
        <p14:creationId xmlns:p14="http://schemas.microsoft.com/office/powerpoint/2010/main" xmlns="" val="2173898792"/>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normAutofit/>
          </a:bodyPr>
          <a:lstStyle/>
          <a:p>
            <a:pPr lvl="0"/>
            <a:endParaRPr lang="zh-CN" altLang="en-US" noProof="0" smtClean="0"/>
          </a:p>
        </p:txBody>
      </p:sp>
      <p:sp>
        <p:nvSpPr>
          <p:cNvPr id="4" name="Rectangle 3"/>
          <p:cNvSpPr>
            <a:spLocks noGrp="1" noChangeArrowheads="1"/>
          </p:cNvSpPr>
          <p:nvPr>
            <p:ph type="dt" sz="half" idx="10"/>
          </p:nvPr>
        </p:nvSpPr>
        <p:spPr>
          <a:ln/>
        </p:spPr>
        <p:txBody>
          <a:bodyPr/>
          <a:lstStyle>
            <a:lvl1pPr>
              <a:defRPr/>
            </a:lvl1pPr>
          </a:lstStyle>
          <a:p>
            <a:pPr>
              <a:defRPr/>
            </a:pPr>
            <a:fld id="{1A7A5469-1A49-4FA3-BDBC-9DC2801469C6}"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3B8C0FE2-767C-4AEE-B768-F30F262EA160}" type="slidenum">
              <a:rPr lang="en-US" altLang="zh-CN"/>
              <a:pPr>
                <a:defRPr/>
              </a:pPr>
              <a:t>‹#›</a:t>
            </a:fld>
            <a:endParaRPr lang="en-US" altLang="zh-CN"/>
          </a:p>
        </p:txBody>
      </p:sp>
    </p:spTree>
    <p:extLst>
      <p:ext uri="{BB962C8B-B14F-4D97-AF65-F5344CB8AC3E}">
        <p14:creationId xmlns:p14="http://schemas.microsoft.com/office/powerpoint/2010/main" xmlns="" val="59853369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7343775" y="-23813"/>
            <a:ext cx="1800225" cy="369888"/>
          </a:xfrm>
          <a:prstGeom prst="rect">
            <a:avLst/>
          </a:prstGeom>
          <a:noFill/>
          <a:ln>
            <a:noFill/>
          </a:ln>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dirty="0" smtClean="0">
                <a:solidFill>
                  <a:srgbClr val="CCECFF"/>
                </a:solidFill>
                <a:latin typeface="华文新魏" pitchFamily="2" charset="-122"/>
                <a:ea typeface="华文新魏" pitchFamily="2" charset="-122"/>
              </a:rPr>
              <a:t>基因表达的调控</a:t>
            </a:r>
            <a:endParaRPr lang="zh-CN" altLang="en-US" dirty="0" smtClean="0">
              <a:latin typeface="华文新魏" pitchFamily="2" charset="-122"/>
              <a:ea typeface="华文新魏" pitchFamily="2" charset="-122"/>
            </a:endParaRPr>
          </a:p>
        </p:txBody>
      </p:sp>
      <p:pic>
        <p:nvPicPr>
          <p:cNvPr id="5" name="Picture 8" descr="logo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6311"/>
          <a:stretch>
            <a:fillRect/>
          </a:stretch>
        </p:blipFill>
        <p:spPr bwMode="auto">
          <a:xfrm>
            <a:off x="212725" y="290513"/>
            <a:ext cx="252730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7" descr="logo2"/>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6311"/>
          <a:stretch>
            <a:fillRect/>
          </a:stretch>
        </p:blipFill>
        <p:spPr bwMode="auto">
          <a:xfrm>
            <a:off x="212725" y="290513"/>
            <a:ext cx="252730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0" name="Rectangle 2"/>
          <p:cNvSpPr>
            <a:spLocks noGrp="1" noChangeArrowheads="1"/>
          </p:cNvSpPr>
          <p:nvPr>
            <p:ph type="ctrTitle" sz="quarter"/>
          </p:nvPr>
        </p:nvSpPr>
        <p:spPr>
          <a:xfrm>
            <a:off x="685800" y="1987899"/>
            <a:ext cx="7772400" cy="1143000"/>
          </a:xfrm>
        </p:spPr>
        <p:txBody>
          <a:bodyPr anchor="b"/>
          <a:lstStyle>
            <a:lvl1pPr>
              <a:defRPr/>
            </a:lvl1pPr>
          </a:lstStyle>
          <a:p>
            <a:r>
              <a:rPr lang="zh-CN" altLang="en-US" smtClean="0"/>
              <a:t>单击此处编辑母版标题样式</a:t>
            </a:r>
            <a:endParaRPr lang="zh-CN" altLang="en-US"/>
          </a:p>
        </p:txBody>
      </p:sp>
      <p:sp>
        <p:nvSpPr>
          <p:cNvPr id="58371" name="Rectangle 3"/>
          <p:cNvSpPr>
            <a:spLocks noGrp="1" noChangeArrowheads="1"/>
          </p:cNvSpPr>
          <p:nvPr>
            <p:ph type="subTitle" sz="quarter" idx="1"/>
          </p:nvPr>
        </p:nvSpPr>
        <p:spPr>
          <a:xfrm>
            <a:off x="1127927" y="3429000"/>
            <a:ext cx="6400800" cy="1752600"/>
          </a:xfrm>
        </p:spPr>
        <p:txBody>
          <a:bodyPr lIns="92075" tIns="46038" rIns="92075" bIns="46038" anchor="ct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7" name="Rectangle 4"/>
          <p:cNvSpPr>
            <a:spLocks noGrp="1" noChangeArrowheads="1"/>
          </p:cNvSpPr>
          <p:nvPr>
            <p:ph type="dt" sz="quarter" idx="10"/>
          </p:nvPr>
        </p:nvSpPr>
        <p:spPr>
          <a:xfrm>
            <a:off x="685800" y="6248400"/>
            <a:ext cx="1905000" cy="457200"/>
          </a:xfrm>
        </p:spPr>
        <p:txBody>
          <a:bodyPr/>
          <a:lstStyle>
            <a:lvl1pPr>
              <a:defRPr b="0"/>
            </a:lvl1pPr>
          </a:lstStyle>
          <a:p>
            <a:pPr>
              <a:defRPr/>
            </a:pPr>
            <a:fld id="{81E3E395-986A-41EF-96F2-9E256C83DAA2}" type="datetime1">
              <a:rPr lang="zh-CN" altLang="en-US" smtClean="0"/>
              <a:pPr>
                <a:defRPr/>
              </a:pPr>
              <a:t>2018/11/22</a:t>
            </a:fld>
            <a:endParaRPr lang="en-US" altLang="zh-CN"/>
          </a:p>
        </p:txBody>
      </p:sp>
      <p:sp>
        <p:nvSpPr>
          <p:cNvPr id="8" name="Rectangle 5"/>
          <p:cNvSpPr>
            <a:spLocks noGrp="1" noChangeArrowheads="1"/>
          </p:cNvSpPr>
          <p:nvPr>
            <p:ph type="ftr" sz="quarter" idx="11"/>
          </p:nvPr>
        </p:nvSpPr>
        <p:spPr>
          <a:xfrm>
            <a:off x="3124200" y="6248400"/>
            <a:ext cx="2895600" cy="457200"/>
          </a:xfrm>
        </p:spPr>
        <p:txBody>
          <a:bodyPr/>
          <a:lstStyle>
            <a:lvl1pPr>
              <a:defRPr b="0"/>
            </a:lvl1pPr>
          </a:lstStyle>
          <a:p>
            <a:pPr>
              <a:defRPr/>
            </a:pPr>
            <a:r>
              <a:rPr lang="zh-CN" altLang="en-US" smtClean="0"/>
              <a:t>药学院 金晶</a:t>
            </a:r>
            <a:endParaRPr lang="en-US" altLang="zh-CN"/>
          </a:p>
        </p:txBody>
      </p:sp>
      <p:sp>
        <p:nvSpPr>
          <p:cNvPr id="9" name="Rectangle 6"/>
          <p:cNvSpPr>
            <a:spLocks noGrp="1" noChangeArrowheads="1"/>
          </p:cNvSpPr>
          <p:nvPr>
            <p:ph type="sldNum" sz="quarter" idx="12"/>
          </p:nvPr>
        </p:nvSpPr>
        <p:spPr>
          <a:xfrm>
            <a:off x="6553200" y="6248400"/>
            <a:ext cx="1905000" cy="457200"/>
          </a:xfrm>
        </p:spPr>
        <p:txBody>
          <a:bodyPr/>
          <a:lstStyle>
            <a:lvl1pPr>
              <a:defRPr b="0"/>
            </a:lvl1pPr>
          </a:lstStyle>
          <a:p>
            <a:pPr>
              <a:defRPr/>
            </a:pPr>
            <a:fld id="{103EBB12-F454-4416-91FF-CCED6B790754}" type="slidenum">
              <a:rPr lang="en-US" altLang="zh-CN"/>
              <a:pPr>
                <a:defRPr/>
              </a:pPr>
              <a:t>‹#›</a:t>
            </a:fld>
            <a:endParaRPr lang="en-US" altLang="zh-CN"/>
          </a:p>
        </p:txBody>
      </p:sp>
    </p:spTree>
    <p:extLst>
      <p:ext uri="{BB962C8B-B14F-4D97-AF65-F5344CB8AC3E}">
        <p14:creationId xmlns:p14="http://schemas.microsoft.com/office/powerpoint/2010/main" xmlns="" val="3399105153"/>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lvl1pPr>
              <a:lnSpc>
                <a:spcPct val="100000"/>
              </a:lnSpc>
              <a:spcBef>
                <a:spcPts val="600"/>
              </a:spcBef>
              <a:buSzPct val="70000"/>
              <a:defRPr>
                <a:latin typeface="Times New Roman" pitchFamily="18" charset="0"/>
                <a:cs typeface="Times New Roman" pitchFamily="18" charset="0"/>
              </a:defRPr>
            </a:lvl1pPr>
            <a:lvl2pPr>
              <a:lnSpc>
                <a:spcPct val="100000"/>
              </a:lnSpc>
              <a:spcBef>
                <a:spcPts val="600"/>
              </a:spcBef>
              <a:buSzPct val="70000"/>
              <a:defRPr>
                <a:latin typeface="Times New Roman" pitchFamily="18" charset="0"/>
                <a:cs typeface="Times New Roman" pitchFamily="18" charset="0"/>
              </a:defRPr>
            </a:lvl2pPr>
            <a:lvl3pPr>
              <a:lnSpc>
                <a:spcPct val="100000"/>
              </a:lnSpc>
              <a:spcBef>
                <a:spcPts val="600"/>
              </a:spcBef>
              <a:buSzPct val="70000"/>
              <a:defRPr>
                <a:latin typeface="Times New Roman" pitchFamily="18" charset="0"/>
                <a:cs typeface="Times New Roman" pitchFamily="18" charset="0"/>
              </a:defRPr>
            </a:lvl3pPr>
            <a:lvl4pPr>
              <a:lnSpc>
                <a:spcPct val="100000"/>
              </a:lnSpc>
              <a:spcBef>
                <a:spcPts val="600"/>
              </a:spcBef>
              <a:buSzPct val="70000"/>
              <a:defRPr>
                <a:latin typeface="Times New Roman" pitchFamily="18" charset="0"/>
                <a:cs typeface="Times New Roman" pitchFamily="18" charset="0"/>
              </a:defRPr>
            </a:lvl4pPr>
            <a:lvl5pPr>
              <a:lnSpc>
                <a:spcPct val="100000"/>
              </a:lnSpc>
              <a:spcBef>
                <a:spcPts val="600"/>
              </a:spcBef>
              <a:buSzPct val="70000"/>
              <a:defRPr>
                <a:latin typeface="Times New Roman" pitchFamily="18" charset="0"/>
                <a:cs typeface="Times New Roman" pitchFamily="18"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6"/>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smtClean="0"/>
              <a:t>单击此处编辑母版标题样式</a:t>
            </a:r>
            <a:endParaRPr lang="zh-CN" altLang="en-US"/>
          </a:p>
        </p:txBody>
      </p:sp>
      <p:sp>
        <p:nvSpPr>
          <p:cNvPr id="4" name="Rectangle 3"/>
          <p:cNvSpPr>
            <a:spLocks noGrp="1" noChangeArrowheads="1"/>
          </p:cNvSpPr>
          <p:nvPr>
            <p:ph type="dt" sz="half" idx="10"/>
          </p:nvPr>
        </p:nvSpPr>
        <p:spPr>
          <a:ln/>
        </p:spPr>
        <p:txBody>
          <a:bodyPr/>
          <a:lstStyle>
            <a:lvl1pPr>
              <a:defRPr/>
            </a:lvl1pPr>
          </a:lstStyle>
          <a:p>
            <a:pPr>
              <a:defRPr/>
            </a:pPr>
            <a:fld id="{E8387831-3611-4CB1-A753-FF61A23C433B}"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8E993A5A-3378-47AD-BC8D-2D32B5DF9462}" type="slidenum">
              <a:rPr lang="en-US" altLang="zh-CN"/>
              <a:pPr>
                <a:defRPr/>
              </a:pPr>
              <a:t>‹#›</a:t>
            </a:fld>
            <a:endParaRPr lang="en-US" altLang="zh-CN"/>
          </a:p>
        </p:txBody>
      </p:sp>
    </p:spTree>
    <p:extLst>
      <p:ext uri="{BB962C8B-B14F-4D97-AF65-F5344CB8AC3E}">
        <p14:creationId xmlns:p14="http://schemas.microsoft.com/office/powerpoint/2010/main" xmlns="" val="4133926983"/>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7A9B7015-83B9-46AB-A3B2-542659DD9977}"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B6BA434-C55B-4891-ADB1-8834DE788B97}" type="slidenum">
              <a:rPr lang="en-US" altLang="zh-CN"/>
              <a:pPr>
                <a:defRPr/>
              </a:pPr>
              <a:t>‹#›</a:t>
            </a:fld>
            <a:endParaRPr lang="en-US" altLang="zh-CN"/>
          </a:p>
        </p:txBody>
      </p:sp>
    </p:spTree>
    <p:extLst>
      <p:ext uri="{BB962C8B-B14F-4D97-AF65-F5344CB8AC3E}">
        <p14:creationId xmlns:p14="http://schemas.microsoft.com/office/powerpoint/2010/main" xmlns="" val="2353320741"/>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06757665-7463-42CA-BA03-04DB9379AC50}"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CD10C3C5-5A28-4856-A43A-504EF7AEA383}" type="slidenum">
              <a:rPr lang="en-US" altLang="zh-CN"/>
              <a:pPr>
                <a:defRPr/>
              </a:pPr>
              <a:t>‹#›</a:t>
            </a:fld>
            <a:endParaRPr lang="en-US" altLang="zh-CN"/>
          </a:p>
        </p:txBody>
      </p:sp>
    </p:spTree>
    <p:extLst>
      <p:ext uri="{BB962C8B-B14F-4D97-AF65-F5344CB8AC3E}">
        <p14:creationId xmlns:p14="http://schemas.microsoft.com/office/powerpoint/2010/main" xmlns="" val="4069985670"/>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itchFamily="18" charset="0"/>
                <a:cs typeface="Times New Roman" pitchFamily="18"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buSzPct val="70000"/>
              <a:defRPr>
                <a:latin typeface="Times New Roman" pitchFamily="18" charset="0"/>
                <a:cs typeface="Times New Roman" pitchFamily="18" charset="0"/>
              </a:defRPr>
            </a:lvl1pPr>
            <a:lvl2pPr>
              <a:buSzPct val="70000"/>
              <a:defRPr>
                <a:latin typeface="Times New Roman" pitchFamily="18" charset="0"/>
                <a:cs typeface="Times New Roman" pitchFamily="18" charset="0"/>
              </a:defRPr>
            </a:lvl2pPr>
            <a:lvl3pPr>
              <a:buSzPct val="70000"/>
              <a:defRPr>
                <a:latin typeface="Times New Roman" pitchFamily="18" charset="0"/>
                <a:cs typeface="Times New Roman" pitchFamily="18" charset="0"/>
              </a:defRPr>
            </a:lvl3pPr>
            <a:lvl4pPr>
              <a:buSzPct val="70000"/>
              <a:defRPr>
                <a:latin typeface="Times New Roman" pitchFamily="18" charset="0"/>
                <a:cs typeface="Times New Roman" pitchFamily="18" charset="0"/>
              </a:defRPr>
            </a:lvl4pPr>
            <a:lvl5pPr>
              <a:buSzPct val="70000"/>
              <a:defRPr>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3"/>
          <p:cNvSpPr>
            <a:spLocks noGrp="1" noChangeArrowheads="1"/>
          </p:cNvSpPr>
          <p:nvPr>
            <p:ph type="dt" sz="half" idx="10"/>
          </p:nvPr>
        </p:nvSpPr>
        <p:spPr>
          <a:ln/>
        </p:spPr>
        <p:txBody>
          <a:bodyPr/>
          <a:lstStyle>
            <a:lvl1pPr>
              <a:defRPr>
                <a:latin typeface="Times New Roman" pitchFamily="18" charset="0"/>
                <a:cs typeface="Times New Roman" pitchFamily="18" charset="0"/>
              </a:defRPr>
            </a:lvl1pPr>
          </a:lstStyle>
          <a:p>
            <a:pPr>
              <a:defRPr/>
            </a:pPr>
            <a:fld id="{68B8917C-FCD5-4695-AD26-64433452FCA5}"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atin typeface="Times New Roman" pitchFamily="18" charset="0"/>
                <a:cs typeface="Times New Roman" pitchFamily="18" charset="0"/>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atin typeface="Times New Roman" pitchFamily="18" charset="0"/>
                <a:cs typeface="Times New Roman" pitchFamily="18" charset="0"/>
              </a:defRPr>
            </a:lvl1pPr>
          </a:lstStyle>
          <a:p>
            <a:pPr>
              <a:defRPr/>
            </a:pPr>
            <a:fld id="{32974F41-59EE-4C4C-A858-A7019C49893D}" type="slidenum">
              <a:rPr lang="en-US" altLang="zh-CN" smtClean="0"/>
              <a:pPr>
                <a:defRPr/>
              </a:pPr>
              <a:t>‹#›</a:t>
            </a:fld>
            <a:endParaRPr lang="en-US" altLang="zh-CN"/>
          </a:p>
        </p:txBody>
      </p:sp>
    </p:spTree>
    <p:extLst>
      <p:ext uri="{BB962C8B-B14F-4D97-AF65-F5344CB8AC3E}">
        <p14:creationId xmlns:p14="http://schemas.microsoft.com/office/powerpoint/2010/main" xmlns="" val="3552239272"/>
      </p:ext>
    </p:extLst>
  </p:cSld>
  <p:clrMapOvr>
    <a:masterClrMapping/>
  </p:clrMapOvr>
  <p:transition>
    <p:random/>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
          <p:cNvSpPr>
            <a:spLocks noGrp="1" noChangeArrowheads="1"/>
          </p:cNvSpPr>
          <p:nvPr>
            <p:ph type="dt" sz="half" idx="10"/>
          </p:nvPr>
        </p:nvSpPr>
        <p:spPr>
          <a:ln/>
        </p:spPr>
        <p:txBody>
          <a:bodyPr/>
          <a:lstStyle>
            <a:lvl1pPr>
              <a:defRPr/>
            </a:lvl1pPr>
          </a:lstStyle>
          <a:p>
            <a:pPr>
              <a:defRPr/>
            </a:pPr>
            <a:fld id="{B6239B88-470B-4C5E-AA0B-A6A2B19A8291}" type="datetime1">
              <a:rPr lang="zh-CN" altLang="en-US" smtClean="0"/>
              <a:pPr>
                <a:defRPr/>
              </a:pPr>
              <a:t>2018/11/22</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066FF836-4EBC-489C-9EDE-5728676C32B5}" type="slidenum">
              <a:rPr lang="en-US" altLang="zh-CN"/>
              <a:pPr>
                <a:defRPr/>
              </a:pPr>
              <a:t>‹#›</a:t>
            </a:fld>
            <a:endParaRPr lang="en-US" altLang="zh-CN"/>
          </a:p>
        </p:txBody>
      </p:sp>
    </p:spTree>
    <p:extLst>
      <p:ext uri="{BB962C8B-B14F-4D97-AF65-F5344CB8AC3E}">
        <p14:creationId xmlns:p14="http://schemas.microsoft.com/office/powerpoint/2010/main" xmlns="" val="252881853"/>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a:ln/>
        </p:spPr>
        <p:txBody>
          <a:bodyPr/>
          <a:lstStyle>
            <a:lvl1pPr>
              <a:defRPr/>
            </a:lvl1pPr>
          </a:lstStyle>
          <a:p>
            <a:pPr>
              <a:defRPr/>
            </a:pPr>
            <a:fld id="{159E5E6E-2EE8-453C-983C-C3A0FE305A94}" type="datetime1">
              <a:rPr lang="zh-CN" altLang="en-US" smtClean="0"/>
              <a:pPr>
                <a:defRPr/>
              </a:pPr>
              <a:t>2018/11/22</a:t>
            </a:fld>
            <a:endParaRPr lang="en-US" altLang="zh-CN"/>
          </a:p>
        </p:txBody>
      </p:sp>
      <p:sp>
        <p:nvSpPr>
          <p:cNvPr id="4"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5" name="Rectangle 5"/>
          <p:cNvSpPr>
            <a:spLocks noGrp="1" noChangeArrowheads="1"/>
          </p:cNvSpPr>
          <p:nvPr>
            <p:ph type="sldNum" sz="quarter" idx="12"/>
          </p:nvPr>
        </p:nvSpPr>
        <p:spPr>
          <a:ln/>
        </p:spPr>
        <p:txBody>
          <a:bodyPr/>
          <a:lstStyle>
            <a:lvl1pPr>
              <a:defRPr/>
            </a:lvl1pPr>
          </a:lstStyle>
          <a:p>
            <a:pPr>
              <a:defRPr/>
            </a:pPr>
            <a:fld id="{B35AF53F-9498-430D-8FC7-1E2B2F863857}" type="slidenum">
              <a:rPr lang="en-US" altLang="zh-CN"/>
              <a:pPr>
                <a:defRPr/>
              </a:pPr>
              <a:t>‹#›</a:t>
            </a:fld>
            <a:endParaRPr lang="en-US" altLang="zh-CN"/>
          </a:p>
        </p:txBody>
      </p:sp>
    </p:spTree>
    <p:extLst>
      <p:ext uri="{BB962C8B-B14F-4D97-AF65-F5344CB8AC3E}">
        <p14:creationId xmlns:p14="http://schemas.microsoft.com/office/powerpoint/2010/main" xmlns="" val="385158646"/>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E7E9B80C-E673-4DBB-9EFA-4B5B7B1A41EB}" type="datetime1">
              <a:rPr lang="zh-CN" altLang="en-US" smtClean="0"/>
              <a:pPr>
                <a:defRPr/>
              </a:pPr>
              <a:t>2018/11/22</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15C121B9-0D2D-4621-B5FB-6303B11FF2D1}" type="slidenum">
              <a:rPr lang="en-US" altLang="zh-CN"/>
              <a:pPr>
                <a:defRPr/>
              </a:pPr>
              <a:t>‹#›</a:t>
            </a:fld>
            <a:endParaRPr lang="en-US" altLang="zh-CN"/>
          </a:p>
        </p:txBody>
      </p:sp>
    </p:spTree>
    <p:extLst>
      <p:ext uri="{BB962C8B-B14F-4D97-AF65-F5344CB8AC3E}">
        <p14:creationId xmlns:p14="http://schemas.microsoft.com/office/powerpoint/2010/main" xmlns="" val="1675544591"/>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215EA640-AA85-47D1-B012-9EE5F7B60935}"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771D3D8-7315-4695-A5EE-870CA2BC8456}" type="slidenum">
              <a:rPr lang="en-US" altLang="zh-CN"/>
              <a:pPr>
                <a:defRPr/>
              </a:pPr>
              <a:t>‹#›</a:t>
            </a:fld>
            <a:endParaRPr lang="en-US" altLang="zh-CN"/>
          </a:p>
        </p:txBody>
      </p:sp>
    </p:spTree>
    <p:extLst>
      <p:ext uri="{BB962C8B-B14F-4D97-AF65-F5344CB8AC3E}">
        <p14:creationId xmlns:p14="http://schemas.microsoft.com/office/powerpoint/2010/main" xmlns="" val="793558812"/>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07ECD621-8E34-470E-B38B-41C088F95BA6}"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97846BB1-188F-4552-A42D-8F966035E0BE}" type="slidenum">
              <a:rPr lang="en-US" altLang="zh-CN"/>
              <a:pPr>
                <a:defRPr/>
              </a:pPr>
              <a:t>‹#›</a:t>
            </a:fld>
            <a:endParaRPr lang="en-US" altLang="zh-CN"/>
          </a:p>
        </p:txBody>
      </p:sp>
    </p:spTree>
    <p:extLst>
      <p:ext uri="{BB962C8B-B14F-4D97-AF65-F5344CB8AC3E}">
        <p14:creationId xmlns:p14="http://schemas.microsoft.com/office/powerpoint/2010/main" xmlns="" val="797286733"/>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
          <p:cNvSpPr>
            <a:spLocks noGrp="1" noChangeArrowheads="1"/>
          </p:cNvSpPr>
          <p:nvPr>
            <p:ph type="dt" sz="half" idx="10"/>
          </p:nvPr>
        </p:nvSpPr>
        <p:spPr>
          <a:ln/>
        </p:spPr>
        <p:txBody>
          <a:bodyPr/>
          <a:lstStyle>
            <a:lvl1pPr>
              <a:defRPr/>
            </a:lvl1pPr>
          </a:lstStyle>
          <a:p>
            <a:pPr>
              <a:defRPr/>
            </a:pPr>
            <a:fld id="{DA788BD5-59FD-4740-B29B-50A8C3175860}"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611F9E8E-1E3B-44B2-A8DA-F1BC34A13976}" type="slidenum">
              <a:rPr lang="en-US" altLang="zh-CN"/>
              <a:pPr>
                <a:defRPr/>
              </a:pPr>
              <a:t>‹#›</a:t>
            </a:fld>
            <a:endParaRPr lang="en-US" altLang="zh-CN"/>
          </a:p>
        </p:txBody>
      </p:sp>
    </p:spTree>
    <p:extLst>
      <p:ext uri="{BB962C8B-B14F-4D97-AF65-F5344CB8AC3E}">
        <p14:creationId xmlns:p14="http://schemas.microsoft.com/office/powerpoint/2010/main" xmlns="" val="3919798093"/>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
          <p:cNvSpPr>
            <a:spLocks noGrp="1" noChangeArrowheads="1"/>
          </p:cNvSpPr>
          <p:nvPr>
            <p:ph type="dt" sz="half" idx="10"/>
          </p:nvPr>
        </p:nvSpPr>
        <p:spPr>
          <a:ln/>
        </p:spPr>
        <p:txBody>
          <a:bodyPr/>
          <a:lstStyle>
            <a:lvl1pPr>
              <a:defRPr/>
            </a:lvl1pPr>
          </a:lstStyle>
          <a:p>
            <a:pPr>
              <a:defRPr/>
            </a:pPr>
            <a:fld id="{242DFE76-5F3E-4181-B8F2-2E3D6E2223F0}"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03C33CA4-1E6A-41EE-B3BA-A10722A02B48}" type="slidenum">
              <a:rPr lang="en-US" altLang="zh-CN"/>
              <a:pPr>
                <a:defRPr/>
              </a:pPr>
              <a:t>‹#›</a:t>
            </a:fld>
            <a:endParaRPr lang="en-US" altLang="zh-CN"/>
          </a:p>
        </p:txBody>
      </p:sp>
    </p:spTree>
    <p:extLst>
      <p:ext uri="{BB962C8B-B14F-4D97-AF65-F5344CB8AC3E}">
        <p14:creationId xmlns:p14="http://schemas.microsoft.com/office/powerpoint/2010/main" xmlns="" val="2741226104"/>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4C3B7E6C-D4F8-41B8-A980-A04F5AEB8298}"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7C258B5-6BAA-4EA9-B7BB-1228CC7FCA03}" type="slidenum">
              <a:rPr lang="en-US" altLang="zh-CN"/>
              <a:pPr>
                <a:defRPr/>
              </a:pPr>
              <a:t>‹#›</a:t>
            </a:fld>
            <a:endParaRPr lang="en-US" altLang="zh-CN"/>
          </a:p>
        </p:txBody>
      </p:sp>
    </p:spTree>
    <p:extLst>
      <p:ext uri="{BB962C8B-B14F-4D97-AF65-F5344CB8AC3E}">
        <p14:creationId xmlns:p14="http://schemas.microsoft.com/office/powerpoint/2010/main" xmlns="" val="1394808451"/>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748406CF-F76C-42E9-AD2F-74285779E34D}"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21D0C3DE-F9BA-42B5-A416-C5658287B5DB}" type="slidenum">
              <a:rPr lang="en-US" altLang="zh-CN"/>
              <a:pPr>
                <a:defRPr/>
              </a:pPr>
              <a:t>‹#›</a:t>
            </a:fld>
            <a:endParaRPr lang="en-US" altLang="zh-CN"/>
          </a:p>
        </p:txBody>
      </p:sp>
    </p:spTree>
    <p:extLst>
      <p:ext uri="{BB962C8B-B14F-4D97-AF65-F5344CB8AC3E}">
        <p14:creationId xmlns:p14="http://schemas.microsoft.com/office/powerpoint/2010/main" xmlns="" val="12864985"/>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00" y="41148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0DD11AFD-843D-4A61-B482-F9DBA89BF462}"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7C43472C-107E-4049-8A5C-BEDC458829C2}" type="slidenum">
              <a:rPr lang="en-US" altLang="zh-CN"/>
              <a:pPr>
                <a:defRPr/>
              </a:pPr>
              <a:t>‹#›</a:t>
            </a:fld>
            <a:endParaRPr lang="en-US" altLang="zh-CN"/>
          </a:p>
        </p:txBody>
      </p:sp>
    </p:spTree>
    <p:extLst>
      <p:ext uri="{BB962C8B-B14F-4D97-AF65-F5344CB8AC3E}">
        <p14:creationId xmlns:p14="http://schemas.microsoft.com/office/powerpoint/2010/main" xmlns="" val="2648760473"/>
      </p:ext>
    </p:extLst>
  </p:cSld>
  <p:clrMapOvr>
    <a:masterClrMapping/>
  </p:clrMapOvr>
  <p:transition>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80A88B66-4F77-4EE8-B080-EBD153B33ED4}"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4B52C7F-EDB0-41E6-BF86-1706C440D928}" type="slidenum">
              <a:rPr lang="en-US" altLang="zh-CN"/>
              <a:pPr>
                <a:defRPr/>
              </a:pPr>
              <a:t>‹#›</a:t>
            </a:fld>
            <a:endParaRPr lang="en-US" altLang="zh-CN"/>
          </a:p>
        </p:txBody>
      </p:sp>
    </p:spTree>
    <p:extLst>
      <p:ext uri="{BB962C8B-B14F-4D97-AF65-F5344CB8AC3E}">
        <p14:creationId xmlns:p14="http://schemas.microsoft.com/office/powerpoint/2010/main" xmlns="" val="2778641510"/>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3"/>
          <p:cNvSpPr>
            <a:spLocks noGrp="1" noChangeArrowheads="1"/>
          </p:cNvSpPr>
          <p:nvPr>
            <p:ph type="dt" sz="half" idx="10"/>
          </p:nvPr>
        </p:nvSpPr>
        <p:spPr>
          <a:ln/>
        </p:spPr>
        <p:txBody>
          <a:bodyPr/>
          <a:lstStyle>
            <a:lvl1pPr>
              <a:defRPr/>
            </a:lvl1pPr>
          </a:lstStyle>
          <a:p>
            <a:pPr>
              <a:defRPr/>
            </a:pPr>
            <a:fld id="{51AB0C3E-D37A-4E19-85D8-E223A79B67D1}" type="datetime1">
              <a:rPr lang="zh-CN" altLang="en-US" smtClean="0"/>
              <a:pPr>
                <a:defRPr/>
              </a:pPr>
              <a:t>2018/11/22</a:t>
            </a:fld>
            <a:endParaRPr lang="en-US" altLang="zh-CN"/>
          </a:p>
        </p:txBody>
      </p:sp>
      <p:sp>
        <p:nvSpPr>
          <p:cNvPr id="7"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8" name="Rectangle 5"/>
          <p:cNvSpPr>
            <a:spLocks noGrp="1" noChangeArrowheads="1"/>
          </p:cNvSpPr>
          <p:nvPr>
            <p:ph type="sldNum" sz="quarter" idx="12"/>
          </p:nvPr>
        </p:nvSpPr>
        <p:spPr>
          <a:ln/>
        </p:spPr>
        <p:txBody>
          <a:bodyPr/>
          <a:lstStyle>
            <a:lvl1pPr>
              <a:defRPr/>
            </a:lvl1pPr>
          </a:lstStyle>
          <a:p>
            <a:pPr>
              <a:defRPr/>
            </a:pPr>
            <a:fld id="{B0849700-FD9F-4B58-A5FC-8C0230486937}" type="slidenum">
              <a:rPr lang="en-US" altLang="zh-CN"/>
              <a:pPr>
                <a:defRPr/>
              </a:pPr>
              <a:t>‹#›</a:t>
            </a:fld>
            <a:endParaRPr lang="en-US" altLang="zh-CN"/>
          </a:p>
        </p:txBody>
      </p:sp>
    </p:spTree>
    <p:extLst>
      <p:ext uri="{BB962C8B-B14F-4D97-AF65-F5344CB8AC3E}">
        <p14:creationId xmlns:p14="http://schemas.microsoft.com/office/powerpoint/2010/main" xmlns="" val="4082628278"/>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685800" y="41148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3"/>
          <p:cNvSpPr>
            <a:spLocks noGrp="1" noChangeArrowheads="1"/>
          </p:cNvSpPr>
          <p:nvPr>
            <p:ph type="dt" sz="half" idx="10"/>
          </p:nvPr>
        </p:nvSpPr>
        <p:spPr>
          <a:ln/>
        </p:spPr>
        <p:txBody>
          <a:bodyPr/>
          <a:lstStyle>
            <a:lvl1pPr>
              <a:defRPr/>
            </a:lvl1pPr>
          </a:lstStyle>
          <a:p>
            <a:pPr>
              <a:defRPr/>
            </a:pPr>
            <a:fld id="{24A06871-7A92-42B8-930A-752F6C772801}" type="datetime1">
              <a:rPr lang="zh-CN" altLang="en-US" smtClean="0"/>
              <a:pPr>
                <a:defRPr/>
              </a:pPr>
              <a:t>2018/11/22</a:t>
            </a:fld>
            <a:endParaRPr lang="en-US" altLang="zh-CN"/>
          </a:p>
        </p:txBody>
      </p:sp>
      <p:sp>
        <p:nvSpPr>
          <p:cNvPr id="7"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8" name="Rectangle 5"/>
          <p:cNvSpPr>
            <a:spLocks noGrp="1" noChangeArrowheads="1"/>
          </p:cNvSpPr>
          <p:nvPr>
            <p:ph type="sldNum" sz="quarter" idx="12"/>
          </p:nvPr>
        </p:nvSpPr>
        <p:spPr>
          <a:ln/>
        </p:spPr>
        <p:txBody>
          <a:bodyPr/>
          <a:lstStyle>
            <a:lvl1pPr>
              <a:defRPr/>
            </a:lvl1pPr>
          </a:lstStyle>
          <a:p>
            <a:pPr>
              <a:defRPr/>
            </a:pPr>
            <a:fld id="{13B9D7A1-579D-4E39-9910-5509D42B4FA4}" type="slidenum">
              <a:rPr lang="en-US" altLang="zh-CN"/>
              <a:pPr>
                <a:defRPr/>
              </a:pPr>
              <a:t>‹#›</a:t>
            </a:fld>
            <a:endParaRPr lang="en-US" altLang="zh-CN"/>
          </a:p>
        </p:txBody>
      </p:sp>
    </p:spTree>
    <p:extLst>
      <p:ext uri="{BB962C8B-B14F-4D97-AF65-F5344CB8AC3E}">
        <p14:creationId xmlns:p14="http://schemas.microsoft.com/office/powerpoint/2010/main" xmlns="" val="1754680413"/>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normAutofit/>
          </a:bodyPr>
          <a:lstStyle/>
          <a:p>
            <a:pPr lvl="0"/>
            <a:endParaRPr lang="zh-CN" altLang="en-US" noProof="0" smtClean="0"/>
          </a:p>
        </p:txBody>
      </p:sp>
      <p:sp>
        <p:nvSpPr>
          <p:cNvPr id="4" name="Rectangle 3"/>
          <p:cNvSpPr>
            <a:spLocks noGrp="1" noChangeArrowheads="1"/>
          </p:cNvSpPr>
          <p:nvPr>
            <p:ph type="dt" sz="half" idx="10"/>
          </p:nvPr>
        </p:nvSpPr>
        <p:spPr>
          <a:ln/>
        </p:spPr>
        <p:txBody>
          <a:bodyPr/>
          <a:lstStyle>
            <a:lvl1pPr>
              <a:defRPr/>
            </a:lvl1pPr>
          </a:lstStyle>
          <a:p>
            <a:pPr>
              <a:defRPr/>
            </a:pPr>
            <a:fld id="{6BA67318-85D3-4C65-9E42-D5AF9679005D}" type="datetime1">
              <a:rPr lang="zh-CN" altLang="en-US" smtClean="0"/>
              <a:pPr>
                <a:defRPr/>
              </a:pPr>
              <a:t>2018/11/22</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C9F4F6D6-23A4-4301-A715-CFD5D8925B27}" type="slidenum">
              <a:rPr lang="en-US" altLang="zh-CN"/>
              <a:pPr>
                <a:defRPr/>
              </a:pPr>
              <a:t>‹#›</a:t>
            </a:fld>
            <a:endParaRPr lang="en-US" altLang="zh-CN"/>
          </a:p>
        </p:txBody>
      </p:sp>
    </p:spTree>
    <p:extLst>
      <p:ext uri="{BB962C8B-B14F-4D97-AF65-F5344CB8AC3E}">
        <p14:creationId xmlns:p14="http://schemas.microsoft.com/office/powerpoint/2010/main" xmlns="" val="4018584515"/>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
          <p:cNvSpPr>
            <a:spLocks noGrp="1" noChangeArrowheads="1"/>
          </p:cNvSpPr>
          <p:nvPr>
            <p:ph type="dt" sz="half" idx="10"/>
          </p:nvPr>
        </p:nvSpPr>
        <p:spPr>
          <a:ln/>
        </p:spPr>
        <p:txBody>
          <a:bodyPr/>
          <a:lstStyle>
            <a:lvl1pPr>
              <a:defRPr/>
            </a:lvl1pPr>
          </a:lstStyle>
          <a:p>
            <a:pPr>
              <a:defRPr/>
            </a:pPr>
            <a:fld id="{D2E2D842-B9F3-4FB5-8EF5-F901D068BACE}"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E190D739-930F-4CFB-8DF7-9A6CDDF1A271}" type="slidenum">
              <a:rPr lang="en-US" altLang="zh-CN"/>
              <a:pPr>
                <a:defRPr/>
              </a:pPr>
              <a:t>‹#›</a:t>
            </a:fld>
            <a:endParaRPr lang="en-US" altLang="zh-CN"/>
          </a:p>
        </p:txBody>
      </p:sp>
    </p:spTree>
    <p:extLst>
      <p:ext uri="{BB962C8B-B14F-4D97-AF65-F5344CB8AC3E}">
        <p14:creationId xmlns:p14="http://schemas.microsoft.com/office/powerpoint/2010/main" xmlns="" val="1347323234"/>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
          <p:cNvSpPr>
            <a:spLocks noGrp="1" noChangeArrowheads="1"/>
          </p:cNvSpPr>
          <p:nvPr>
            <p:ph type="dt" sz="half" idx="10"/>
          </p:nvPr>
        </p:nvSpPr>
        <p:spPr>
          <a:ln/>
        </p:spPr>
        <p:txBody>
          <a:bodyPr/>
          <a:lstStyle>
            <a:lvl1pPr>
              <a:defRPr/>
            </a:lvl1pPr>
          </a:lstStyle>
          <a:p>
            <a:pPr>
              <a:defRPr/>
            </a:pPr>
            <a:fld id="{E5D840CE-EF1A-44C6-B414-5B51AB74F2B0}" type="datetime1">
              <a:rPr lang="zh-CN" altLang="en-US" smtClean="0"/>
              <a:pPr>
                <a:defRPr/>
              </a:pPr>
              <a:t>2018/11/22</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5484C0D2-6F5D-476C-864A-4BAE66E6F1B0}" type="slidenum">
              <a:rPr lang="en-US" altLang="zh-CN"/>
              <a:pPr>
                <a:defRPr/>
              </a:pPr>
              <a:t>‹#›</a:t>
            </a:fld>
            <a:endParaRPr lang="en-US" altLang="zh-CN"/>
          </a:p>
        </p:txBody>
      </p:sp>
    </p:spTree>
    <p:extLst>
      <p:ext uri="{BB962C8B-B14F-4D97-AF65-F5344CB8AC3E}">
        <p14:creationId xmlns:p14="http://schemas.microsoft.com/office/powerpoint/2010/main" xmlns="" val="3086173452"/>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a:ln/>
        </p:spPr>
        <p:txBody>
          <a:bodyPr/>
          <a:lstStyle>
            <a:lvl1pPr>
              <a:defRPr/>
            </a:lvl1pPr>
          </a:lstStyle>
          <a:p>
            <a:pPr>
              <a:defRPr/>
            </a:pPr>
            <a:fld id="{754FF947-4579-435E-8A9E-4C55AFE10061}" type="datetime1">
              <a:rPr lang="zh-CN" altLang="en-US" smtClean="0"/>
              <a:pPr>
                <a:defRPr/>
              </a:pPr>
              <a:t>2018/11/22</a:t>
            </a:fld>
            <a:endParaRPr lang="en-US" altLang="zh-CN"/>
          </a:p>
        </p:txBody>
      </p:sp>
      <p:sp>
        <p:nvSpPr>
          <p:cNvPr id="4"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5" name="Rectangle 5"/>
          <p:cNvSpPr>
            <a:spLocks noGrp="1" noChangeArrowheads="1"/>
          </p:cNvSpPr>
          <p:nvPr>
            <p:ph type="sldNum" sz="quarter" idx="12"/>
          </p:nvPr>
        </p:nvSpPr>
        <p:spPr>
          <a:ln/>
        </p:spPr>
        <p:txBody>
          <a:bodyPr/>
          <a:lstStyle>
            <a:lvl1pPr>
              <a:defRPr/>
            </a:lvl1pPr>
          </a:lstStyle>
          <a:p>
            <a:pPr>
              <a:defRPr/>
            </a:pPr>
            <a:fld id="{2C6A0744-D7CE-40E4-A459-6693A16628F5}" type="slidenum">
              <a:rPr lang="en-US" altLang="zh-CN"/>
              <a:pPr>
                <a:defRPr/>
              </a:pPr>
              <a:t>‹#›</a:t>
            </a:fld>
            <a:endParaRPr lang="en-US" altLang="zh-CN"/>
          </a:p>
        </p:txBody>
      </p:sp>
    </p:spTree>
    <p:extLst>
      <p:ext uri="{BB962C8B-B14F-4D97-AF65-F5344CB8AC3E}">
        <p14:creationId xmlns:p14="http://schemas.microsoft.com/office/powerpoint/2010/main" xmlns="" val="2514119775"/>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9E9EA24-9921-47E3-B544-659781BD912E}" type="datetime1">
              <a:rPr lang="zh-CN" altLang="en-US" smtClean="0"/>
              <a:pPr>
                <a:defRPr/>
              </a:pPr>
              <a:t>2018/11/22</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317AD7F7-2DBD-43CE-86BE-6C2F6A36D403}" type="slidenum">
              <a:rPr lang="en-US" altLang="zh-CN"/>
              <a:pPr>
                <a:defRPr/>
              </a:pPr>
              <a:t>‹#›</a:t>
            </a:fld>
            <a:endParaRPr lang="en-US" altLang="zh-CN"/>
          </a:p>
        </p:txBody>
      </p:sp>
    </p:spTree>
    <p:extLst>
      <p:ext uri="{BB962C8B-B14F-4D97-AF65-F5344CB8AC3E}">
        <p14:creationId xmlns:p14="http://schemas.microsoft.com/office/powerpoint/2010/main" xmlns="" val="150145758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C9CBCC4A-BA3D-4D24-8B74-DD92E47FBFEB}"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4FEFDCC-910A-4AB1-9438-9B435CFC8D02}" type="slidenum">
              <a:rPr lang="en-US" altLang="zh-CN"/>
              <a:pPr>
                <a:defRPr/>
              </a:pPr>
              <a:t>‹#›</a:t>
            </a:fld>
            <a:endParaRPr lang="en-US" altLang="zh-CN"/>
          </a:p>
        </p:txBody>
      </p:sp>
    </p:spTree>
    <p:extLst>
      <p:ext uri="{BB962C8B-B14F-4D97-AF65-F5344CB8AC3E}">
        <p14:creationId xmlns:p14="http://schemas.microsoft.com/office/powerpoint/2010/main" xmlns="" val="2068400561"/>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567D134D-0035-430D-A485-866D4C1C1A5E}" type="datetime1">
              <a:rPr lang="zh-CN" altLang="en-US" smtClean="0"/>
              <a:pPr>
                <a:defRPr/>
              </a:pPr>
              <a:t>2018/11/22</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r>
              <a:rPr lang="zh-CN" altLang="en-US" smtClean="0"/>
              <a:t>药学院 金晶</a:t>
            </a: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FD324FE0-4C72-4570-9A44-B5072A5E1CC6}" type="slidenum">
              <a:rPr lang="en-US" altLang="zh-CN"/>
              <a:pPr>
                <a:defRPr/>
              </a:pPr>
              <a:t>‹#›</a:t>
            </a:fld>
            <a:endParaRPr lang="en-US" altLang="zh-CN"/>
          </a:p>
        </p:txBody>
      </p:sp>
    </p:spTree>
    <p:extLst>
      <p:ext uri="{BB962C8B-B14F-4D97-AF65-F5344CB8AC3E}">
        <p14:creationId xmlns:p14="http://schemas.microsoft.com/office/powerpoint/2010/main" xmlns="" val="1733008470"/>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jpe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bwMode="auto">
          <a:xfrm>
            <a:off x="704850" y="371475"/>
            <a:ext cx="7772400" cy="75406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dirty="0" smtClean="0"/>
              <a:t>单击此处编辑母版标题样式</a:t>
            </a:r>
          </a:p>
        </p:txBody>
      </p:sp>
      <p:sp>
        <p:nvSpPr>
          <p:cNvPr id="49155" name="Rectangle 3"/>
          <p:cNvSpPr>
            <a:spLocks noGrp="1" noChangeArrowheads="1"/>
          </p:cNvSpPr>
          <p:nvPr>
            <p:ph type="dt" sz="half" idx="2"/>
          </p:nvPr>
        </p:nvSpPr>
        <p:spPr bwMode="auto">
          <a:xfrm>
            <a:off x="219075" y="6553200"/>
            <a:ext cx="1704975" cy="3048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b="1">
                <a:solidFill>
                  <a:srgbClr val="CC6600"/>
                </a:solidFill>
                <a:latin typeface="Times New Roman" pitchFamily="18" charset="0"/>
                <a:cs typeface="Times New Roman" pitchFamily="18" charset="0"/>
              </a:defRPr>
            </a:lvl1pPr>
          </a:lstStyle>
          <a:p>
            <a:pPr>
              <a:defRPr/>
            </a:pPr>
            <a:fld id="{99F421D6-9DE0-4550-840D-438D134E0C95}" type="datetime1">
              <a:rPr lang="zh-CN" altLang="en-US" smtClean="0"/>
              <a:pPr>
                <a:defRPr/>
              </a:pPr>
              <a:t>2018/11/22</a:t>
            </a:fld>
            <a:endParaRPr lang="en-US" altLang="zh-CN"/>
          </a:p>
        </p:txBody>
      </p:sp>
      <p:sp>
        <p:nvSpPr>
          <p:cNvPr id="49156" name="Rectangle 4"/>
          <p:cNvSpPr>
            <a:spLocks noGrp="1" noChangeArrowheads="1"/>
          </p:cNvSpPr>
          <p:nvPr>
            <p:ph type="ftr" sz="quarter" idx="3"/>
          </p:nvPr>
        </p:nvSpPr>
        <p:spPr bwMode="auto">
          <a:xfrm>
            <a:off x="2611438" y="6532341"/>
            <a:ext cx="3325812" cy="308419"/>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spAutoFit/>
          </a:bodyPr>
          <a:lstStyle>
            <a:lvl1pPr algn="ctr">
              <a:defRPr sz="1400" b="1">
                <a:solidFill>
                  <a:srgbClr val="CC6600"/>
                </a:solidFill>
                <a:latin typeface="Times New Roman" pitchFamily="18" charset="0"/>
                <a:cs typeface="Times New Roman" pitchFamily="18" charset="0"/>
              </a:defRPr>
            </a:lvl1pPr>
          </a:lstStyle>
          <a:p>
            <a:pPr>
              <a:defRPr/>
            </a:pPr>
            <a:r>
              <a:rPr lang="zh-CN" altLang="en-US" smtClean="0"/>
              <a:t>药学院 金晶</a:t>
            </a:r>
            <a:endParaRPr lang="en-US" altLang="zh-CN"/>
          </a:p>
        </p:txBody>
      </p:sp>
      <p:sp>
        <p:nvSpPr>
          <p:cNvPr id="49157" name="Rectangle 5"/>
          <p:cNvSpPr>
            <a:spLocks noGrp="1" noChangeArrowheads="1"/>
          </p:cNvSpPr>
          <p:nvPr>
            <p:ph type="sldNum" sz="quarter" idx="4"/>
          </p:nvPr>
        </p:nvSpPr>
        <p:spPr bwMode="auto">
          <a:xfrm>
            <a:off x="6553200" y="6453188"/>
            <a:ext cx="1905000" cy="404812"/>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b="1">
                <a:solidFill>
                  <a:srgbClr val="CC6600"/>
                </a:solidFill>
                <a:latin typeface="Times New Roman" pitchFamily="18" charset="0"/>
                <a:cs typeface="Times New Roman" pitchFamily="18" charset="0"/>
              </a:defRPr>
            </a:lvl1pPr>
          </a:lstStyle>
          <a:p>
            <a:pPr>
              <a:defRPr/>
            </a:pPr>
            <a:fld id="{C665D701-C4E0-41B4-9808-744FB0186E97}" type="slidenum">
              <a:rPr lang="en-US" altLang="zh-CN" smtClean="0"/>
              <a:pPr>
                <a:defRPr/>
              </a:pPr>
              <a:t>‹#›</a:t>
            </a:fld>
            <a:endParaRPr lang="en-US" altLang="zh-CN"/>
          </a:p>
        </p:txBody>
      </p:sp>
      <p:sp>
        <p:nvSpPr>
          <p:cNvPr id="1030" name="Rectangle 6"/>
          <p:cNvSpPr>
            <a:spLocks noGrp="1" noChangeArrowheads="1"/>
          </p:cNvSpPr>
          <p:nvPr>
            <p:ph type="body" idx="1"/>
          </p:nvPr>
        </p:nvSpPr>
        <p:spPr bwMode="auto">
          <a:xfrm>
            <a:off x="685800" y="1268413"/>
            <a:ext cx="7772400" cy="4827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31" name="Picture 7" descr="logo2"/>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xmlns="" val="0"/>
              </a:ext>
            </a:extLst>
          </a:blip>
          <a:srcRect l="5544" r="5049"/>
          <a:stretch>
            <a:fillRect/>
          </a:stretch>
        </p:blipFill>
        <p:spPr bwMode="auto">
          <a:xfrm>
            <a:off x="0" y="0"/>
            <a:ext cx="13811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283"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Lst>
  <p:transition>
    <p:random/>
  </p:transition>
  <p:timing>
    <p:tnLst>
      <p:par>
        <p:cTn id="1" dur="indefinite" restart="never" nodeType="tmRoot"/>
      </p:par>
    </p:tnLst>
  </p:timing>
  <p:hf hdr="0"/>
  <p:txStyles>
    <p:titleStyle>
      <a:lvl1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Times New Roman" pitchFamily="18" charset="0"/>
          <a:ea typeface="华文新魏" pitchFamily="2" charset="-122"/>
          <a:cs typeface="Times New Roman" pitchFamily="18" charset="0"/>
        </a:defRPr>
      </a:lvl2pPr>
      <a:lvl3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Times New Roman" pitchFamily="18" charset="0"/>
          <a:ea typeface="华文新魏" pitchFamily="2" charset="-122"/>
          <a:cs typeface="Times New Roman" pitchFamily="18" charset="0"/>
        </a:defRPr>
      </a:lvl3pPr>
      <a:lvl4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Times New Roman" pitchFamily="18" charset="0"/>
          <a:ea typeface="华文新魏" pitchFamily="2" charset="-122"/>
          <a:cs typeface="Times New Roman" pitchFamily="18" charset="0"/>
        </a:defRPr>
      </a:lvl4pPr>
      <a:lvl5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Times New Roman" pitchFamily="18" charset="0"/>
          <a:ea typeface="华文新魏" pitchFamily="2" charset="-122"/>
          <a:cs typeface="Times New Roman" pitchFamily="18" charset="0"/>
        </a:defRPr>
      </a:lvl5pPr>
      <a:lvl6pPr marL="457200" algn="ctr" rtl="0" fontAlgn="base">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6pPr>
      <a:lvl7pPr marL="914400" algn="ctr" rtl="0" fontAlgn="base">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7pPr>
      <a:lvl8pPr marL="1371600" algn="ctr" rtl="0" fontAlgn="base">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8pPr>
      <a:lvl9pPr marL="1828800" algn="ctr" rtl="0" fontAlgn="base">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9pPr>
    </p:titleStyle>
    <p:bodyStyle>
      <a:lvl1pPr marL="342900" indent="-342900" algn="l" rtl="0" eaLnBrk="0" fontAlgn="base" hangingPunct="0">
        <a:spcBef>
          <a:spcPct val="20000"/>
        </a:spcBef>
        <a:spcAft>
          <a:spcPct val="20000"/>
        </a:spcAft>
        <a:buClr>
          <a:srgbClr val="CC0000"/>
        </a:buClr>
        <a:buSzPct val="85000"/>
        <a:buFont typeface="Wingdings" pitchFamily="2" charset="2"/>
        <a:buChar char="u"/>
        <a:defRPr sz="3200">
          <a:solidFill>
            <a:srgbClr val="000099"/>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20000"/>
        </a:spcAft>
        <a:buClr>
          <a:srgbClr val="CC0000"/>
        </a:buClr>
        <a:buSzPct val="85000"/>
        <a:buFont typeface="Wingdings" pitchFamily="2" charset="2"/>
        <a:buChar char="u"/>
        <a:defRPr sz="2800">
          <a:solidFill>
            <a:srgbClr val="000099"/>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20000"/>
        </a:spcAft>
        <a:buClr>
          <a:srgbClr val="CC0000"/>
        </a:buClr>
        <a:buSzPct val="85000"/>
        <a:buFont typeface="Wingdings" pitchFamily="2" charset="2"/>
        <a:buChar char="u"/>
        <a:defRPr sz="2400">
          <a:solidFill>
            <a:srgbClr val="000099"/>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20000"/>
        </a:spcAft>
        <a:buClr>
          <a:srgbClr val="CC0000"/>
        </a:buClr>
        <a:buSzPct val="85000"/>
        <a:buFont typeface="Wingdings" pitchFamily="2" charset="2"/>
        <a:buChar char="u"/>
        <a:defRPr sz="2000">
          <a:solidFill>
            <a:srgbClr val="000099"/>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20000"/>
        </a:spcAft>
        <a:buClr>
          <a:srgbClr val="CC0000"/>
        </a:buClr>
        <a:buSzPct val="85000"/>
        <a:buFont typeface="Wingdings" pitchFamily="2" charset="2"/>
        <a:buChar char="u"/>
        <a:defRPr sz="2000">
          <a:solidFill>
            <a:srgbClr val="000099"/>
          </a:solidFill>
          <a:latin typeface="Times New Roman" pitchFamily="18" charset="0"/>
          <a:ea typeface="+mn-ea"/>
          <a:cs typeface="Times New Roman" pitchFamily="18" charset="0"/>
        </a:defRPr>
      </a:lvl5pPr>
      <a:lvl6pPr marL="25146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6pPr>
      <a:lvl7pPr marL="29718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7pPr>
      <a:lvl8pPr marL="34290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8pPr>
      <a:lvl9pPr marL="38862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685800" y="374650"/>
            <a:ext cx="7772400" cy="871538"/>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smtClean="0"/>
              <a:t>单击此处编辑母版标题样式</a:t>
            </a:r>
          </a:p>
        </p:txBody>
      </p:sp>
      <p:sp>
        <p:nvSpPr>
          <p:cNvPr id="57347" name="Rectangle 3"/>
          <p:cNvSpPr>
            <a:spLocks noGrp="1" noChangeArrowheads="1"/>
          </p:cNvSpPr>
          <p:nvPr>
            <p:ph type="dt" sz="half" idx="2"/>
          </p:nvPr>
        </p:nvSpPr>
        <p:spPr bwMode="auto">
          <a:xfrm>
            <a:off x="219075" y="6553200"/>
            <a:ext cx="1704975" cy="3048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b="1">
                <a:solidFill>
                  <a:srgbClr val="CC6600"/>
                </a:solidFill>
                <a:latin typeface="+mn-lt"/>
                <a:ea typeface="+mn-ea"/>
              </a:defRPr>
            </a:lvl1pPr>
          </a:lstStyle>
          <a:p>
            <a:pPr>
              <a:defRPr/>
            </a:pPr>
            <a:fld id="{38F23B19-4010-4FA1-9BE3-83A213F2ADE8}" type="datetime1">
              <a:rPr lang="zh-CN" altLang="en-US" smtClean="0"/>
              <a:pPr>
                <a:defRPr/>
              </a:pPr>
              <a:t>2018/11/22</a:t>
            </a:fld>
            <a:endParaRPr lang="en-US" altLang="zh-CN"/>
          </a:p>
        </p:txBody>
      </p:sp>
      <p:sp>
        <p:nvSpPr>
          <p:cNvPr id="57348" name="Rectangle 4"/>
          <p:cNvSpPr>
            <a:spLocks noGrp="1" noChangeArrowheads="1"/>
          </p:cNvSpPr>
          <p:nvPr>
            <p:ph type="ftr" sz="quarter" idx="3"/>
          </p:nvPr>
        </p:nvSpPr>
        <p:spPr bwMode="auto">
          <a:xfrm>
            <a:off x="2611438" y="6534150"/>
            <a:ext cx="3325812" cy="3048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spAutoFit/>
          </a:bodyPr>
          <a:lstStyle>
            <a:lvl1pPr algn="ctr">
              <a:defRPr sz="1400" b="1">
                <a:solidFill>
                  <a:srgbClr val="CC6600"/>
                </a:solidFill>
                <a:latin typeface="+mn-lt"/>
                <a:ea typeface="+mn-ea"/>
              </a:defRPr>
            </a:lvl1pPr>
          </a:lstStyle>
          <a:p>
            <a:pPr>
              <a:defRPr/>
            </a:pPr>
            <a:r>
              <a:rPr lang="zh-CN" altLang="en-US" smtClean="0"/>
              <a:t>药学院 金晶</a:t>
            </a:r>
            <a:endParaRPr lang="en-US" altLang="zh-CN"/>
          </a:p>
        </p:txBody>
      </p:sp>
      <p:sp>
        <p:nvSpPr>
          <p:cNvPr id="57349" name="Rectangle 5"/>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b="1">
                <a:solidFill>
                  <a:srgbClr val="CC6600"/>
                </a:solidFill>
                <a:latin typeface="+mn-lt"/>
                <a:ea typeface="+mn-ea"/>
              </a:defRPr>
            </a:lvl1pPr>
          </a:lstStyle>
          <a:p>
            <a:pPr>
              <a:defRPr/>
            </a:pPr>
            <a:fld id="{04974159-E94D-4B32-ACA1-5EE7E68F1526}" type="slidenum">
              <a:rPr lang="en-US" altLang="zh-CN"/>
              <a:pPr>
                <a:defRPr/>
              </a:pPr>
              <a:t>‹#›</a:t>
            </a:fld>
            <a:endParaRPr lang="en-US" altLang="zh-CN"/>
          </a:p>
        </p:txBody>
      </p:sp>
      <p:sp>
        <p:nvSpPr>
          <p:cNvPr id="2054" name="Rectangle 6"/>
          <p:cNvSpPr>
            <a:spLocks noGrp="1" noChangeArrowheads="1"/>
          </p:cNvSpPr>
          <p:nvPr>
            <p:ph type="body" idx="1"/>
          </p:nvPr>
        </p:nvSpPr>
        <p:spPr bwMode="auto">
          <a:xfrm>
            <a:off x="684213" y="1406525"/>
            <a:ext cx="7773987" cy="468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2" name="Text Box 8"/>
          <p:cNvSpPr txBox="1">
            <a:spLocks noChangeArrowheads="1"/>
          </p:cNvSpPr>
          <p:nvPr/>
        </p:nvSpPr>
        <p:spPr bwMode="auto">
          <a:xfrm>
            <a:off x="7272338" y="4763"/>
            <a:ext cx="1800225" cy="369887"/>
          </a:xfrm>
          <a:prstGeom prst="rect">
            <a:avLst/>
          </a:prstGeom>
          <a:noFill/>
          <a:ln>
            <a:noFill/>
          </a:ln>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zh-CN" altLang="en-US" dirty="0" smtClean="0">
                <a:solidFill>
                  <a:schemeClr val="tx1">
                    <a:lumMod val="85000"/>
                  </a:schemeClr>
                </a:solidFill>
                <a:latin typeface="华文新魏" pitchFamily="2" charset="-122"/>
                <a:ea typeface="华文新魏" pitchFamily="2" charset="-122"/>
              </a:rPr>
              <a:t>基因表达的调控</a:t>
            </a:r>
          </a:p>
        </p:txBody>
      </p:sp>
    </p:spTree>
  </p:cSld>
  <p:clrMap bg1="dk2" tx1="lt1" bg2="dk1" tx2="lt2" accent1="accent1" accent2="accent2" accent3="accent3" accent4="accent4" accent5="accent5" accent6="accent6" hlink="hlink" folHlink="folHlink"/>
  <p:sldLayoutIdLst>
    <p:sldLayoutId id="2147484284"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Lst>
  <p:transition>
    <p:random/>
  </p:transition>
  <p:timing>
    <p:tnLst>
      <p:par>
        <p:cTn id="1" dur="indefinite" restart="never" nodeType="tmRoot"/>
      </p:par>
    </p:tnLst>
  </p:timing>
  <p:hf hdr="0"/>
  <p:txStyles>
    <p:titleStyle>
      <a:lvl1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2pPr>
      <a:lvl3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3pPr>
      <a:lvl4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4pPr>
      <a:lvl5pPr algn="ctr" rtl="0" eaLnBrk="0" fontAlgn="base" hangingPunct="0">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5pPr>
      <a:lvl6pPr marL="457200" algn="ctr" rtl="0" eaLnBrk="1" fontAlgn="base" hangingPunct="1">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6pPr>
      <a:lvl7pPr marL="914400" algn="ctr" rtl="0" eaLnBrk="1" fontAlgn="base" hangingPunct="1">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7pPr>
      <a:lvl8pPr marL="1371600" algn="ctr" rtl="0" eaLnBrk="1" fontAlgn="base" hangingPunct="1">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8pPr>
      <a:lvl9pPr marL="1828800" algn="ctr" rtl="0" eaLnBrk="1" fontAlgn="base" hangingPunct="1">
        <a:spcBef>
          <a:spcPct val="0"/>
        </a:spcBef>
        <a:spcAft>
          <a:spcPct val="0"/>
        </a:spcAft>
        <a:defRPr sz="4400">
          <a:solidFill>
            <a:srgbClr val="DE9400"/>
          </a:solidFill>
          <a:effectLst>
            <a:outerShdw blurRad="38100" dist="38100" dir="2700000" algn="tl">
              <a:srgbClr val="000000"/>
            </a:outerShdw>
          </a:effectLst>
          <a:latin typeface="华文新魏" pitchFamily="2" charset="-122"/>
          <a:ea typeface="华文新魏" pitchFamily="2" charset="-122"/>
        </a:defRPr>
      </a:lvl9pPr>
    </p:titleStyle>
    <p:bodyStyle>
      <a:lvl1pPr marL="342900" indent="-342900" algn="l" rtl="0" eaLnBrk="0" fontAlgn="base" hangingPunct="0">
        <a:spcBef>
          <a:spcPts val="600"/>
        </a:spcBef>
        <a:spcAft>
          <a:spcPts val="600"/>
        </a:spcAft>
        <a:buClr>
          <a:srgbClr val="CC0000"/>
        </a:buClr>
        <a:buSzPct val="70000"/>
        <a:buFont typeface="Wingdings" pitchFamily="2" charset="2"/>
        <a:buChar char="u"/>
        <a:defRPr sz="3200">
          <a:solidFill>
            <a:srgbClr val="000099"/>
          </a:solidFill>
          <a:latin typeface="+mn-lt"/>
          <a:ea typeface="+mn-ea"/>
          <a:cs typeface="+mn-cs"/>
        </a:defRPr>
      </a:lvl1pPr>
      <a:lvl2pPr marL="742950" indent="-285750" algn="l" rtl="0" eaLnBrk="0" fontAlgn="base" hangingPunct="0">
        <a:spcBef>
          <a:spcPts val="600"/>
        </a:spcBef>
        <a:spcAft>
          <a:spcPts val="600"/>
        </a:spcAft>
        <a:buClr>
          <a:srgbClr val="CC0000"/>
        </a:buClr>
        <a:buSzPct val="70000"/>
        <a:buFont typeface="Wingdings" pitchFamily="2" charset="2"/>
        <a:buChar char="u"/>
        <a:defRPr sz="2800">
          <a:solidFill>
            <a:srgbClr val="000099"/>
          </a:solidFill>
          <a:latin typeface="+mn-lt"/>
          <a:ea typeface="+mn-ea"/>
        </a:defRPr>
      </a:lvl2pPr>
      <a:lvl3pPr marL="1143000" indent="-228600" algn="l" rtl="0" eaLnBrk="0" fontAlgn="base" hangingPunct="0">
        <a:spcBef>
          <a:spcPts val="600"/>
        </a:spcBef>
        <a:spcAft>
          <a:spcPts val="600"/>
        </a:spcAft>
        <a:buClr>
          <a:srgbClr val="CC0000"/>
        </a:buClr>
        <a:buSzPct val="70000"/>
        <a:buFont typeface="Wingdings" pitchFamily="2" charset="2"/>
        <a:buChar char="u"/>
        <a:defRPr sz="2400">
          <a:solidFill>
            <a:srgbClr val="000099"/>
          </a:solidFill>
          <a:latin typeface="+mn-lt"/>
          <a:ea typeface="+mn-ea"/>
        </a:defRPr>
      </a:lvl3pPr>
      <a:lvl4pPr marL="1600200" indent="-228600" algn="l" rtl="0" eaLnBrk="0" fontAlgn="base" hangingPunct="0">
        <a:spcBef>
          <a:spcPts val="600"/>
        </a:spcBef>
        <a:spcAft>
          <a:spcPts val="600"/>
        </a:spcAft>
        <a:buClr>
          <a:srgbClr val="CC0000"/>
        </a:buClr>
        <a:buSzPct val="70000"/>
        <a:buFont typeface="Wingdings" pitchFamily="2" charset="2"/>
        <a:buChar char="u"/>
        <a:defRPr sz="2000">
          <a:solidFill>
            <a:srgbClr val="000099"/>
          </a:solidFill>
          <a:latin typeface="+mn-lt"/>
          <a:ea typeface="+mn-ea"/>
        </a:defRPr>
      </a:lvl4pPr>
      <a:lvl5pPr marL="2057400" indent="-228600" algn="l" rtl="0" eaLnBrk="0" fontAlgn="base" hangingPunct="0">
        <a:spcBef>
          <a:spcPts val="600"/>
        </a:spcBef>
        <a:spcAft>
          <a:spcPts val="600"/>
        </a:spcAft>
        <a:buClr>
          <a:srgbClr val="CC0000"/>
        </a:buClr>
        <a:buSzPct val="70000"/>
        <a:buFont typeface="Wingdings" pitchFamily="2" charset="2"/>
        <a:buChar char="u"/>
        <a:defRPr sz="2000">
          <a:solidFill>
            <a:srgbClr val="000099"/>
          </a:solidFill>
          <a:latin typeface="+mn-lt"/>
          <a:ea typeface="+mn-ea"/>
        </a:defRPr>
      </a:lvl5pPr>
      <a:lvl6pPr marL="2514600" indent="-228600" algn="l" rtl="0" eaLnBrk="1" fontAlgn="base" hangingPunct="1">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6pPr>
      <a:lvl7pPr marL="2971800" indent="-228600" algn="l" rtl="0" eaLnBrk="1" fontAlgn="base" hangingPunct="1">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7pPr>
      <a:lvl8pPr marL="3429000" indent="-228600" algn="l" rtl="0" eaLnBrk="1" fontAlgn="base" hangingPunct="1">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8pPr>
      <a:lvl9pPr marL="3886200" indent="-228600" algn="l" rtl="0" eaLnBrk="1" fontAlgn="base" hangingPunct="1">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15.jpeg"/><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amiga1.med.miami.edu/Medical/Werner/lecture4.htm" TargetMode="Externa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hyperlink" Target="http://bssv01.lancs.ac.uk/ADS/BIOS336/336L7.html"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9.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sz="quarter"/>
          </p:nvPr>
        </p:nvSpPr>
        <p:spPr>
          <a:xfrm>
            <a:off x="714375" y="2452688"/>
            <a:ext cx="7772400" cy="1143000"/>
          </a:xfrm>
        </p:spPr>
        <p:txBody>
          <a:bodyPr/>
          <a:lstStyle/>
          <a:p>
            <a:pPr eaLnBrk="1" hangingPunct="1">
              <a:defRPr/>
            </a:pPr>
            <a:r>
              <a:rPr lang="zh-CN" altLang="en-US" sz="4800" b="1" dirty="0" smtClean="0">
                <a:solidFill>
                  <a:srgbClr val="CC0000"/>
                </a:solidFill>
              </a:rPr>
              <a:t>二、真核基因表达调控</a:t>
            </a:r>
          </a:p>
        </p:txBody>
      </p:sp>
      <p:pic>
        <p:nvPicPr>
          <p:cNvPr id="5123" name="Picture 3" descr="logo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l="6311"/>
          <a:stretch>
            <a:fillRect/>
          </a:stretch>
        </p:blipFill>
        <p:spPr bwMode="auto">
          <a:xfrm>
            <a:off x="212725" y="290513"/>
            <a:ext cx="252730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页脚占位符 1"/>
          <p:cNvSpPr>
            <a:spLocks noGrp="1"/>
          </p:cNvSpPr>
          <p:nvPr>
            <p:ph type="ftr" sz="quarter" idx="11"/>
          </p:nvPr>
        </p:nvSpPr>
        <p:spPr/>
        <p:txBody>
          <a:bodyPr/>
          <a:lstStyle/>
          <a:p>
            <a:pPr>
              <a:defRPr/>
            </a:pPr>
            <a:r>
              <a:rPr lang="zh-CN" altLang="en-US" smtClean="0"/>
              <a:t>药学院 金晶</a:t>
            </a:r>
            <a:endParaRPr lang="en-US" altLang="zh-CN"/>
          </a:p>
        </p:txBody>
      </p:sp>
      <p:sp>
        <p:nvSpPr>
          <p:cNvPr id="3" name="灯片编号占位符 2"/>
          <p:cNvSpPr>
            <a:spLocks noGrp="1"/>
          </p:cNvSpPr>
          <p:nvPr>
            <p:ph type="sldNum" sz="quarter" idx="12"/>
          </p:nvPr>
        </p:nvSpPr>
        <p:spPr/>
        <p:txBody>
          <a:bodyPr/>
          <a:lstStyle/>
          <a:p>
            <a:pPr>
              <a:defRPr/>
            </a:pPr>
            <a:fld id="{056302DB-2E4A-417E-8057-BF6B284F483C}" type="slidenum">
              <a:rPr lang="en-US" altLang="zh-CN" smtClean="0"/>
              <a:pPr>
                <a:defRPr/>
              </a:pPr>
              <a:t>1</a:t>
            </a:fld>
            <a:endParaRPr lang="en-US" altLang="zh-CN"/>
          </a:p>
        </p:txBody>
      </p:sp>
      <p:sp>
        <p:nvSpPr>
          <p:cNvPr id="4" name="日期占位符 3"/>
          <p:cNvSpPr>
            <a:spLocks noGrp="1"/>
          </p:cNvSpPr>
          <p:nvPr>
            <p:ph type="dt" sz="quarter" idx="10"/>
          </p:nvPr>
        </p:nvSpPr>
        <p:spPr/>
        <p:txBody>
          <a:bodyPr/>
          <a:lstStyle/>
          <a:p>
            <a:pPr>
              <a:defRPr/>
            </a:pPr>
            <a:fld id="{44EEC670-2053-473B-9235-BB46D5A38EEA}"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z="3200" smtClean="0">
                <a:solidFill>
                  <a:srgbClr val="CC6600"/>
                </a:solidFill>
                <a:effectLst/>
              </a:rPr>
              <a:t>rRNA</a:t>
            </a:r>
            <a:r>
              <a:rPr lang="zh-CN" altLang="en-US" sz="3200" smtClean="0">
                <a:solidFill>
                  <a:srgbClr val="CC6600"/>
                </a:solidFill>
                <a:effectLst/>
              </a:rPr>
              <a:t>基因簇</a:t>
            </a:r>
          </a:p>
        </p:txBody>
      </p:sp>
      <p:sp>
        <p:nvSpPr>
          <p:cNvPr id="15363" name="Rectangle 3"/>
          <p:cNvSpPr>
            <a:spLocks noGrp="1" noChangeArrowheads="1"/>
          </p:cNvSpPr>
          <p:nvPr>
            <p:ph type="body" sz="half" idx="1"/>
          </p:nvPr>
        </p:nvSpPr>
        <p:spPr>
          <a:xfrm>
            <a:off x="4392613" y="1981200"/>
            <a:ext cx="4065587" cy="2601913"/>
          </a:xfrm>
        </p:spPr>
        <p:txBody>
          <a:bodyPr/>
          <a:lstStyle/>
          <a:p>
            <a:pPr eaLnBrk="1" hangingPunct="1">
              <a:lnSpc>
                <a:spcPct val="90000"/>
              </a:lnSpc>
            </a:pPr>
            <a:r>
              <a:rPr lang="zh-CN" altLang="en-US" sz="2400" dirty="0" smtClean="0">
                <a:latin typeface="Times New Roman" pitchFamily="18" charset="0"/>
                <a:cs typeface="Times New Roman" pitchFamily="18" charset="0"/>
              </a:rPr>
              <a:t>卵母细胞的核中有数以千计大小不等的核仁。每个核仁含有大小不同的环状</a:t>
            </a:r>
            <a:r>
              <a:rPr lang="en-US" altLang="zh-CN" sz="2400" dirty="0" err="1" smtClean="0">
                <a:latin typeface="Times New Roman" pitchFamily="18" charset="0"/>
                <a:cs typeface="Times New Roman" pitchFamily="18" charset="0"/>
              </a:rPr>
              <a:t>rDNA</a:t>
            </a:r>
            <a:r>
              <a:rPr lang="zh-CN" altLang="en-US" sz="2400" dirty="0" smtClean="0">
                <a:latin typeface="Times New Roman" pitchFamily="18" charset="0"/>
                <a:cs typeface="Times New Roman" pitchFamily="18" charset="0"/>
              </a:rPr>
              <a:t>，它是染色体上</a:t>
            </a:r>
            <a:r>
              <a:rPr lang="en-US" altLang="zh-CN" sz="2400" dirty="0" smtClean="0">
                <a:latin typeface="Times New Roman" pitchFamily="18" charset="0"/>
                <a:cs typeface="Times New Roman" pitchFamily="18" charset="0"/>
              </a:rPr>
              <a:t>18S</a:t>
            </a:r>
            <a:r>
              <a:rPr lang="zh-CN" altLang="en-US" sz="2400" dirty="0" smtClean="0">
                <a:latin typeface="Times New Roman" pitchFamily="18" charset="0"/>
                <a:cs typeface="Times New Roman" pitchFamily="18" charset="0"/>
              </a:rPr>
              <a:t>和</a:t>
            </a:r>
            <a:r>
              <a:rPr lang="en-US" altLang="zh-CN" sz="2400" dirty="0" smtClean="0">
                <a:latin typeface="Times New Roman" pitchFamily="18" charset="0"/>
                <a:cs typeface="Times New Roman" pitchFamily="18" charset="0"/>
              </a:rPr>
              <a:t>28S </a:t>
            </a:r>
            <a:r>
              <a:rPr lang="en-US" altLang="zh-CN" sz="2400" dirty="0" err="1" smtClean="0">
                <a:latin typeface="Times New Roman" pitchFamily="18" charset="0"/>
                <a:cs typeface="Times New Roman" pitchFamily="18" charset="0"/>
              </a:rPr>
              <a:t>rDNA</a:t>
            </a:r>
            <a:r>
              <a:rPr lang="zh-CN" altLang="en-US" sz="2400" dirty="0" smtClean="0">
                <a:latin typeface="Times New Roman" pitchFamily="18" charset="0"/>
                <a:cs typeface="Times New Roman" pitchFamily="18" charset="0"/>
              </a:rPr>
              <a:t>的串联重复单位经滚环复制从染色体上释放出来的。</a:t>
            </a:r>
          </a:p>
        </p:txBody>
      </p:sp>
      <p:sp>
        <p:nvSpPr>
          <p:cNvPr id="19" name="页脚占位符 5"/>
          <p:cNvSpPr>
            <a:spLocks noGrp="1"/>
          </p:cNvSpPr>
          <p:nvPr>
            <p:ph type="ftr" sz="quarter" idx="11"/>
          </p:nvPr>
        </p:nvSpPr>
        <p:spPr/>
        <p:txBody>
          <a:bodyPr/>
          <a:lstStyle/>
          <a:p>
            <a:pPr>
              <a:defRPr/>
            </a:pPr>
            <a:r>
              <a:rPr lang="zh-CN" altLang="en-US" smtClean="0"/>
              <a:t>药学院 金晶</a:t>
            </a:r>
            <a:endParaRPr lang="en-US" altLang="zh-CN"/>
          </a:p>
        </p:txBody>
      </p:sp>
      <p:sp>
        <p:nvSpPr>
          <p:cNvPr id="20" name="灯片编号占位符 6"/>
          <p:cNvSpPr>
            <a:spLocks noGrp="1"/>
          </p:cNvSpPr>
          <p:nvPr>
            <p:ph type="sldNum" sz="quarter" idx="12"/>
          </p:nvPr>
        </p:nvSpPr>
        <p:spPr/>
        <p:txBody>
          <a:bodyPr/>
          <a:lstStyle/>
          <a:p>
            <a:pPr>
              <a:defRPr/>
            </a:pPr>
            <a:fld id="{5BEB3923-F1DE-453A-AC6A-A6D92F901FFD}" type="slidenum">
              <a:rPr lang="en-US" altLang="zh-CN"/>
              <a:pPr>
                <a:defRPr/>
              </a:pPr>
              <a:t>10</a:t>
            </a:fld>
            <a:endParaRPr lang="en-US" altLang="zh-CN"/>
          </a:p>
        </p:txBody>
      </p:sp>
      <p:grpSp>
        <p:nvGrpSpPr>
          <p:cNvPr id="15366" name="Group 4"/>
          <p:cNvGrpSpPr>
            <a:grpSpLocks/>
          </p:cNvGrpSpPr>
          <p:nvPr/>
        </p:nvGrpSpPr>
        <p:grpSpPr bwMode="auto">
          <a:xfrm>
            <a:off x="822325" y="3084513"/>
            <a:ext cx="7650163" cy="2749550"/>
            <a:chOff x="602" y="1662"/>
            <a:chExt cx="4819" cy="1732"/>
          </a:xfrm>
        </p:grpSpPr>
        <p:pic>
          <p:nvPicPr>
            <p:cNvPr id="15371" name="Picture 5" descr="jdjz"/>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89" y="1662"/>
              <a:ext cx="1815" cy="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372" name="Group 6"/>
            <p:cNvGrpSpPr>
              <a:grpSpLocks/>
            </p:cNvGrpSpPr>
            <p:nvPr/>
          </p:nvGrpSpPr>
          <p:grpSpPr bwMode="auto">
            <a:xfrm>
              <a:off x="602" y="3351"/>
              <a:ext cx="4819" cy="43"/>
              <a:chOff x="631" y="3015"/>
              <a:chExt cx="4819" cy="43"/>
            </a:xfrm>
          </p:grpSpPr>
          <p:pic>
            <p:nvPicPr>
              <p:cNvPr id="15375" name="Picture 7" descr="jdjz"/>
              <p:cNvPicPr>
                <a:picLocks noChangeAspect="1" noChangeArrowheads="1"/>
              </p:cNvPicPr>
              <p:nvPr/>
            </p:nvPicPr>
            <p:blipFill>
              <a:blip r:embed="rId3">
                <a:extLst>
                  <a:ext uri="{28A0092B-C50C-407E-A947-70E740481C1C}">
                    <a14:useLocalDpi xmlns:a14="http://schemas.microsoft.com/office/drawing/2010/main" xmlns="" val="0"/>
                  </a:ext>
                </a:extLst>
              </a:blip>
              <a:srcRect t="20625" b="69305"/>
              <a:stretch>
                <a:fillRect/>
              </a:stretch>
            </p:blipFill>
            <p:spPr bwMode="auto">
              <a:xfrm>
                <a:off x="631" y="3015"/>
                <a:ext cx="808" cy="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6" name="Picture 8" descr="jdjz"/>
              <p:cNvPicPr>
                <a:picLocks noChangeAspect="1" noChangeArrowheads="1"/>
              </p:cNvPicPr>
              <p:nvPr/>
            </p:nvPicPr>
            <p:blipFill>
              <a:blip r:embed="rId3">
                <a:extLst>
                  <a:ext uri="{28A0092B-C50C-407E-A947-70E740481C1C}">
                    <a14:useLocalDpi xmlns:a14="http://schemas.microsoft.com/office/drawing/2010/main" xmlns="" val="0"/>
                  </a:ext>
                </a:extLst>
              </a:blip>
              <a:srcRect t="20625" b="69305"/>
              <a:stretch>
                <a:fillRect/>
              </a:stretch>
            </p:blipFill>
            <p:spPr bwMode="auto">
              <a:xfrm>
                <a:off x="1434" y="3015"/>
                <a:ext cx="808" cy="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7" name="Picture 9" descr="jdjz"/>
              <p:cNvPicPr>
                <a:picLocks noChangeAspect="1" noChangeArrowheads="1"/>
              </p:cNvPicPr>
              <p:nvPr/>
            </p:nvPicPr>
            <p:blipFill>
              <a:blip r:embed="rId3">
                <a:extLst>
                  <a:ext uri="{28A0092B-C50C-407E-A947-70E740481C1C}">
                    <a14:useLocalDpi xmlns:a14="http://schemas.microsoft.com/office/drawing/2010/main" xmlns="" val="0"/>
                  </a:ext>
                </a:extLst>
              </a:blip>
              <a:srcRect t="20625" b="69305"/>
              <a:stretch>
                <a:fillRect/>
              </a:stretch>
            </p:blipFill>
            <p:spPr bwMode="auto">
              <a:xfrm>
                <a:off x="2236" y="3015"/>
                <a:ext cx="808" cy="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8" name="Picture 10" descr="jdjz"/>
              <p:cNvPicPr>
                <a:picLocks noChangeAspect="1" noChangeArrowheads="1"/>
              </p:cNvPicPr>
              <p:nvPr/>
            </p:nvPicPr>
            <p:blipFill>
              <a:blip r:embed="rId3">
                <a:extLst>
                  <a:ext uri="{28A0092B-C50C-407E-A947-70E740481C1C}">
                    <a14:useLocalDpi xmlns:a14="http://schemas.microsoft.com/office/drawing/2010/main" xmlns="" val="0"/>
                  </a:ext>
                </a:extLst>
              </a:blip>
              <a:srcRect t="20625" b="69305"/>
              <a:stretch>
                <a:fillRect/>
              </a:stretch>
            </p:blipFill>
            <p:spPr bwMode="auto">
              <a:xfrm>
                <a:off x="3038" y="3015"/>
                <a:ext cx="808" cy="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9" name="Picture 11" descr="jdjz"/>
              <p:cNvPicPr>
                <a:picLocks noChangeAspect="1" noChangeArrowheads="1"/>
              </p:cNvPicPr>
              <p:nvPr/>
            </p:nvPicPr>
            <p:blipFill>
              <a:blip r:embed="rId3">
                <a:extLst>
                  <a:ext uri="{28A0092B-C50C-407E-A947-70E740481C1C}">
                    <a14:useLocalDpi xmlns:a14="http://schemas.microsoft.com/office/drawing/2010/main" xmlns="" val="0"/>
                  </a:ext>
                </a:extLst>
              </a:blip>
              <a:srcRect t="20625" b="69305"/>
              <a:stretch>
                <a:fillRect/>
              </a:stretch>
            </p:blipFill>
            <p:spPr bwMode="auto">
              <a:xfrm>
                <a:off x="3840" y="3015"/>
                <a:ext cx="808" cy="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0" name="Picture 12" descr="jdjz"/>
              <p:cNvPicPr>
                <a:picLocks noChangeAspect="1" noChangeArrowheads="1"/>
              </p:cNvPicPr>
              <p:nvPr/>
            </p:nvPicPr>
            <p:blipFill>
              <a:blip r:embed="rId3">
                <a:extLst>
                  <a:ext uri="{28A0092B-C50C-407E-A947-70E740481C1C}">
                    <a14:useLocalDpi xmlns:a14="http://schemas.microsoft.com/office/drawing/2010/main" xmlns="" val="0"/>
                  </a:ext>
                </a:extLst>
              </a:blip>
              <a:srcRect t="20625" b="69305"/>
              <a:stretch>
                <a:fillRect/>
              </a:stretch>
            </p:blipFill>
            <p:spPr bwMode="auto">
              <a:xfrm>
                <a:off x="4642" y="3015"/>
                <a:ext cx="808" cy="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373" name="Line 13"/>
            <p:cNvSpPr>
              <a:spLocks noChangeShapeType="1"/>
            </p:cNvSpPr>
            <p:nvPr/>
          </p:nvSpPr>
          <p:spPr bwMode="auto">
            <a:xfrm>
              <a:off x="2515" y="1939"/>
              <a:ext cx="547" cy="1440"/>
            </a:xfrm>
            <a:prstGeom prst="line">
              <a:avLst/>
            </a:prstGeom>
            <a:noFill/>
            <a:ln w="12700">
              <a:solidFill>
                <a:srgbClr val="66CCFF"/>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lstStyle/>
            <a:p>
              <a:endParaRPr lang="zh-CN" altLang="en-US"/>
            </a:p>
          </p:txBody>
        </p:sp>
        <p:sp>
          <p:nvSpPr>
            <p:cNvPr id="15374" name="Line 14"/>
            <p:cNvSpPr>
              <a:spLocks noChangeShapeType="1"/>
            </p:cNvSpPr>
            <p:nvPr/>
          </p:nvSpPr>
          <p:spPr bwMode="auto">
            <a:xfrm>
              <a:off x="672" y="1910"/>
              <a:ext cx="1459" cy="1460"/>
            </a:xfrm>
            <a:prstGeom prst="line">
              <a:avLst/>
            </a:prstGeom>
            <a:noFill/>
            <a:ln w="12700">
              <a:solidFill>
                <a:srgbClr val="66CCFF"/>
              </a:solidFill>
              <a:prstDash val="dash"/>
              <a:round/>
              <a:headEnd type="none" w="sm" len="sm"/>
              <a:tailEnd type="none" w="sm" len="sm"/>
            </a:ln>
            <a:extLst>
              <a:ext uri="{909E8E84-426E-40DD-AFC4-6F175D3DCCD1}">
                <a14:hiddenFill xmlns:a14="http://schemas.microsoft.com/office/drawing/2010/main" xmlns="">
                  <a:noFill/>
                </a14:hiddenFill>
              </a:ext>
            </a:extLst>
          </p:spPr>
          <p:txBody>
            <a:bodyPr wrap="none"/>
            <a:lstStyle/>
            <a:p>
              <a:endParaRPr lang="zh-CN" altLang="en-US"/>
            </a:p>
          </p:txBody>
        </p:sp>
      </p:grpSp>
      <p:sp>
        <p:nvSpPr>
          <p:cNvPr id="15367" name="Text Box 15"/>
          <p:cNvSpPr txBox="1">
            <a:spLocks noChangeArrowheads="1"/>
          </p:cNvSpPr>
          <p:nvPr/>
        </p:nvSpPr>
        <p:spPr bwMode="auto">
          <a:xfrm>
            <a:off x="1360488" y="2563813"/>
            <a:ext cx="18510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en-US" altLang="zh-CN" sz="2400">
                <a:solidFill>
                  <a:srgbClr val="000099"/>
                </a:solidFill>
                <a:latin typeface="华文新魏" pitchFamily="2" charset="-122"/>
              </a:rPr>
              <a:t>rRNA</a:t>
            </a:r>
            <a:r>
              <a:rPr kumimoji="1" lang="zh-CN" altLang="en-US" sz="2400">
                <a:solidFill>
                  <a:srgbClr val="000099"/>
                </a:solidFill>
                <a:latin typeface="华文新魏" pitchFamily="2" charset="-122"/>
              </a:rPr>
              <a:t>基因簇</a:t>
            </a:r>
          </a:p>
        </p:txBody>
      </p:sp>
      <p:sp>
        <p:nvSpPr>
          <p:cNvPr id="15368" name="Text Box 16"/>
          <p:cNvSpPr txBox="1">
            <a:spLocks noChangeArrowheads="1"/>
          </p:cNvSpPr>
          <p:nvPr/>
        </p:nvSpPr>
        <p:spPr bwMode="auto">
          <a:xfrm>
            <a:off x="3516313" y="199072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endParaRPr kumimoji="1" lang="zh-CN" altLang="zh-CN" sz="2400">
              <a:latin typeface="Times New Roman" pitchFamily="18" charset="0"/>
              <a:ea typeface="宋体" pitchFamily="2" charset="-122"/>
            </a:endParaRPr>
          </a:p>
        </p:txBody>
      </p:sp>
      <p:sp>
        <p:nvSpPr>
          <p:cNvPr id="15369" name="Text Box 17"/>
          <p:cNvSpPr txBox="1">
            <a:spLocks noChangeArrowheads="1"/>
          </p:cNvSpPr>
          <p:nvPr/>
        </p:nvSpPr>
        <p:spPr bwMode="auto">
          <a:xfrm>
            <a:off x="3373438" y="5897563"/>
            <a:ext cx="30702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a:solidFill>
                  <a:srgbClr val="000099"/>
                </a:solidFill>
                <a:latin typeface="华文新魏" pitchFamily="2" charset="-122"/>
              </a:rPr>
              <a:t>扩增后的</a:t>
            </a:r>
            <a:r>
              <a:rPr kumimoji="1" lang="en-US" altLang="zh-CN" sz="2400">
                <a:solidFill>
                  <a:srgbClr val="000099"/>
                </a:solidFill>
                <a:latin typeface="华文新魏" pitchFamily="2" charset="-122"/>
              </a:rPr>
              <a:t>rRNA</a:t>
            </a:r>
            <a:r>
              <a:rPr kumimoji="1" lang="zh-CN" altLang="en-US" sz="2400">
                <a:solidFill>
                  <a:srgbClr val="000099"/>
                </a:solidFill>
                <a:latin typeface="华文新魏" pitchFamily="2" charset="-122"/>
              </a:rPr>
              <a:t>基因簇</a:t>
            </a:r>
          </a:p>
        </p:txBody>
      </p:sp>
      <p:sp>
        <p:nvSpPr>
          <p:cNvPr id="2" name="日期占位符 1"/>
          <p:cNvSpPr>
            <a:spLocks noGrp="1"/>
          </p:cNvSpPr>
          <p:nvPr>
            <p:ph type="dt" sz="quarter" idx="10"/>
          </p:nvPr>
        </p:nvSpPr>
        <p:spPr/>
        <p:txBody>
          <a:bodyPr/>
          <a:lstStyle/>
          <a:p>
            <a:pPr>
              <a:defRPr/>
            </a:pPr>
            <a:fld id="{17BD30BE-E921-4142-B136-5EB3FDA006DE}"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endParaRPr lang="zh-CN" altLang="en-US" dirty="0" smtClean="0"/>
          </a:p>
        </p:txBody>
      </p:sp>
      <p:sp>
        <p:nvSpPr>
          <p:cNvPr id="17411" name="Rectangle 3"/>
          <p:cNvSpPr>
            <a:spLocks noGrp="1" noChangeArrowheads="1"/>
          </p:cNvSpPr>
          <p:nvPr>
            <p:ph idx="1"/>
          </p:nvPr>
        </p:nvSpPr>
        <p:spPr/>
        <p:txBody>
          <a:bodyPr/>
          <a:lstStyle/>
          <a:p>
            <a:pPr marL="514350" indent="-514350" eaLnBrk="1" hangingPunct="1">
              <a:buFont typeface="华文新魏" pitchFamily="2" charset="-122"/>
              <a:buAutoNum type="arabicPeriod" startAt="2"/>
            </a:pPr>
            <a:r>
              <a:rPr lang="zh-CN" altLang="en-US" smtClean="0"/>
              <a:t>染色质水平的调控</a:t>
            </a:r>
          </a:p>
          <a:p>
            <a:pPr lvl="1" eaLnBrk="1" hangingPunct="1"/>
            <a:r>
              <a:rPr lang="zh-CN" altLang="en-US" smtClean="0"/>
              <a:t>真核细胞中基因转录的模板是染色质而不是裸露的</a:t>
            </a:r>
            <a:r>
              <a:rPr lang="en-US" altLang="zh-CN" smtClean="0"/>
              <a:t>DNA</a:t>
            </a:r>
            <a:r>
              <a:rPr lang="zh-CN" altLang="en-US" smtClean="0"/>
              <a:t>，因此染色质呈疏松或紧密结构，即是否处于活化状态是决定</a:t>
            </a:r>
            <a:r>
              <a:rPr lang="en-US" altLang="zh-CN" smtClean="0"/>
              <a:t>RNA</a:t>
            </a:r>
            <a:r>
              <a:rPr lang="zh-CN" altLang="en-US" smtClean="0"/>
              <a:t>聚合酶能否有效行使转录功能的关键。</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F8BBFF87-4576-4AF6-B486-B3A2F56C4E08}" type="slidenum">
              <a:rPr lang="en-US" altLang="zh-CN"/>
              <a:pPr>
                <a:defRPr/>
              </a:pPr>
              <a:t>11</a:t>
            </a:fld>
            <a:endParaRPr lang="en-US" altLang="zh-CN"/>
          </a:p>
        </p:txBody>
      </p:sp>
      <p:sp>
        <p:nvSpPr>
          <p:cNvPr id="2" name="日期占位符 1"/>
          <p:cNvSpPr>
            <a:spLocks noGrp="1"/>
          </p:cNvSpPr>
          <p:nvPr>
            <p:ph type="dt" sz="quarter" idx="10"/>
          </p:nvPr>
        </p:nvSpPr>
        <p:spPr/>
        <p:txBody>
          <a:bodyPr/>
          <a:lstStyle/>
          <a:p>
            <a:pPr>
              <a:defRPr/>
            </a:pPr>
            <a:fld id="{8471D44F-743A-4913-A83C-435476F1D88C}" type="datetime1">
              <a:rPr lang="zh-CN" altLang="en-US" smtClean="0"/>
              <a:pPr>
                <a:defRPr/>
              </a:pPr>
              <a:t>2018/11/22</a:t>
            </a:fld>
            <a:endParaRPr lang="en-US" altLang="zh-CN"/>
          </a:p>
        </p:txBody>
      </p:sp>
      <p:pic>
        <p:nvPicPr>
          <p:cNvPr id="77827" name="Picture 3" descr="C:\Users\Du\Desktop\Chromatin_Structures.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2249" t="23716"/>
          <a:stretch/>
        </p:blipFill>
        <p:spPr bwMode="auto">
          <a:xfrm>
            <a:off x="808078" y="4077072"/>
            <a:ext cx="7776864" cy="194354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endParaRPr lang="zh-CN" altLang="en-US" b="1" dirty="0" smtClean="0"/>
          </a:p>
        </p:txBody>
      </p:sp>
      <p:sp>
        <p:nvSpPr>
          <p:cNvPr id="18435" name="Rectangle 3"/>
          <p:cNvSpPr>
            <a:spLocks noGrp="1" noChangeArrowheads="1"/>
          </p:cNvSpPr>
          <p:nvPr>
            <p:ph idx="1"/>
          </p:nvPr>
        </p:nvSpPr>
        <p:spPr/>
        <p:txBody>
          <a:bodyPr/>
          <a:lstStyle/>
          <a:p>
            <a:pPr eaLnBrk="1" hangingPunct="1"/>
            <a:r>
              <a:rPr lang="en-US" altLang="zh-CN" b="1" smtClean="0"/>
              <a:t>1</a:t>
            </a:r>
            <a:r>
              <a:rPr lang="zh-CN" altLang="en-US" b="1" smtClean="0"/>
              <a:t>）</a:t>
            </a:r>
            <a:r>
              <a:rPr lang="en-US" altLang="zh-CN" b="1" smtClean="0"/>
              <a:t> </a:t>
            </a:r>
            <a:r>
              <a:rPr lang="zh-CN" altLang="en-US" b="1" smtClean="0"/>
              <a:t>活性染色质</a:t>
            </a:r>
          </a:p>
          <a:p>
            <a:pPr lvl="1" eaLnBrk="1" hangingPunct="1"/>
            <a:r>
              <a:rPr lang="zh-CN" altLang="en-US" smtClean="0"/>
              <a:t>按功能状态的不同可将染色质分为</a:t>
            </a:r>
            <a:r>
              <a:rPr lang="zh-CN" altLang="en-US" smtClean="0">
                <a:solidFill>
                  <a:srgbClr val="009900"/>
                </a:solidFill>
              </a:rPr>
              <a:t>活性染色质和非活性染色质</a:t>
            </a:r>
            <a:r>
              <a:rPr lang="zh-CN" altLang="en-US" smtClean="0"/>
              <a:t>，</a:t>
            </a:r>
            <a:r>
              <a:rPr lang="zh-CN" altLang="en-US" u="sng" smtClean="0"/>
              <a:t>所谓活性染色质是指具有转录活性的染色质；非活性染色质是指没有转录活性的染色质</a:t>
            </a:r>
            <a:r>
              <a:rPr lang="zh-CN" altLang="en-US" smtClean="0"/>
              <a:t>。</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9FC6B2D4-46A2-4DB0-91CB-DA30F684233A}" type="slidenum">
              <a:rPr lang="en-US" altLang="zh-CN"/>
              <a:pPr>
                <a:defRPr/>
              </a:pPr>
              <a:t>12</a:t>
            </a:fld>
            <a:endParaRPr lang="en-US" altLang="zh-CN"/>
          </a:p>
        </p:txBody>
      </p:sp>
      <p:sp>
        <p:nvSpPr>
          <p:cNvPr id="2" name="日期占位符 1"/>
          <p:cNvSpPr>
            <a:spLocks noGrp="1"/>
          </p:cNvSpPr>
          <p:nvPr>
            <p:ph type="dt" sz="quarter" idx="10"/>
          </p:nvPr>
        </p:nvSpPr>
        <p:spPr/>
        <p:txBody>
          <a:bodyPr/>
          <a:lstStyle/>
          <a:p>
            <a:pPr>
              <a:defRPr/>
            </a:pPr>
            <a:fld id="{E6EDC26D-7892-4697-9074-596DC701B920}"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endParaRPr lang="zh-CN" altLang="en-US" dirty="0" smtClean="0"/>
          </a:p>
        </p:txBody>
      </p:sp>
      <p:sp>
        <p:nvSpPr>
          <p:cNvPr id="19459" name="Rectangle 3"/>
          <p:cNvSpPr>
            <a:spLocks noGrp="1" noChangeArrowheads="1"/>
          </p:cNvSpPr>
          <p:nvPr>
            <p:ph idx="1"/>
          </p:nvPr>
        </p:nvSpPr>
        <p:spPr/>
        <p:txBody>
          <a:bodyPr/>
          <a:lstStyle/>
          <a:p>
            <a:pPr eaLnBrk="1" hangingPunct="1"/>
            <a:r>
              <a:rPr lang="zh-CN" altLang="en-US" smtClean="0"/>
              <a:t>（</a:t>
            </a:r>
            <a:r>
              <a:rPr lang="en-US" altLang="zh-CN" smtClean="0"/>
              <a:t>1</a:t>
            </a:r>
            <a:r>
              <a:rPr lang="zh-CN" altLang="en-US" smtClean="0"/>
              <a:t>）</a:t>
            </a:r>
            <a:r>
              <a:rPr lang="en-US" altLang="zh-CN" smtClean="0"/>
              <a:t> </a:t>
            </a:r>
            <a:r>
              <a:rPr lang="zh-CN" altLang="en-US" smtClean="0"/>
              <a:t>染色质活性状态</a:t>
            </a:r>
          </a:p>
          <a:p>
            <a:pPr lvl="1" eaLnBrk="1" hangingPunct="1"/>
            <a:r>
              <a:rPr lang="zh-CN" altLang="en-US" smtClean="0"/>
              <a:t>活性染色质由于核小体构型发生构象改变，往往具有疏松的染色质结构</a:t>
            </a:r>
          </a:p>
          <a:p>
            <a:pPr lvl="1" eaLnBrk="1" hangingPunct="1"/>
            <a:r>
              <a:rPr lang="zh-CN" altLang="en-US" smtClean="0"/>
              <a:t>便于转录调控因子与顺式调控元件结合和</a:t>
            </a:r>
            <a:r>
              <a:rPr lang="en-US" altLang="zh-CN" smtClean="0"/>
              <a:t>RNA</a:t>
            </a:r>
            <a:r>
              <a:rPr lang="zh-CN" altLang="en-US" smtClean="0"/>
              <a:t>聚合酶在转录模板上滑动。</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D7A93C3-95B4-4E07-811A-0469CCF094A8}" type="slidenum">
              <a:rPr lang="en-US" altLang="zh-CN"/>
              <a:pPr>
                <a:defRPr/>
              </a:pPr>
              <a:t>13</a:t>
            </a:fld>
            <a:endParaRPr lang="en-US" altLang="zh-CN"/>
          </a:p>
        </p:txBody>
      </p:sp>
      <p:sp>
        <p:nvSpPr>
          <p:cNvPr id="2" name="日期占位符 1"/>
          <p:cNvSpPr>
            <a:spLocks noGrp="1"/>
          </p:cNvSpPr>
          <p:nvPr>
            <p:ph type="dt" sz="quarter" idx="10"/>
          </p:nvPr>
        </p:nvSpPr>
        <p:spPr/>
        <p:txBody>
          <a:bodyPr/>
          <a:lstStyle/>
          <a:p>
            <a:pPr>
              <a:defRPr/>
            </a:pPr>
            <a:fld id="{9797D9FD-4FE6-453D-B27D-DC5B37E60921}"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defRPr/>
            </a:pPr>
            <a:endParaRPr lang="en-US" altLang="zh-CN" dirty="0" smtClean="0"/>
          </a:p>
        </p:txBody>
      </p:sp>
      <p:sp>
        <p:nvSpPr>
          <p:cNvPr id="20483" name="Rectangle 3"/>
          <p:cNvSpPr>
            <a:spLocks noGrp="1" noChangeArrowheads="1"/>
          </p:cNvSpPr>
          <p:nvPr>
            <p:ph idx="1"/>
          </p:nvPr>
        </p:nvSpPr>
        <p:spPr>
          <a:xfrm>
            <a:off x="684213" y="1406525"/>
            <a:ext cx="7773987" cy="2598738"/>
          </a:xfrm>
        </p:spPr>
        <p:txBody>
          <a:bodyPr/>
          <a:lstStyle/>
          <a:p>
            <a:pPr eaLnBrk="1" hangingPunct="1"/>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2</a:t>
            </a:r>
            <a:r>
              <a:rPr lang="zh-CN" altLang="en-US" dirty="0" smtClean="0">
                <a:latin typeface="Times New Roman" pitchFamily="18" charset="0"/>
                <a:cs typeface="Times New Roman" pitchFamily="18" charset="0"/>
              </a:rPr>
              <a:t>）活性染色质中的</a:t>
            </a:r>
            <a:r>
              <a:rPr lang="en-US" altLang="zh-CN" dirty="0" smtClean="0">
                <a:latin typeface="Times New Roman" pitchFamily="18" charset="0"/>
                <a:cs typeface="Times New Roman" pitchFamily="18" charset="0"/>
              </a:rPr>
              <a:t>DNA</a:t>
            </a:r>
          </a:p>
          <a:p>
            <a:pPr lvl="1" eaLnBrk="1" hangingPunct="1"/>
            <a:r>
              <a:rPr lang="zh-CN" altLang="en-US" dirty="0" smtClean="0">
                <a:latin typeface="Times New Roman" pitchFamily="18" charset="0"/>
                <a:cs typeface="Times New Roman" pitchFamily="18" charset="0"/>
              </a:rPr>
              <a:t>转录活性高的区域呈现伸展蓬松的状态；</a:t>
            </a:r>
          </a:p>
          <a:p>
            <a:pPr lvl="1" eaLnBrk="1" hangingPunct="1"/>
            <a:r>
              <a:rPr lang="en-US" altLang="zh-CN" dirty="0" smtClean="0">
                <a:latin typeface="Times New Roman" pitchFamily="18" charset="0"/>
                <a:cs typeface="Times New Roman" pitchFamily="18" charset="0"/>
              </a:rPr>
              <a:t>DNA</a:t>
            </a:r>
            <a:r>
              <a:rPr lang="zh-CN" altLang="en-US" dirty="0" smtClean="0">
                <a:latin typeface="Times New Roman" pitchFamily="18" charset="0"/>
                <a:cs typeface="Times New Roman" pitchFamily="18" charset="0"/>
              </a:rPr>
              <a:t>拓扑结构变化</a:t>
            </a:r>
          </a:p>
          <a:p>
            <a:pPr lvl="2" eaLnBrk="1" hangingPunct="1"/>
            <a:r>
              <a:rPr lang="zh-CN" altLang="en-US" dirty="0" smtClean="0">
                <a:latin typeface="Times New Roman" pitchFamily="18" charset="0"/>
                <a:cs typeface="Times New Roman" pitchFamily="18" charset="0"/>
              </a:rPr>
              <a:t>天然双链</a:t>
            </a:r>
            <a:r>
              <a:rPr lang="en-US" altLang="zh-CN" dirty="0" smtClean="0">
                <a:latin typeface="Times New Roman" pitchFamily="18" charset="0"/>
                <a:cs typeface="Times New Roman" pitchFamily="18" charset="0"/>
              </a:rPr>
              <a:t>DNA</a:t>
            </a:r>
            <a:r>
              <a:rPr lang="zh-CN" altLang="en-US" dirty="0" smtClean="0">
                <a:latin typeface="Times New Roman" pitchFamily="18" charset="0"/>
                <a:cs typeface="Times New Roman" pitchFamily="18" charset="0"/>
              </a:rPr>
              <a:t>均以负性超螺旋构象存在；</a:t>
            </a:r>
          </a:p>
          <a:p>
            <a:pPr eaLnBrk="1" hangingPunct="1"/>
            <a:endParaRPr lang="zh-CN" altLang="en-US" dirty="0" smtClean="0">
              <a:latin typeface="Times New Roman" pitchFamily="18" charset="0"/>
              <a:cs typeface="Times New Roman" pitchFamily="18" charset="0"/>
            </a:endParaRPr>
          </a:p>
          <a:p>
            <a:pPr eaLnBrk="1" hangingPunct="1"/>
            <a:endParaRPr lang="en-US" altLang="zh-CN" dirty="0" smtClean="0">
              <a:latin typeface="Times New Roman" pitchFamily="18" charset="0"/>
              <a:cs typeface="Times New Roman" pitchFamily="18" charset="0"/>
            </a:endParaRPr>
          </a:p>
        </p:txBody>
      </p:sp>
      <p:sp>
        <p:nvSpPr>
          <p:cNvPr id="13" name="页脚占位符 4"/>
          <p:cNvSpPr>
            <a:spLocks noGrp="1"/>
          </p:cNvSpPr>
          <p:nvPr>
            <p:ph type="ftr" sz="quarter" idx="11"/>
          </p:nvPr>
        </p:nvSpPr>
        <p:spPr>
          <a:xfrm>
            <a:off x="2611438" y="6534150"/>
            <a:ext cx="3325812" cy="307975"/>
          </a:xfrm>
        </p:spPr>
        <p:txBody>
          <a:bodyPr/>
          <a:lstStyle/>
          <a:p>
            <a:pPr>
              <a:defRPr/>
            </a:pPr>
            <a:r>
              <a:rPr lang="zh-CN" altLang="en-US" smtClean="0"/>
              <a:t>药学院 金晶</a:t>
            </a:r>
            <a:endParaRPr lang="en-US" altLang="zh-CN"/>
          </a:p>
        </p:txBody>
      </p:sp>
      <p:sp>
        <p:nvSpPr>
          <p:cNvPr id="14" name="灯片编号占位符 5"/>
          <p:cNvSpPr>
            <a:spLocks noGrp="1"/>
          </p:cNvSpPr>
          <p:nvPr>
            <p:ph type="sldNum" sz="quarter" idx="12"/>
          </p:nvPr>
        </p:nvSpPr>
        <p:spPr/>
        <p:txBody>
          <a:bodyPr/>
          <a:lstStyle/>
          <a:p>
            <a:pPr>
              <a:defRPr/>
            </a:pPr>
            <a:fld id="{D110159D-94A5-4F6D-BBEA-ED01716C1BE1}" type="slidenum">
              <a:rPr lang="en-US" altLang="zh-CN"/>
              <a:pPr>
                <a:defRPr/>
              </a:pPr>
              <a:t>14</a:t>
            </a:fld>
            <a:endParaRPr lang="en-US" altLang="zh-CN" dirty="0"/>
          </a:p>
        </p:txBody>
      </p:sp>
      <p:sp>
        <p:nvSpPr>
          <p:cNvPr id="30727" name="Line 4"/>
          <p:cNvSpPr>
            <a:spLocks noChangeShapeType="1"/>
          </p:cNvSpPr>
          <p:nvPr/>
        </p:nvSpPr>
        <p:spPr bwMode="auto">
          <a:xfrm>
            <a:off x="3270250" y="5267325"/>
            <a:ext cx="2514600" cy="0"/>
          </a:xfrm>
          <a:prstGeom prst="line">
            <a:avLst/>
          </a:prstGeom>
          <a:noFill/>
          <a:ln w="57150">
            <a:solidFill>
              <a:srgbClr val="CC0000"/>
            </a:solidFill>
            <a:miter lim="800000"/>
            <a:headEnd type="none" w="med" len="med"/>
            <a:tailEnd type="triangle" w="med" len="med"/>
          </a:ln>
        </p:spPr>
        <p:txBody>
          <a:bodyPr wrap="none"/>
          <a:lstStyle/>
          <a:p>
            <a:pPr>
              <a:defRPr/>
            </a:pPr>
            <a:endParaRPr lang="zh-CN" altLang="en-US">
              <a:latin typeface="+mn-lt"/>
            </a:endParaRPr>
          </a:p>
        </p:txBody>
      </p:sp>
      <p:sp>
        <p:nvSpPr>
          <p:cNvPr id="30728" name="Line 5"/>
          <p:cNvSpPr>
            <a:spLocks noChangeShapeType="1"/>
          </p:cNvSpPr>
          <p:nvPr/>
        </p:nvSpPr>
        <p:spPr bwMode="auto">
          <a:xfrm>
            <a:off x="3270250" y="5495925"/>
            <a:ext cx="2514600" cy="0"/>
          </a:xfrm>
          <a:prstGeom prst="line">
            <a:avLst/>
          </a:prstGeom>
          <a:noFill/>
          <a:ln w="57150">
            <a:solidFill>
              <a:srgbClr val="CC0000"/>
            </a:solidFill>
            <a:miter lim="800000"/>
            <a:headEnd type="triangle" w="med" len="med"/>
            <a:tailEnd type="none" w="med" len="med"/>
          </a:ln>
        </p:spPr>
        <p:txBody>
          <a:bodyPr wrap="none"/>
          <a:lstStyle/>
          <a:p>
            <a:pPr>
              <a:defRPr/>
            </a:pPr>
            <a:endParaRPr lang="zh-CN" altLang="en-US">
              <a:latin typeface="+mn-lt"/>
            </a:endParaRPr>
          </a:p>
        </p:txBody>
      </p:sp>
      <p:sp>
        <p:nvSpPr>
          <p:cNvPr id="100361" name="Text Box 9"/>
          <p:cNvSpPr txBox="1">
            <a:spLocks noChangeArrowheads="1"/>
          </p:cNvSpPr>
          <p:nvPr/>
        </p:nvSpPr>
        <p:spPr bwMode="auto">
          <a:xfrm>
            <a:off x="5784850" y="5114925"/>
            <a:ext cx="1905000" cy="5794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spcBef>
                <a:spcPct val="50000"/>
              </a:spcBef>
              <a:defRPr/>
            </a:pPr>
            <a:r>
              <a:rPr kumimoji="1" lang="zh-CN" altLang="en-US" sz="3200" b="1" dirty="0">
                <a:solidFill>
                  <a:srgbClr val="CC0000"/>
                </a:solidFill>
                <a:ea typeface="华文楷体" pitchFamily="2" charset="-122"/>
              </a:rPr>
              <a:t>正超螺旋</a:t>
            </a:r>
          </a:p>
        </p:txBody>
      </p:sp>
      <p:sp>
        <p:nvSpPr>
          <p:cNvPr id="100362" name="Text Box 10"/>
          <p:cNvSpPr txBox="1">
            <a:spLocks noChangeArrowheads="1"/>
          </p:cNvSpPr>
          <p:nvPr/>
        </p:nvSpPr>
        <p:spPr bwMode="auto">
          <a:xfrm>
            <a:off x="1365250" y="5114925"/>
            <a:ext cx="1905000" cy="579438"/>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a:spAutoFit/>
          </a:bodyPr>
          <a:lstStyle/>
          <a:p>
            <a:pPr>
              <a:spcBef>
                <a:spcPct val="50000"/>
              </a:spcBef>
              <a:defRPr/>
            </a:pPr>
            <a:r>
              <a:rPr kumimoji="1" lang="zh-CN" altLang="en-US" sz="3200" b="1" dirty="0">
                <a:solidFill>
                  <a:srgbClr val="CC0000"/>
                </a:solidFill>
                <a:ea typeface="华文楷体" pitchFamily="2" charset="-122"/>
              </a:rPr>
              <a:t>负超螺旋</a:t>
            </a:r>
          </a:p>
        </p:txBody>
      </p:sp>
      <p:grpSp>
        <p:nvGrpSpPr>
          <p:cNvPr id="20494" name="组合 3"/>
          <p:cNvGrpSpPr>
            <a:grpSpLocks/>
          </p:cNvGrpSpPr>
          <p:nvPr/>
        </p:nvGrpSpPr>
        <p:grpSpPr bwMode="auto">
          <a:xfrm>
            <a:off x="3572672" y="3862147"/>
            <a:ext cx="1524000" cy="457200"/>
            <a:chOff x="5099050" y="4429125"/>
            <a:chExt cx="1524000" cy="457200"/>
          </a:xfrm>
        </p:grpSpPr>
        <p:sp>
          <p:nvSpPr>
            <p:cNvPr id="30733" name="Line 8"/>
            <p:cNvSpPr>
              <a:spLocks noChangeShapeType="1"/>
            </p:cNvSpPr>
            <p:nvPr/>
          </p:nvSpPr>
          <p:spPr bwMode="auto">
            <a:xfrm>
              <a:off x="5251450" y="4886325"/>
              <a:ext cx="1295400" cy="0"/>
            </a:xfrm>
            <a:prstGeom prst="line">
              <a:avLst/>
            </a:prstGeom>
            <a:noFill/>
            <a:ln w="38100">
              <a:solidFill>
                <a:srgbClr val="CC0000"/>
              </a:solidFill>
              <a:miter lim="800000"/>
              <a:headEnd/>
              <a:tailEnd type="triangle" w="med" len="med"/>
            </a:ln>
          </p:spPr>
          <p:txBody>
            <a:bodyPr wrap="none"/>
            <a:lstStyle/>
            <a:p>
              <a:pPr>
                <a:defRPr/>
              </a:pPr>
              <a:endParaRPr lang="zh-CN" altLang="en-US">
                <a:latin typeface="+mn-lt"/>
              </a:endParaRPr>
            </a:p>
          </p:txBody>
        </p:sp>
        <p:sp>
          <p:nvSpPr>
            <p:cNvPr id="30740" name="Text Box 11"/>
            <p:cNvSpPr txBox="1">
              <a:spLocks noChangeArrowheads="1"/>
            </p:cNvSpPr>
            <p:nvPr/>
          </p:nvSpPr>
          <p:spPr bwMode="auto">
            <a:xfrm>
              <a:off x="5099050" y="4429125"/>
              <a:ext cx="1524000" cy="457200"/>
            </a:xfrm>
            <a:prstGeom prst="rect">
              <a:avLst/>
            </a:prstGeom>
            <a:noFill/>
            <a:ln w="9525">
              <a:noFill/>
              <a:miter lim="800000"/>
              <a:headEnd/>
              <a:tailEnd/>
            </a:ln>
          </p:spPr>
          <p:txBody>
            <a:bodyPr>
              <a:spAutoFit/>
            </a:bodyPr>
            <a:lstStyle/>
            <a:p>
              <a:pPr>
                <a:spcBef>
                  <a:spcPct val="50000"/>
                </a:spcBef>
                <a:defRPr/>
              </a:pPr>
              <a:r>
                <a:rPr kumimoji="1" lang="zh-CN" altLang="en-US" sz="2400" b="1" dirty="0">
                  <a:solidFill>
                    <a:srgbClr val="CC0000"/>
                  </a:solidFill>
                  <a:latin typeface="+mn-lt"/>
                  <a:ea typeface="华文楷体" pitchFamily="2" charset="-122"/>
                </a:rPr>
                <a:t>转录方向</a:t>
              </a:r>
            </a:p>
          </p:txBody>
        </p:sp>
      </p:grpSp>
      <p:sp>
        <p:nvSpPr>
          <p:cNvPr id="2" name="日期占位符 1"/>
          <p:cNvSpPr>
            <a:spLocks noGrp="1"/>
          </p:cNvSpPr>
          <p:nvPr>
            <p:ph type="dt" sz="quarter" idx="10"/>
          </p:nvPr>
        </p:nvSpPr>
        <p:spPr/>
        <p:txBody>
          <a:bodyPr/>
          <a:lstStyle/>
          <a:p>
            <a:pPr>
              <a:defRPr/>
            </a:pPr>
            <a:fld id="{990D0369-3E5B-4EAD-9FCF-FE98296038C9}" type="datetime1">
              <a:rPr lang="zh-CN" altLang="en-US" smtClean="0"/>
              <a:pPr>
                <a:defRPr/>
              </a:pPr>
              <a:t>2018/11/22</a:t>
            </a:fld>
            <a:endParaRPr lang="en-US" altLang="zh-CN"/>
          </a:p>
        </p:txBody>
      </p:sp>
      <p:grpSp>
        <p:nvGrpSpPr>
          <p:cNvPr id="20496" name="组合 2"/>
          <p:cNvGrpSpPr>
            <a:grpSpLocks/>
          </p:cNvGrpSpPr>
          <p:nvPr/>
        </p:nvGrpSpPr>
        <p:grpSpPr bwMode="auto">
          <a:xfrm>
            <a:off x="1365250" y="4341813"/>
            <a:ext cx="5862638" cy="863600"/>
            <a:chOff x="1640909" y="3794733"/>
            <a:chExt cx="5862181" cy="862992"/>
          </a:xfrm>
        </p:grpSpPr>
        <p:pic>
          <p:nvPicPr>
            <p:cNvPr id="20497" name="Picture 26" descr="http://www.bioinfo.org.cn/book/biochemistry/chapt23/803-1.jpg"/>
            <p:cNvPicPr>
              <a:picLocks noChangeAspect="1" noChangeArrowheads="1"/>
            </p:cNvPicPr>
            <p:nvPr/>
          </p:nvPicPr>
          <p:blipFill>
            <a:blip r:embed="rId2">
              <a:clrChange>
                <a:clrFrom>
                  <a:srgbClr val="FFF5FD"/>
                </a:clrFrom>
                <a:clrTo>
                  <a:srgbClr val="FFF5FD">
                    <a:alpha val="0"/>
                  </a:srgbClr>
                </a:clrTo>
              </a:clrChange>
              <a:extLst>
                <a:ext uri="{28A0092B-C50C-407E-A947-70E740481C1C}">
                  <a14:useLocalDpi xmlns:a14="http://schemas.microsoft.com/office/drawing/2010/main" xmlns="" val="0"/>
                </a:ext>
              </a:extLst>
            </a:blip>
            <a:srcRect l="899" t="73903" r="1028" b="13852"/>
            <a:stretch>
              <a:fillRect/>
            </a:stretch>
          </p:blipFill>
          <p:spPr bwMode="auto">
            <a:xfrm>
              <a:off x="1640909" y="3810260"/>
              <a:ext cx="5862181" cy="84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8" name="Oval 6"/>
            <p:cNvSpPr>
              <a:spLocks noChangeArrowheads="1"/>
            </p:cNvSpPr>
            <p:nvPr/>
          </p:nvSpPr>
          <p:spPr bwMode="auto">
            <a:xfrm>
              <a:off x="3619500" y="3794733"/>
              <a:ext cx="1905000" cy="838200"/>
            </a:xfrm>
            <a:prstGeom prst="ellipse">
              <a:avLst/>
            </a:prstGeom>
            <a:ln w="9525">
              <a:solidFill>
                <a:schemeClr val="tx2">
                  <a:lumMod val="75000"/>
                </a:schemeClr>
              </a:solid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003">
              <a:schemeClr val="lt2"/>
            </a:fillRef>
            <a:effectRef idx="0">
              <a:scrgbClr r="0" g="0" b="0"/>
            </a:effectRef>
            <a:fontRef idx="major"/>
          </p:style>
          <p:txBody>
            <a:bodyPr wrap="none" anchor="ctr"/>
            <a:lstStyle/>
            <a:p>
              <a:pPr>
                <a:defRPr/>
              </a:pPr>
              <a:endParaRPr lang="zh-CN" altLang="en-US" dirty="0">
                <a:solidFill>
                  <a:schemeClr val="bg2"/>
                </a:solidFill>
                <a:latin typeface="+mn-lt"/>
              </a:endParaRPr>
            </a:p>
          </p:txBody>
        </p:sp>
        <p:sp>
          <p:nvSpPr>
            <p:cNvPr id="20501" name="Text Box 7"/>
            <p:cNvSpPr txBox="1">
              <a:spLocks noChangeArrowheads="1"/>
            </p:cNvSpPr>
            <p:nvPr/>
          </p:nvSpPr>
          <p:spPr bwMode="auto">
            <a:xfrm>
              <a:off x="3695700" y="3974435"/>
              <a:ext cx="1828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spcBef>
                  <a:spcPct val="50000"/>
                </a:spcBef>
              </a:pPr>
              <a:r>
                <a:rPr kumimoji="1" lang="en-US" altLang="zh-CN" sz="2800" b="1">
                  <a:solidFill>
                    <a:schemeClr val="bg2"/>
                  </a:solidFill>
                  <a:latin typeface="Times New Roman" pitchFamily="18" charset="0"/>
                  <a:ea typeface="华文楷体" pitchFamily="2" charset="-122"/>
                  <a:cs typeface="Times New Roman" pitchFamily="18" charset="0"/>
                </a:rPr>
                <a:t>RNA-pol</a:t>
              </a:r>
            </a:p>
          </p:txBody>
        </p:sp>
      </p:gr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endParaRPr lang="zh-CN" altLang="en-US" sz="3600" dirty="0" smtClean="0"/>
          </a:p>
        </p:txBody>
      </p:sp>
      <p:sp>
        <p:nvSpPr>
          <p:cNvPr id="21507" name="Rectangle 3"/>
          <p:cNvSpPr>
            <a:spLocks noGrp="1" noChangeArrowheads="1"/>
          </p:cNvSpPr>
          <p:nvPr>
            <p:ph idx="1"/>
          </p:nvPr>
        </p:nvSpPr>
        <p:spPr/>
        <p:txBody>
          <a:bodyPr/>
          <a:lstStyle/>
          <a:p>
            <a:pPr eaLnBrk="1" hangingPunct="1"/>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3</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活性染色质的结构特征</a:t>
            </a:r>
          </a:p>
          <a:p>
            <a:pPr lvl="1" eaLnBrk="1" hangingPunct="1"/>
            <a:r>
              <a:rPr lang="zh-CN" altLang="en-US" dirty="0" smtClean="0">
                <a:latin typeface="Times New Roman" pitchFamily="18" charset="0"/>
                <a:cs typeface="Times New Roman" pitchFamily="18" charset="0"/>
              </a:rPr>
              <a:t>由于核小体的构象和组分发生明显的变化：</a:t>
            </a:r>
          </a:p>
          <a:p>
            <a:pPr lvl="2" eaLnBrk="1" hangingPunct="1"/>
            <a:r>
              <a:rPr lang="zh-CN" altLang="en-US" dirty="0" smtClean="0">
                <a:latin typeface="Times New Roman" pitchFamily="18" charset="0"/>
                <a:cs typeface="Times New Roman" pitchFamily="18" charset="0"/>
              </a:rPr>
              <a:t>对</a:t>
            </a:r>
            <a:r>
              <a:rPr lang="en-US" altLang="zh-CN" dirty="0" err="1" smtClean="0">
                <a:latin typeface="Times New Roman" pitchFamily="18" charset="0"/>
                <a:cs typeface="Times New Roman" pitchFamily="18" charset="0"/>
              </a:rPr>
              <a:t>DNase</a:t>
            </a:r>
            <a:r>
              <a:rPr lang="en-US" altLang="zh-CN" dirty="0" smtClean="0">
                <a:latin typeface="Times New Roman" pitchFamily="18" charset="0"/>
                <a:cs typeface="Times New Roman" pitchFamily="18" charset="0"/>
              </a:rPr>
              <a:t> I</a:t>
            </a:r>
            <a:r>
              <a:rPr lang="zh-CN" altLang="en-US" dirty="0" smtClean="0">
                <a:latin typeface="Times New Roman" pitchFamily="18" charset="0"/>
                <a:cs typeface="Times New Roman" pitchFamily="18" charset="0"/>
              </a:rPr>
              <a:t>呈现敏感性</a:t>
            </a:r>
          </a:p>
          <a:p>
            <a:pPr lvl="2" eaLnBrk="1" hangingPunct="1"/>
            <a:r>
              <a:rPr lang="zh-CN" altLang="en-US" dirty="0" smtClean="0">
                <a:latin typeface="Times New Roman" pitchFamily="18" charset="0"/>
                <a:cs typeface="Times New Roman" pitchFamily="18" charset="0"/>
              </a:rPr>
              <a:t>组蛋白</a:t>
            </a:r>
            <a:r>
              <a:rPr lang="en-US" altLang="zh-CN" dirty="0" smtClean="0">
                <a:latin typeface="Times New Roman" pitchFamily="18" charset="0"/>
                <a:cs typeface="Times New Roman" pitchFamily="18" charset="0"/>
              </a:rPr>
              <a:t>H1</a:t>
            </a:r>
            <a:r>
              <a:rPr lang="zh-CN" altLang="en-US" dirty="0" smtClean="0">
                <a:latin typeface="Times New Roman" pitchFamily="18" charset="0"/>
                <a:cs typeface="Times New Roman" pitchFamily="18" charset="0"/>
              </a:rPr>
              <a:t>含量减少</a:t>
            </a:r>
          </a:p>
          <a:p>
            <a:pPr lvl="2" eaLnBrk="1" hangingPunct="1"/>
            <a:r>
              <a:rPr lang="zh-CN" altLang="en-US" dirty="0" smtClean="0">
                <a:latin typeface="Times New Roman" pitchFamily="18" charset="0"/>
                <a:cs typeface="Times New Roman" pitchFamily="18" charset="0"/>
              </a:rPr>
              <a:t>核心组蛋白乙酰化程度高</a:t>
            </a:r>
          </a:p>
          <a:p>
            <a:pPr lvl="2" eaLnBrk="1" hangingPunct="1"/>
            <a:r>
              <a:rPr lang="en-US" altLang="zh-CN" dirty="0" smtClean="0">
                <a:latin typeface="Times New Roman" pitchFamily="18" charset="0"/>
                <a:cs typeface="Times New Roman" pitchFamily="18" charset="0"/>
              </a:rPr>
              <a:t>H2A-H2B</a:t>
            </a:r>
            <a:r>
              <a:rPr lang="zh-CN" altLang="en-US" dirty="0" smtClean="0">
                <a:latin typeface="Times New Roman" pitchFamily="18" charset="0"/>
                <a:cs typeface="Times New Roman" pitchFamily="18" charset="0"/>
              </a:rPr>
              <a:t>二聚体不稳定</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D16CBDDC-29F8-4677-934F-BFAFAEB36790}" type="slidenum">
              <a:rPr lang="en-US" altLang="zh-CN"/>
              <a:pPr>
                <a:defRPr/>
              </a:pPr>
              <a:t>15</a:t>
            </a:fld>
            <a:endParaRPr lang="en-US" altLang="zh-CN"/>
          </a:p>
        </p:txBody>
      </p:sp>
      <p:sp>
        <p:nvSpPr>
          <p:cNvPr id="2" name="日期占位符 1"/>
          <p:cNvSpPr>
            <a:spLocks noGrp="1"/>
          </p:cNvSpPr>
          <p:nvPr>
            <p:ph type="dt" sz="quarter" idx="10"/>
          </p:nvPr>
        </p:nvSpPr>
        <p:spPr/>
        <p:txBody>
          <a:bodyPr/>
          <a:lstStyle/>
          <a:p>
            <a:pPr>
              <a:defRPr/>
            </a:pPr>
            <a:fld id="{047AF5FC-BE99-4ED0-BE7A-2A8F930390EF}"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685800" y="1052513"/>
            <a:ext cx="7772400" cy="2871787"/>
          </a:xfrm>
        </p:spPr>
        <p:txBody>
          <a:bodyPr/>
          <a:lstStyle/>
          <a:p>
            <a:pPr eaLnBrk="1" hangingPunct="1"/>
            <a:r>
              <a:rPr lang="en-US" altLang="zh-CN" sz="2800" dirty="0" err="1" smtClean="0">
                <a:latin typeface="Times New Roman" pitchFamily="18" charset="0"/>
                <a:cs typeface="Times New Roman" pitchFamily="18" charset="0"/>
              </a:rPr>
              <a:t>DNase</a:t>
            </a:r>
            <a:r>
              <a:rPr lang="zh-CN" altLang="en-US" sz="2800" dirty="0" smtClean="0">
                <a:latin typeface="Times New Roman" pitchFamily="18" charset="0"/>
                <a:cs typeface="Times New Roman" pitchFamily="18" charset="0"/>
              </a:rPr>
              <a:t>的敏感性和基因表达 </a:t>
            </a:r>
          </a:p>
          <a:p>
            <a:pPr lvl="1" eaLnBrk="1" hangingPunct="1"/>
            <a:r>
              <a:rPr lang="zh-CN" altLang="en-US" sz="2400" dirty="0" smtClean="0">
                <a:latin typeface="Times New Roman" pitchFamily="18" charset="0"/>
                <a:cs typeface="Times New Roman" pitchFamily="18" charset="0"/>
              </a:rPr>
              <a:t>当一个基因成为转录活性状态时，含有这个基因的染色质区域对</a:t>
            </a:r>
            <a:r>
              <a:rPr lang="en-US" altLang="zh-CN" sz="2400" dirty="0" err="1" smtClean="0">
                <a:latin typeface="Times New Roman" pitchFamily="18" charset="0"/>
                <a:cs typeface="Times New Roman" pitchFamily="18" charset="0"/>
              </a:rPr>
              <a:t>DNaseⅠ</a:t>
            </a:r>
            <a:r>
              <a:rPr lang="zh-CN" altLang="en-US" sz="2400" dirty="0" smtClean="0">
                <a:latin typeface="Times New Roman" pitchFamily="18" charset="0"/>
                <a:cs typeface="Times New Roman" pitchFamily="18" charset="0"/>
              </a:rPr>
              <a:t>（一种内切酶）降解的敏感性要比无转录活性区域高得多。这是由于此区域染色质的</a:t>
            </a:r>
            <a:r>
              <a:rPr lang="en-US" altLang="zh-CN" sz="2400" dirty="0" smtClean="0">
                <a:latin typeface="Times New Roman" pitchFamily="18" charset="0"/>
                <a:cs typeface="Times New Roman" pitchFamily="18" charset="0"/>
              </a:rPr>
              <a:t>DNA</a:t>
            </a:r>
            <a:r>
              <a:rPr lang="zh-CN" altLang="en-US" sz="2400" dirty="0" smtClean="0">
                <a:latin typeface="Times New Roman" pitchFamily="18" charset="0"/>
                <a:cs typeface="Times New Roman" pitchFamily="18" charset="0"/>
              </a:rPr>
              <a:t>蛋白质结构变得松散，</a:t>
            </a:r>
            <a:r>
              <a:rPr lang="en-US" altLang="zh-CN" sz="2400" dirty="0" err="1" smtClean="0">
                <a:latin typeface="Times New Roman" pitchFamily="18" charset="0"/>
                <a:cs typeface="Times New Roman" pitchFamily="18" charset="0"/>
              </a:rPr>
              <a:t>DNaseⅠ</a:t>
            </a:r>
            <a:r>
              <a:rPr lang="zh-CN" altLang="en-US" sz="2400" dirty="0" smtClean="0">
                <a:latin typeface="Times New Roman" pitchFamily="18" charset="0"/>
                <a:cs typeface="Times New Roman" pitchFamily="18" charset="0"/>
              </a:rPr>
              <a:t>易于接触到</a:t>
            </a:r>
            <a:r>
              <a:rPr lang="en-US" altLang="zh-CN" sz="2400" dirty="0" smtClean="0">
                <a:latin typeface="Times New Roman" pitchFamily="18" charset="0"/>
                <a:cs typeface="Times New Roman" pitchFamily="18" charset="0"/>
              </a:rPr>
              <a:t>DNA</a:t>
            </a:r>
            <a:r>
              <a:rPr lang="zh-CN" altLang="en-US" sz="2400" dirty="0" smtClean="0">
                <a:latin typeface="Times New Roman" pitchFamily="18" charset="0"/>
                <a:cs typeface="Times New Roman" pitchFamily="18" charset="0"/>
              </a:rPr>
              <a:t>之故。 </a:t>
            </a:r>
          </a:p>
        </p:txBody>
      </p:sp>
      <p:sp>
        <p:nvSpPr>
          <p:cNvPr id="6"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5"/>
          <p:cNvSpPr>
            <a:spLocks noGrp="1"/>
          </p:cNvSpPr>
          <p:nvPr>
            <p:ph type="sldNum" sz="quarter" idx="12"/>
          </p:nvPr>
        </p:nvSpPr>
        <p:spPr/>
        <p:txBody>
          <a:bodyPr/>
          <a:lstStyle/>
          <a:p>
            <a:pPr>
              <a:defRPr/>
            </a:pPr>
            <a:fld id="{5ACF231E-DE34-41CB-932C-4AED29A2BACB}" type="slidenum">
              <a:rPr lang="en-US" altLang="zh-CN"/>
              <a:pPr>
                <a:defRPr/>
              </a:pPr>
              <a:t>16</a:t>
            </a:fld>
            <a:endParaRPr lang="en-US" altLang="zh-CN"/>
          </a:p>
        </p:txBody>
      </p:sp>
      <p:grpSp>
        <p:nvGrpSpPr>
          <p:cNvPr id="22533" name="组合 11"/>
          <p:cNvGrpSpPr>
            <a:grpSpLocks/>
          </p:cNvGrpSpPr>
          <p:nvPr/>
        </p:nvGrpSpPr>
        <p:grpSpPr bwMode="auto">
          <a:xfrm>
            <a:off x="2332038" y="3644900"/>
            <a:ext cx="3692525" cy="2357438"/>
            <a:chOff x="4357686" y="3857628"/>
            <a:chExt cx="3693119" cy="2357454"/>
          </a:xfrm>
        </p:grpSpPr>
        <p:pic>
          <p:nvPicPr>
            <p:cNvPr id="22535"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572000" y="4000504"/>
              <a:ext cx="3478805" cy="2214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6" name="TextBox 8"/>
            <p:cNvSpPr txBox="1">
              <a:spLocks noChangeArrowheads="1"/>
            </p:cNvSpPr>
            <p:nvPr/>
          </p:nvSpPr>
          <p:spPr bwMode="auto">
            <a:xfrm>
              <a:off x="4357686" y="4071942"/>
              <a:ext cx="9028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rgbClr val="C00000"/>
                  </a:solidFill>
                </a:rPr>
                <a:t>DNase</a:t>
              </a:r>
              <a:endParaRPr lang="zh-CN" altLang="en-US" b="1">
                <a:solidFill>
                  <a:srgbClr val="C00000"/>
                </a:solidFill>
              </a:endParaRPr>
            </a:p>
          </p:txBody>
        </p:sp>
        <p:sp>
          <p:nvSpPr>
            <p:cNvPr id="22537" name="TextBox 9"/>
            <p:cNvSpPr txBox="1">
              <a:spLocks noChangeArrowheads="1"/>
            </p:cNvSpPr>
            <p:nvPr/>
          </p:nvSpPr>
          <p:spPr bwMode="auto">
            <a:xfrm>
              <a:off x="5643570" y="3857628"/>
              <a:ext cx="20056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zh-CN" altLang="en-US">
                  <a:solidFill>
                    <a:schemeClr val="bg2"/>
                  </a:solidFill>
                </a:rPr>
                <a:t>对</a:t>
              </a:r>
              <a:r>
                <a:rPr lang="en-US" altLang="zh-CN">
                  <a:solidFill>
                    <a:schemeClr val="bg2"/>
                  </a:solidFill>
                </a:rPr>
                <a:t>Dnase</a:t>
              </a:r>
              <a:r>
                <a:rPr lang="zh-CN" altLang="en-US">
                  <a:solidFill>
                    <a:schemeClr val="bg2"/>
                  </a:solidFill>
                </a:rPr>
                <a:t>高敏感点</a:t>
              </a:r>
            </a:p>
          </p:txBody>
        </p:sp>
        <p:sp>
          <p:nvSpPr>
            <p:cNvPr id="22538" name="TextBox 10"/>
            <p:cNvSpPr txBox="1">
              <a:spLocks noChangeArrowheads="1"/>
            </p:cNvSpPr>
            <p:nvPr/>
          </p:nvSpPr>
          <p:spPr bwMode="auto">
            <a:xfrm>
              <a:off x="5857884" y="5572140"/>
              <a:ext cx="1338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zh-CN" altLang="en-US">
                  <a:solidFill>
                    <a:schemeClr val="bg2"/>
                  </a:solidFill>
                </a:rPr>
                <a:t>组蛋白核心</a:t>
              </a:r>
            </a:p>
          </p:txBody>
        </p:sp>
      </p:grpSp>
      <p:sp>
        <p:nvSpPr>
          <p:cNvPr id="2" name="日期占位符 1"/>
          <p:cNvSpPr>
            <a:spLocks noGrp="1"/>
          </p:cNvSpPr>
          <p:nvPr>
            <p:ph type="dt" sz="quarter" idx="10"/>
          </p:nvPr>
        </p:nvSpPr>
        <p:spPr/>
        <p:txBody>
          <a:bodyPr/>
          <a:lstStyle/>
          <a:p>
            <a:pPr>
              <a:defRPr/>
            </a:pPr>
            <a:fld id="{48FCFFFD-4EB3-48E4-B361-669E2AE50261}"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3"/>
          <p:cNvSpPr>
            <a:spLocks noGrp="1" noChangeArrowheads="1"/>
          </p:cNvSpPr>
          <p:nvPr>
            <p:ph idx="1"/>
          </p:nvPr>
        </p:nvSpPr>
        <p:spPr/>
        <p:txBody>
          <a:bodyPr/>
          <a:lstStyle/>
          <a:p>
            <a:pPr marL="0" indent="0" algn="ctr" eaLnBrk="1" hangingPunct="1">
              <a:buFont typeface="Wingdings" pitchFamily="2" charset="2"/>
              <a:buNone/>
              <a:defRPr/>
            </a:pPr>
            <a:r>
              <a:rPr lang="en-US" altLang="zh-CN" b="1" dirty="0" err="1">
                <a:solidFill>
                  <a:schemeClr val="accent3">
                    <a:lumMod val="25000"/>
                  </a:schemeClr>
                </a:solidFill>
                <a:latin typeface="Times New Roman" pitchFamily="18" charset="0"/>
                <a:cs typeface="Times New Roman" pitchFamily="18" charset="0"/>
              </a:rPr>
              <a:t>DNaseⅠ</a:t>
            </a:r>
            <a:r>
              <a:rPr lang="zh-CN" altLang="en-US" b="1" dirty="0">
                <a:solidFill>
                  <a:schemeClr val="accent3">
                    <a:lumMod val="25000"/>
                  </a:schemeClr>
                </a:solidFill>
                <a:latin typeface="Times New Roman" pitchFamily="18" charset="0"/>
                <a:cs typeface="Times New Roman" pitchFamily="18" charset="0"/>
              </a:rPr>
              <a:t>敏感区域</a:t>
            </a:r>
          </a:p>
          <a:p>
            <a:pPr eaLnBrk="1" hangingPunct="1">
              <a:defRPr/>
            </a:pPr>
            <a:r>
              <a:rPr lang="zh-CN" altLang="en-US" sz="2800" dirty="0" smtClean="0">
                <a:latin typeface="Times New Roman" pitchFamily="18" charset="0"/>
                <a:cs typeface="Times New Roman" pitchFamily="18" charset="0"/>
              </a:rPr>
              <a:t>只有在活跃表达的组织中的基因才显示对</a:t>
            </a:r>
            <a:r>
              <a:rPr lang="en-US" altLang="zh-CN" sz="2800" dirty="0" err="1" smtClean="0">
                <a:latin typeface="Times New Roman" pitchFamily="18" charset="0"/>
                <a:cs typeface="Times New Roman" pitchFamily="18" charset="0"/>
              </a:rPr>
              <a:t>DNaseⅠ</a:t>
            </a:r>
            <a:r>
              <a:rPr lang="zh-CN" altLang="en-US" sz="2800" dirty="0" smtClean="0">
                <a:latin typeface="Times New Roman" pitchFamily="18" charset="0"/>
                <a:cs typeface="Times New Roman" pitchFamily="18" charset="0"/>
              </a:rPr>
              <a:t>降解的敏感性；</a:t>
            </a:r>
          </a:p>
          <a:p>
            <a:pPr eaLnBrk="1" hangingPunct="1">
              <a:defRPr/>
            </a:pPr>
            <a:r>
              <a:rPr lang="zh-CN" altLang="en-US" sz="2800" dirty="0" smtClean="0">
                <a:latin typeface="Times New Roman" pitchFamily="18" charset="0"/>
                <a:cs typeface="Times New Roman" pitchFamily="18" charset="0"/>
              </a:rPr>
              <a:t>在某组织中，具有转录潜能的基因区域才能出现对</a:t>
            </a:r>
            <a:r>
              <a:rPr lang="en-US" altLang="zh-CN" sz="2800" dirty="0" err="1" smtClean="0">
                <a:latin typeface="Times New Roman" pitchFamily="18" charset="0"/>
                <a:cs typeface="Times New Roman" pitchFamily="18" charset="0"/>
              </a:rPr>
              <a:t>DNaseⅠ</a:t>
            </a:r>
            <a:r>
              <a:rPr lang="zh-CN" altLang="en-US" sz="2800" dirty="0" smtClean="0">
                <a:latin typeface="Times New Roman" pitchFamily="18" charset="0"/>
                <a:cs typeface="Times New Roman" pitchFamily="18" charset="0"/>
              </a:rPr>
              <a:t>降解的敏感性；</a:t>
            </a:r>
          </a:p>
          <a:p>
            <a:pPr eaLnBrk="1" hangingPunct="1">
              <a:defRPr/>
            </a:pPr>
            <a:r>
              <a:rPr lang="zh-CN" altLang="en-US" sz="2800" dirty="0" smtClean="0">
                <a:latin typeface="Times New Roman" pitchFamily="18" charset="0"/>
                <a:cs typeface="Times New Roman" pitchFamily="18" charset="0"/>
              </a:rPr>
              <a:t>同一区域对</a:t>
            </a:r>
            <a:r>
              <a:rPr lang="en-US" altLang="zh-CN" sz="2800" dirty="0" err="1" smtClean="0">
                <a:latin typeface="Times New Roman" pitchFamily="18" charset="0"/>
                <a:cs typeface="Times New Roman" pitchFamily="18" charset="0"/>
              </a:rPr>
              <a:t>DNaseⅠ</a:t>
            </a:r>
            <a:r>
              <a:rPr lang="zh-CN" altLang="en-US" sz="2800" dirty="0" smtClean="0">
                <a:latin typeface="Times New Roman" pitchFamily="18" charset="0"/>
                <a:cs typeface="Times New Roman" pitchFamily="18" charset="0"/>
              </a:rPr>
              <a:t>降解的敏感性不同，基因编码区敏感性一般，而调控区域高度敏感</a:t>
            </a:r>
            <a:r>
              <a:rPr lang="en-US" altLang="zh-CN" sz="2800" dirty="0" smtClean="0">
                <a:latin typeface="Times New Roman" pitchFamily="18" charset="0"/>
                <a:cs typeface="Times New Roman" pitchFamily="18" charset="0"/>
              </a:rPr>
              <a:t>--</a:t>
            </a:r>
            <a:r>
              <a:rPr lang="zh-CN" altLang="en-US" sz="2800" dirty="0" smtClean="0">
                <a:solidFill>
                  <a:srgbClr val="CC0000"/>
                </a:solidFill>
                <a:latin typeface="Times New Roman" pitchFamily="18" charset="0"/>
                <a:cs typeface="Times New Roman" pitchFamily="18" charset="0"/>
              </a:rPr>
              <a:t>超敏感区域</a:t>
            </a:r>
            <a:r>
              <a:rPr lang="zh-CN" altLang="en-US" sz="2800" dirty="0" smtClean="0">
                <a:latin typeface="Times New Roman" pitchFamily="18" charset="0"/>
                <a:cs typeface="Times New Roman" pitchFamily="18" charset="0"/>
              </a:rPr>
              <a:t>。</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0C16A634-5016-41AF-8D04-EDAEEB633CE7}" type="slidenum">
              <a:rPr lang="en-US" altLang="zh-CN"/>
              <a:pPr>
                <a:defRPr/>
              </a:pPr>
              <a:t>17</a:t>
            </a:fld>
            <a:endParaRPr lang="en-US" altLang="zh-CN"/>
          </a:p>
        </p:txBody>
      </p:sp>
      <p:sp>
        <p:nvSpPr>
          <p:cNvPr id="2" name="日期占位符 1"/>
          <p:cNvSpPr>
            <a:spLocks noGrp="1"/>
          </p:cNvSpPr>
          <p:nvPr>
            <p:ph type="dt" sz="quarter" idx="10"/>
          </p:nvPr>
        </p:nvSpPr>
        <p:spPr/>
        <p:txBody>
          <a:bodyPr/>
          <a:lstStyle/>
          <a:p>
            <a:pPr>
              <a:defRPr/>
            </a:pPr>
            <a:fld id="{4F0DDFD2-DC34-46BE-91EB-8B8ACDC8B39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（二）</a:t>
            </a:r>
            <a:r>
              <a:rPr lang="en-US" altLang="zh-CN" dirty="0" smtClean="0"/>
              <a:t>DNA</a:t>
            </a:r>
            <a:r>
              <a:rPr lang="zh-CN" altLang="en-US" dirty="0" smtClean="0"/>
              <a:t>的修饰</a:t>
            </a:r>
            <a:endParaRPr lang="zh-CN" altLang="en-US" dirty="0"/>
          </a:p>
        </p:txBody>
      </p:sp>
      <p:sp>
        <p:nvSpPr>
          <p:cNvPr id="24579" name="内容占位符 2"/>
          <p:cNvSpPr>
            <a:spLocks noGrp="1"/>
          </p:cNvSpPr>
          <p:nvPr>
            <p:ph idx="1"/>
          </p:nvPr>
        </p:nvSpPr>
        <p:spPr/>
        <p:txBody>
          <a:bodyPr/>
          <a:lstStyle/>
          <a:p>
            <a:pPr eaLnBrk="1" hangingPunct="1"/>
            <a:r>
              <a:rPr lang="zh-CN" altLang="en-US" smtClean="0"/>
              <a:t>包括</a:t>
            </a:r>
            <a:endParaRPr lang="en-US" altLang="zh-CN" smtClean="0"/>
          </a:p>
          <a:p>
            <a:pPr lvl="1" eaLnBrk="1" hangingPunct="1"/>
            <a:r>
              <a:rPr lang="en-US" altLang="zh-CN" smtClean="0"/>
              <a:t>DNA</a:t>
            </a:r>
            <a:r>
              <a:rPr lang="zh-CN" altLang="en-US" smtClean="0"/>
              <a:t>的甲基化</a:t>
            </a:r>
          </a:p>
          <a:p>
            <a:pPr lvl="1" eaLnBrk="1" hangingPunct="1"/>
            <a:r>
              <a:rPr lang="zh-CN" altLang="en-US" smtClean="0"/>
              <a:t>组蛋白的修饰</a:t>
            </a:r>
            <a:endParaRPr lang="en-US" altLang="zh-CN"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12B2D1CA-6A86-4E7E-A655-27C7C519AAC5}" type="slidenum">
              <a:rPr lang="en-US" altLang="zh-CN"/>
              <a:pPr>
                <a:defRPr/>
              </a:pPr>
              <a:t>18</a:t>
            </a:fld>
            <a:endParaRPr lang="en-US" altLang="zh-CN"/>
          </a:p>
        </p:txBody>
      </p:sp>
      <p:sp>
        <p:nvSpPr>
          <p:cNvPr id="3" name="日期占位符 2"/>
          <p:cNvSpPr>
            <a:spLocks noGrp="1"/>
          </p:cNvSpPr>
          <p:nvPr>
            <p:ph type="dt" sz="quarter" idx="10"/>
          </p:nvPr>
        </p:nvSpPr>
        <p:spPr/>
        <p:txBody>
          <a:bodyPr/>
          <a:lstStyle/>
          <a:p>
            <a:pPr>
              <a:defRPr/>
            </a:pPr>
            <a:fld id="{CB05C242-E58E-4AD5-BD03-D7B9A483727E}"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defRPr/>
            </a:pPr>
            <a:r>
              <a:rPr lang="en-US" altLang="zh-CN" sz="4000" dirty="0" smtClean="0"/>
              <a:t>1. DNA</a:t>
            </a:r>
            <a:r>
              <a:rPr lang="zh-CN" altLang="en-US" sz="4000" dirty="0" smtClean="0"/>
              <a:t>的甲基化和去甲基化</a:t>
            </a:r>
          </a:p>
        </p:txBody>
      </p:sp>
      <p:sp>
        <p:nvSpPr>
          <p:cNvPr id="25603" name="Rectangle 3"/>
          <p:cNvSpPr>
            <a:spLocks noGrp="1" noChangeArrowheads="1"/>
          </p:cNvSpPr>
          <p:nvPr>
            <p:ph idx="1"/>
          </p:nvPr>
        </p:nvSpPr>
        <p:spPr/>
        <p:txBody>
          <a:bodyPr/>
          <a:lstStyle/>
          <a:p>
            <a:pPr eaLnBrk="1" hangingPunct="1"/>
            <a:r>
              <a:rPr lang="en-US" altLang="zh-CN" sz="2800" smtClean="0"/>
              <a:t>DNA</a:t>
            </a:r>
            <a:r>
              <a:rPr lang="zh-CN" altLang="en-US" sz="2800" smtClean="0"/>
              <a:t>上存在着细胞行使各种功能所需要的各种信息，在行使不同功能时又需在</a:t>
            </a:r>
            <a:r>
              <a:rPr lang="en-US" altLang="zh-CN" sz="2800" smtClean="0"/>
              <a:t>DNA</a:t>
            </a:r>
            <a:r>
              <a:rPr lang="zh-CN" altLang="en-US" sz="2800" smtClean="0"/>
              <a:t>上利用或消除有关的信息，这种利用和消除可能是由</a:t>
            </a:r>
            <a:r>
              <a:rPr lang="en-US" altLang="zh-CN" sz="2800" smtClean="0"/>
              <a:t>DNA</a:t>
            </a:r>
            <a:r>
              <a:rPr lang="zh-CN" altLang="en-US" sz="2800" smtClean="0"/>
              <a:t>可逆性甲基化提供的。 </a:t>
            </a:r>
          </a:p>
          <a:p>
            <a:pPr eaLnBrk="1" hangingPunct="1"/>
            <a:r>
              <a:rPr lang="zh-CN" altLang="en-US" sz="2800" smtClean="0"/>
              <a:t>在不表达的基因中，启动区的甲基化程度很高，而处于活化状态的基因则甲基化程度较低 。</a:t>
            </a:r>
          </a:p>
          <a:p>
            <a:pPr eaLnBrk="1" hangingPunct="1"/>
            <a:r>
              <a:rPr lang="zh-CN" altLang="en-US" sz="2800" u="sng" smtClean="0">
                <a:solidFill>
                  <a:srgbClr val="FF0000"/>
                </a:solidFill>
              </a:rPr>
              <a:t>甲基化可使基因失活，去甲基化又可使基因恢复活性</a:t>
            </a:r>
            <a:r>
              <a:rPr lang="zh-CN" altLang="en-US" sz="2800" smtClean="0"/>
              <a:t>。 </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AA941C4A-F497-423A-8562-045D4F74C4B5}" type="slidenum">
              <a:rPr lang="en-US" altLang="zh-CN"/>
              <a:pPr>
                <a:defRPr/>
              </a:pPr>
              <a:t>19</a:t>
            </a:fld>
            <a:endParaRPr lang="en-US" altLang="zh-CN"/>
          </a:p>
        </p:txBody>
      </p:sp>
      <p:sp>
        <p:nvSpPr>
          <p:cNvPr id="2" name="日期占位符 1"/>
          <p:cNvSpPr>
            <a:spLocks noGrp="1"/>
          </p:cNvSpPr>
          <p:nvPr>
            <p:ph type="dt" sz="quarter" idx="10"/>
          </p:nvPr>
        </p:nvSpPr>
        <p:spPr/>
        <p:txBody>
          <a:bodyPr/>
          <a:lstStyle/>
          <a:p>
            <a:pPr>
              <a:defRPr/>
            </a:pPr>
            <a:fld id="{9AA3CE47-839E-4CE0-9387-4D8C8B3A765F}"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p:nvPr>
        </p:nvSpPr>
        <p:spPr>
          <a:xfrm>
            <a:off x="685800" y="198438"/>
            <a:ext cx="7772400" cy="1143000"/>
          </a:xfrm>
        </p:spPr>
        <p:txBody>
          <a:bodyPr/>
          <a:lstStyle/>
          <a:p>
            <a:pPr eaLnBrk="1" hangingPunct="1"/>
            <a:r>
              <a:rPr lang="zh-CN" altLang="en-US" sz="3200" b="1" smtClean="0">
                <a:solidFill>
                  <a:schemeClr val="bg2"/>
                </a:solidFill>
                <a:effectLst/>
              </a:rPr>
              <a:t>真核生物与原核生物的</a:t>
            </a:r>
            <a:r>
              <a:rPr lang="zh-CN" altLang="en-GB" sz="3200" b="1" smtClean="0">
                <a:solidFill>
                  <a:schemeClr val="bg2"/>
                </a:solidFill>
                <a:effectLst/>
              </a:rPr>
              <a:t>基因</a:t>
            </a:r>
            <a:r>
              <a:rPr lang="zh-CN" altLang="en-US" sz="3200" b="1" smtClean="0">
                <a:solidFill>
                  <a:schemeClr val="bg2"/>
                </a:solidFill>
                <a:effectLst/>
              </a:rPr>
              <a:t>调控差异</a:t>
            </a:r>
          </a:p>
        </p:txBody>
      </p:sp>
      <p:sp>
        <p:nvSpPr>
          <p:cNvPr id="5"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4"/>
          <p:cNvSpPr>
            <a:spLocks noGrp="1"/>
          </p:cNvSpPr>
          <p:nvPr>
            <p:ph type="sldNum" sz="quarter" idx="12"/>
          </p:nvPr>
        </p:nvSpPr>
        <p:spPr/>
        <p:txBody>
          <a:bodyPr/>
          <a:lstStyle/>
          <a:p>
            <a:pPr>
              <a:defRPr/>
            </a:pPr>
            <a:fld id="{DDFD3C46-A507-459C-A6EC-813A247521F3}" type="slidenum">
              <a:rPr lang="en-US" altLang="zh-CN"/>
              <a:pPr>
                <a:defRPr/>
              </a:pPr>
              <a:t>2</a:t>
            </a:fld>
            <a:endParaRPr lang="en-US" altLang="zh-CN"/>
          </a:p>
        </p:txBody>
      </p:sp>
      <p:graphicFrame>
        <p:nvGraphicFramePr>
          <p:cNvPr id="8" name="表格 7"/>
          <p:cNvGraphicFramePr>
            <a:graphicFrameLocks noGrp="1"/>
          </p:cNvGraphicFramePr>
          <p:nvPr/>
        </p:nvGraphicFramePr>
        <p:xfrm>
          <a:off x="500063" y="1214438"/>
          <a:ext cx="8286750" cy="4929186"/>
        </p:xfrm>
        <a:graphic>
          <a:graphicData uri="http://schemas.openxmlformats.org/drawingml/2006/table">
            <a:tbl>
              <a:tblPr firstRow="1" bandRow="1">
                <a:effectLst/>
                <a:tableStyleId>{21E4AEA4-8DFA-4A89-87EB-49C32662AFE0}</a:tableStyleId>
              </a:tblPr>
              <a:tblGrid>
                <a:gridCol w="4143375"/>
                <a:gridCol w="4143375"/>
              </a:tblGrid>
              <a:tr h="391120">
                <a:tc>
                  <a:txBody>
                    <a:bodyPr/>
                    <a:lstStyle/>
                    <a:p>
                      <a:pPr algn="ctr"/>
                      <a:r>
                        <a:rPr lang="zh-CN" altLang="en-US" sz="1800" dirty="0" smtClean="0"/>
                        <a:t>原核生物</a:t>
                      </a:r>
                      <a:endParaRPr lang="zh-CN" altLang="en-US" sz="1800" dirty="0">
                        <a:solidFill>
                          <a:srgbClr val="FF0000"/>
                        </a:solidFill>
                      </a:endParaRPr>
                    </a:p>
                  </a:txBody>
                  <a:tcPr marL="91439" marR="91439"/>
                </a:tc>
                <a:tc>
                  <a:txBody>
                    <a:bodyPr/>
                    <a:lstStyle/>
                    <a:p>
                      <a:pPr algn="ctr"/>
                      <a:r>
                        <a:rPr lang="zh-CN" altLang="en-US" sz="1800" dirty="0" smtClean="0"/>
                        <a:t>真核生物</a:t>
                      </a:r>
                      <a:endParaRPr lang="zh-CN" altLang="en-US" sz="1800" dirty="0">
                        <a:solidFill>
                          <a:srgbClr val="FF0000"/>
                        </a:solidFill>
                      </a:endParaRPr>
                    </a:p>
                  </a:txBody>
                  <a:tcPr marL="91439" marR="91439"/>
                </a:tc>
              </a:tr>
              <a:tr h="391120">
                <a:tc>
                  <a:txBody>
                    <a:bodyPr/>
                    <a:lstStyle/>
                    <a:p>
                      <a:pPr algn="ctr"/>
                      <a:r>
                        <a:rPr lang="zh-CN" altLang="en-US" sz="1800" dirty="0" smtClean="0"/>
                        <a:t>操纵子调控</a:t>
                      </a:r>
                      <a:endParaRPr lang="zh-CN" altLang="en-US" sz="1800" dirty="0"/>
                    </a:p>
                  </a:txBody>
                  <a:tcPr marL="91439" marR="91439" anchor="ctr"/>
                </a:tc>
                <a:tc>
                  <a:txBody>
                    <a:bodyPr/>
                    <a:lstStyle/>
                    <a:p>
                      <a:pPr algn="ctr"/>
                      <a:r>
                        <a:rPr lang="zh-CN" altLang="en-US" sz="1800" dirty="0" smtClean="0"/>
                        <a:t>多样化调控，更为复杂</a:t>
                      </a:r>
                      <a:endParaRPr lang="zh-CN" altLang="en-US" sz="1800" dirty="0"/>
                    </a:p>
                  </a:txBody>
                  <a:tcPr marL="91439" marR="91439" anchor="ctr"/>
                </a:tc>
              </a:tr>
              <a:tr h="964406">
                <a:tc>
                  <a:txBody>
                    <a:bodyPr/>
                    <a:lstStyle/>
                    <a:p>
                      <a:pPr algn="ctr"/>
                      <a:r>
                        <a:rPr lang="zh-CN" altLang="en-US" sz="1800" dirty="0" smtClean="0"/>
                        <a:t>基因组小，如大肠杆菌：总长</a:t>
                      </a:r>
                      <a:r>
                        <a:rPr lang="en-US" altLang="zh-CN" sz="1800" dirty="0" smtClean="0"/>
                        <a:t>4.6x10</a:t>
                      </a:r>
                      <a:r>
                        <a:rPr lang="en-US" altLang="zh-CN" sz="1800" kern="1200" baseline="30000" dirty="0" smtClean="0">
                          <a:solidFill>
                            <a:schemeClr val="dk1"/>
                          </a:solidFill>
                          <a:latin typeface="+mn-lt"/>
                          <a:ea typeface="+mn-ea"/>
                          <a:cs typeface="+mn-cs"/>
                        </a:rPr>
                        <a:t>6</a:t>
                      </a:r>
                      <a:r>
                        <a:rPr lang="en-US" altLang="zh-CN" sz="1800" dirty="0" smtClean="0"/>
                        <a:t>bp</a:t>
                      </a:r>
                      <a:r>
                        <a:rPr lang="zh-CN" altLang="en-US" sz="1800" dirty="0" smtClean="0"/>
                        <a:t>，编码</a:t>
                      </a:r>
                      <a:r>
                        <a:rPr lang="en-US" altLang="zh-CN" sz="1800" dirty="0" smtClean="0"/>
                        <a:t>4288</a:t>
                      </a:r>
                      <a:r>
                        <a:rPr lang="zh-CN" altLang="en-US" sz="1800" dirty="0" smtClean="0"/>
                        <a:t>个基因，平均每个基因</a:t>
                      </a:r>
                      <a:r>
                        <a:rPr lang="en-US" altLang="zh-CN" sz="1800" dirty="0" smtClean="0"/>
                        <a:t>1100bp</a:t>
                      </a:r>
                      <a:endParaRPr lang="zh-CN" altLang="en-US" sz="1800" dirty="0"/>
                    </a:p>
                  </a:txBody>
                  <a:tcPr marL="91439" marR="91439" anchor="ctr"/>
                </a:tc>
                <a:tc>
                  <a:txBody>
                    <a:bodyPr/>
                    <a:lstStyle/>
                    <a:p>
                      <a:pPr algn="ctr"/>
                      <a:r>
                        <a:rPr lang="zh-CN" altLang="en-US" sz="1800" dirty="0" smtClean="0"/>
                        <a:t>基因组大，人类基因组全长</a:t>
                      </a:r>
                      <a:r>
                        <a:rPr lang="en-US" altLang="zh-CN" sz="1800" dirty="0" smtClean="0"/>
                        <a:t>3x10</a:t>
                      </a:r>
                      <a:r>
                        <a:rPr lang="en-US" altLang="zh-CN" sz="1800" baseline="30000" dirty="0" smtClean="0"/>
                        <a:t>9</a:t>
                      </a:r>
                      <a:r>
                        <a:rPr lang="en-US" altLang="zh-CN" sz="1800" dirty="0" smtClean="0"/>
                        <a:t>bp</a:t>
                      </a:r>
                      <a:r>
                        <a:rPr lang="zh-CN" altLang="en-US" sz="1800" dirty="0" smtClean="0"/>
                        <a:t>，编码约</a:t>
                      </a:r>
                      <a:r>
                        <a:rPr lang="en-US" altLang="zh-CN" sz="1800" dirty="0" smtClean="0"/>
                        <a:t>5</a:t>
                      </a:r>
                      <a:r>
                        <a:rPr lang="zh-CN" altLang="en-US" sz="1800" dirty="0" smtClean="0"/>
                        <a:t>万个基因，大多为重复序列</a:t>
                      </a:r>
                      <a:endParaRPr lang="zh-CN" altLang="en-US" sz="1800" dirty="0"/>
                    </a:p>
                  </a:txBody>
                  <a:tcPr marL="91439" marR="91439" anchor="ctr"/>
                </a:tc>
              </a:tr>
              <a:tr h="1543050">
                <a:tc>
                  <a:txBody>
                    <a:bodyPr/>
                    <a:lstStyle/>
                    <a:p>
                      <a:pPr algn="ctr"/>
                      <a:r>
                        <a:rPr lang="zh-CN" altLang="en-US" sz="1800" dirty="0" smtClean="0"/>
                        <a:t>基因分布在同一染色体上</a:t>
                      </a:r>
                      <a:endParaRPr lang="zh-CN" altLang="en-US" sz="1800" dirty="0"/>
                    </a:p>
                  </a:txBody>
                  <a:tcPr marL="91439" marR="91439" anchor="ctr"/>
                </a:tc>
                <a:tc>
                  <a:txBody>
                    <a:bodyPr/>
                    <a:lstStyle/>
                    <a:p>
                      <a:pPr algn="ctr"/>
                      <a:r>
                        <a:rPr lang="en-US" altLang="zh-CN" sz="1800" dirty="0" smtClean="0"/>
                        <a:t>DNA</a:t>
                      </a:r>
                      <a:r>
                        <a:rPr lang="zh-CN" altLang="en-US" sz="1800" dirty="0" smtClean="0"/>
                        <a:t>与组蛋白结合成染色质，染色质的变化调控基因表达；</a:t>
                      </a:r>
                      <a:endParaRPr lang="en-US" altLang="zh-CN" sz="1800" dirty="0" smtClean="0"/>
                    </a:p>
                    <a:p>
                      <a:pPr algn="ctr"/>
                      <a:r>
                        <a:rPr lang="zh-CN" altLang="en-US" sz="1800" dirty="0" smtClean="0"/>
                        <a:t>基因分布在不同的染色体上，存在不同染色体之间基因的调控</a:t>
                      </a:r>
                      <a:endParaRPr lang="zh-CN" altLang="en-US" sz="1800" dirty="0"/>
                    </a:p>
                  </a:txBody>
                  <a:tcPr marL="91439" marR="91439" anchor="ctr"/>
                </a:tc>
              </a:tr>
              <a:tr h="675084">
                <a:tc>
                  <a:txBody>
                    <a:bodyPr/>
                    <a:lstStyle/>
                    <a:p>
                      <a:pPr algn="ctr"/>
                      <a:r>
                        <a:rPr lang="zh-CN" altLang="en-US" sz="1800" dirty="0" smtClean="0"/>
                        <a:t>适应外界环境，由操作单元调控表达</a:t>
                      </a:r>
                      <a:endParaRPr lang="zh-CN" altLang="en-US" sz="1800" dirty="0"/>
                    </a:p>
                  </a:txBody>
                  <a:tcPr marL="91439" marR="91439" anchor="ctr"/>
                </a:tc>
                <a:tc>
                  <a:txBody>
                    <a:bodyPr/>
                    <a:lstStyle/>
                    <a:p>
                      <a:pPr algn="ctr"/>
                      <a:r>
                        <a:rPr lang="zh-CN" altLang="en-US" sz="1800" dirty="0" smtClean="0"/>
                        <a:t>基因差别表达是细胞分化和功能的核心</a:t>
                      </a:r>
                      <a:endParaRPr lang="zh-CN" altLang="en-US" sz="1800" dirty="0"/>
                    </a:p>
                  </a:txBody>
                  <a:tcPr marL="91439" marR="91439" anchor="ctr"/>
                </a:tc>
              </a:tr>
              <a:tr h="964406">
                <a:tc>
                  <a:txBody>
                    <a:bodyPr/>
                    <a:lstStyle/>
                    <a:p>
                      <a:pPr algn="ctr"/>
                      <a:r>
                        <a:rPr lang="zh-CN" altLang="en-US" sz="1800" dirty="0" smtClean="0"/>
                        <a:t>转录和翻译同时进行，大部分为转录水平调控</a:t>
                      </a:r>
                      <a:endParaRPr lang="zh-CN" altLang="en-US" sz="1800" dirty="0"/>
                    </a:p>
                  </a:txBody>
                  <a:tcPr marL="91439" marR="91439" anchor="ctr"/>
                </a:tc>
                <a:tc>
                  <a:txBody>
                    <a:bodyPr/>
                    <a:lstStyle/>
                    <a:p>
                      <a:pPr algn="ctr"/>
                      <a:r>
                        <a:rPr lang="zh-CN" altLang="en-US" sz="1800" dirty="0" smtClean="0"/>
                        <a:t>转录和翻译在时间和空间上均不同，从</a:t>
                      </a:r>
                      <a:r>
                        <a:rPr lang="en-US" altLang="zh-CN" sz="1800" dirty="0" smtClean="0"/>
                        <a:t>DNA</a:t>
                      </a:r>
                      <a:r>
                        <a:rPr lang="zh-CN" altLang="en-US" sz="1800" dirty="0" smtClean="0"/>
                        <a:t>到蛋白质的各层次上都有调控</a:t>
                      </a:r>
                      <a:endParaRPr lang="zh-CN" altLang="en-US" sz="1800" dirty="0"/>
                    </a:p>
                  </a:txBody>
                  <a:tcPr marL="91439" marR="91439" anchor="ctr"/>
                </a:tc>
              </a:tr>
            </a:tbl>
          </a:graphicData>
        </a:graphic>
      </p:graphicFrame>
      <p:sp>
        <p:nvSpPr>
          <p:cNvPr id="2" name="日期占位符 1"/>
          <p:cNvSpPr>
            <a:spLocks noGrp="1"/>
          </p:cNvSpPr>
          <p:nvPr>
            <p:ph type="dt" sz="quarter" idx="10"/>
          </p:nvPr>
        </p:nvSpPr>
        <p:spPr/>
        <p:txBody>
          <a:bodyPr/>
          <a:lstStyle/>
          <a:p>
            <a:pPr>
              <a:defRPr/>
            </a:pPr>
            <a:fld id="{288DF5D0-B5AB-4260-ADD3-8067115FD3EC}"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defRPr/>
            </a:pPr>
            <a:r>
              <a:rPr lang="en-US" altLang="zh-CN" sz="3600" dirty="0" smtClean="0">
                <a:latin typeface="Times New Roman" pitchFamily="18" charset="0"/>
                <a:cs typeface="Times New Roman" pitchFamily="18" charset="0"/>
              </a:rPr>
              <a:t>DNA</a:t>
            </a:r>
            <a:r>
              <a:rPr lang="zh-CN" altLang="en-US" sz="3600" dirty="0" smtClean="0">
                <a:latin typeface="Times New Roman" pitchFamily="18" charset="0"/>
                <a:cs typeface="Times New Roman" pitchFamily="18" charset="0"/>
              </a:rPr>
              <a:t>甲基化参与基因表达调控</a:t>
            </a:r>
          </a:p>
        </p:txBody>
      </p:sp>
      <p:sp>
        <p:nvSpPr>
          <p:cNvPr id="26627" name="Rectangle 3"/>
          <p:cNvSpPr>
            <a:spLocks noGrp="1" noChangeArrowheads="1"/>
          </p:cNvSpPr>
          <p:nvPr>
            <p:ph idx="1"/>
          </p:nvPr>
        </p:nvSpPr>
        <p:spPr/>
        <p:txBody>
          <a:bodyPr/>
          <a:lstStyle/>
          <a:p>
            <a:pPr eaLnBrk="1" hangingPunct="1"/>
            <a:r>
              <a:rPr lang="en-US" altLang="zh-CN" sz="2800" dirty="0" smtClean="0">
                <a:latin typeface="Times New Roman" pitchFamily="18" charset="0"/>
                <a:cs typeface="Times New Roman" pitchFamily="18" charset="0"/>
              </a:rPr>
              <a:t>DNA</a:t>
            </a:r>
            <a:r>
              <a:rPr lang="zh-CN" altLang="en-US" sz="2800" dirty="0" smtClean="0">
                <a:latin typeface="Times New Roman" pitchFamily="18" charset="0"/>
                <a:cs typeface="Times New Roman" pitchFamily="18" charset="0"/>
              </a:rPr>
              <a:t>甲基化是最早发现的修饰途径之一，可能存在于所有高等生物中。</a:t>
            </a:r>
          </a:p>
          <a:p>
            <a:pPr eaLnBrk="1" hangingPunct="1"/>
            <a:r>
              <a:rPr lang="en-US" altLang="zh-CN" sz="2800" b="1" u="sng" dirty="0" smtClean="0">
                <a:solidFill>
                  <a:srgbClr val="FF0000"/>
                </a:solidFill>
                <a:latin typeface="Times New Roman" pitchFamily="18" charset="0"/>
                <a:cs typeface="Times New Roman" pitchFamily="18" charset="0"/>
              </a:rPr>
              <a:t>DNA</a:t>
            </a:r>
            <a:r>
              <a:rPr lang="zh-CN" altLang="en-US" sz="2800" b="1" u="sng" dirty="0" smtClean="0">
                <a:solidFill>
                  <a:srgbClr val="FF0000"/>
                </a:solidFill>
                <a:latin typeface="Times New Roman" pitchFamily="18" charset="0"/>
                <a:cs typeface="Times New Roman" pitchFamily="18" charset="0"/>
              </a:rPr>
              <a:t>甲基化能关闭某些基因的活性，去甲基化则诱导了基因的重新活化和表达</a:t>
            </a:r>
            <a:r>
              <a:rPr lang="zh-CN" altLang="en-US" sz="2800" dirty="0" smtClean="0">
                <a:latin typeface="Times New Roman" pitchFamily="18" charset="0"/>
                <a:cs typeface="Times New Roman" pitchFamily="18" charset="0"/>
              </a:rPr>
              <a:t>。</a:t>
            </a:r>
          </a:p>
          <a:p>
            <a:pPr eaLnBrk="1" hangingPunct="1"/>
            <a:r>
              <a:rPr lang="en-US" altLang="zh-CN" sz="2800" dirty="0" smtClean="0">
                <a:latin typeface="Times New Roman" pitchFamily="18" charset="0"/>
                <a:cs typeface="Times New Roman" pitchFamily="18" charset="0"/>
              </a:rPr>
              <a:t>DNA</a:t>
            </a:r>
            <a:r>
              <a:rPr lang="zh-CN" altLang="en-US" sz="2800" dirty="0" smtClean="0">
                <a:latin typeface="Times New Roman" pitchFamily="18" charset="0"/>
                <a:cs typeface="Times New Roman" pitchFamily="18" charset="0"/>
              </a:rPr>
              <a:t>甲基化的主要形式</a:t>
            </a:r>
          </a:p>
          <a:p>
            <a:pPr lvl="1" eaLnBrk="1" hangingPunct="1"/>
            <a:r>
              <a:rPr lang="zh-CN" altLang="en-US" sz="2400" dirty="0" smtClean="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5-</a:t>
            </a:r>
            <a:r>
              <a:rPr lang="zh-CN" altLang="en-US" sz="2400" dirty="0" smtClean="0">
                <a:latin typeface="Times New Roman" pitchFamily="18" charset="0"/>
                <a:cs typeface="Times New Roman" pitchFamily="18" charset="0"/>
              </a:rPr>
              <a:t>甲基胞嘧啶，</a:t>
            </a:r>
            <a:r>
              <a:rPr lang="en-US" altLang="zh-CN" sz="2400" dirty="0" smtClean="0">
                <a:latin typeface="Times New Roman" pitchFamily="18" charset="0"/>
                <a:cs typeface="Times New Roman" pitchFamily="18" charset="0"/>
              </a:rPr>
              <a:t>N6-</a:t>
            </a:r>
            <a:r>
              <a:rPr lang="zh-CN" altLang="en-US" sz="2400" dirty="0" smtClean="0">
                <a:latin typeface="Times New Roman" pitchFamily="18" charset="0"/>
                <a:cs typeface="Times New Roman" pitchFamily="18" charset="0"/>
              </a:rPr>
              <a:t>甲基腺嘌呤和</a:t>
            </a:r>
            <a:r>
              <a:rPr lang="en-US" altLang="zh-CN" sz="2400" dirty="0" smtClean="0">
                <a:latin typeface="Times New Roman" pitchFamily="18" charset="0"/>
                <a:cs typeface="Times New Roman" pitchFamily="18" charset="0"/>
              </a:rPr>
              <a:t>7-</a:t>
            </a:r>
            <a:r>
              <a:rPr lang="zh-CN" altLang="en-US" sz="2400" dirty="0" smtClean="0">
                <a:latin typeface="Times New Roman" pitchFamily="18" charset="0"/>
                <a:cs typeface="Times New Roman" pitchFamily="18" charset="0"/>
              </a:rPr>
              <a:t>甲基鸟嘌呤。</a:t>
            </a:r>
          </a:p>
          <a:p>
            <a:pPr lvl="1" eaLnBrk="1" hangingPunct="1"/>
            <a:r>
              <a:rPr lang="zh-CN" altLang="en-US" sz="2400" dirty="0" smtClean="0">
                <a:latin typeface="Times New Roman" pitchFamily="18" charset="0"/>
                <a:cs typeface="Times New Roman" pitchFamily="18" charset="0"/>
              </a:rPr>
              <a:t>在真核生物中，</a:t>
            </a:r>
            <a:r>
              <a:rPr lang="en-US" altLang="zh-CN" sz="2400" dirty="0" smtClean="0">
                <a:latin typeface="Times New Roman" pitchFamily="18" charset="0"/>
                <a:cs typeface="Times New Roman" pitchFamily="18" charset="0"/>
              </a:rPr>
              <a:t>5-</a:t>
            </a:r>
            <a:r>
              <a:rPr lang="zh-CN" altLang="en-US" sz="2400" dirty="0" smtClean="0">
                <a:latin typeface="Times New Roman" pitchFamily="18" charset="0"/>
                <a:cs typeface="Times New Roman" pitchFamily="18" charset="0"/>
              </a:rPr>
              <a:t>甲基胞嘧啶主要出现在</a:t>
            </a:r>
            <a:r>
              <a:rPr lang="en-US" altLang="zh-CN" sz="2400" dirty="0" err="1" smtClean="0">
                <a:latin typeface="Times New Roman" pitchFamily="18" charset="0"/>
                <a:cs typeface="Times New Roman" pitchFamily="18" charset="0"/>
              </a:rPr>
              <a:t>CpG</a:t>
            </a:r>
            <a:r>
              <a:rPr lang="zh-CN" altLang="en-US" sz="2400" dirty="0" smtClean="0">
                <a:latin typeface="Times New Roman" pitchFamily="18" charset="0"/>
                <a:cs typeface="Times New Roman" pitchFamily="18" charset="0"/>
              </a:rPr>
              <a:t>中，原核生物中</a:t>
            </a:r>
            <a:r>
              <a:rPr lang="en-US" altLang="zh-CN" sz="2400" dirty="0" smtClean="0">
                <a:latin typeface="Times New Roman" pitchFamily="18" charset="0"/>
                <a:cs typeface="Times New Roman" pitchFamily="18" charset="0"/>
              </a:rPr>
              <a:t>CCA/TGG</a:t>
            </a:r>
            <a:r>
              <a:rPr lang="zh-CN" altLang="en-US" sz="2400" dirty="0" smtClean="0">
                <a:latin typeface="Times New Roman" pitchFamily="18" charset="0"/>
                <a:cs typeface="Times New Roman" pitchFamily="18" charset="0"/>
              </a:rPr>
              <a:t>和</a:t>
            </a:r>
            <a:r>
              <a:rPr lang="en-US" altLang="zh-CN" sz="2400" dirty="0" smtClean="0">
                <a:latin typeface="Times New Roman" pitchFamily="18" charset="0"/>
                <a:cs typeface="Times New Roman" pitchFamily="18" charset="0"/>
              </a:rPr>
              <a:t>GATC</a:t>
            </a:r>
            <a:r>
              <a:rPr lang="zh-CN" altLang="en-US" sz="2400" dirty="0" smtClean="0">
                <a:latin typeface="Times New Roman" pitchFamily="18" charset="0"/>
                <a:cs typeface="Times New Roman" pitchFamily="18" charset="0"/>
              </a:rPr>
              <a:t>也常被甲基化。</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423CC7C9-2988-42F8-B05E-BA0B54644985}" type="slidenum">
              <a:rPr lang="en-US" altLang="zh-CN"/>
              <a:pPr>
                <a:defRPr/>
              </a:pPr>
              <a:t>20</a:t>
            </a:fld>
            <a:endParaRPr lang="en-US" altLang="zh-CN"/>
          </a:p>
        </p:txBody>
      </p:sp>
      <p:sp>
        <p:nvSpPr>
          <p:cNvPr id="2" name="日期占位符 1"/>
          <p:cNvSpPr>
            <a:spLocks noGrp="1"/>
          </p:cNvSpPr>
          <p:nvPr>
            <p:ph type="dt" sz="quarter" idx="10"/>
          </p:nvPr>
        </p:nvSpPr>
        <p:spPr/>
        <p:txBody>
          <a:bodyPr/>
          <a:lstStyle/>
          <a:p>
            <a:pPr>
              <a:defRPr/>
            </a:pPr>
            <a:fld id="{0BD450D9-9B73-4DDE-B287-A27C5274879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7358082" y="785794"/>
            <a:ext cx="1000132" cy="928694"/>
          </a:xfrm>
          <a:prstGeom prst="ellipse">
            <a:avLst/>
          </a:prstGeom>
          <a:solidFill>
            <a:srgbClr val="FFCCFF"/>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53" name="Rectangle 2"/>
          <p:cNvSpPr>
            <a:spLocks noGrp="1" noChangeArrowheads="1"/>
          </p:cNvSpPr>
          <p:nvPr>
            <p:ph type="title"/>
          </p:nvPr>
        </p:nvSpPr>
        <p:spPr>
          <a:xfrm>
            <a:off x="400050" y="1491077"/>
            <a:ext cx="7772400" cy="642937"/>
          </a:xfrm>
        </p:spPr>
        <p:txBody>
          <a:bodyPr/>
          <a:lstStyle/>
          <a:p>
            <a:pPr eaLnBrk="1" hangingPunct="1"/>
            <a:r>
              <a:rPr lang="en-US" altLang="ja-JP" sz="2400" b="1" dirty="0" smtClean="0">
                <a:solidFill>
                  <a:srgbClr val="000099"/>
                </a:solidFill>
                <a:effectLst/>
              </a:rPr>
              <a:t>DNA</a:t>
            </a:r>
            <a:r>
              <a:rPr lang="ja-JP" altLang="en-US" sz="2400" b="1" dirty="0" smtClean="0">
                <a:solidFill>
                  <a:srgbClr val="000099"/>
                </a:solidFill>
                <a:effectLst/>
              </a:rPr>
              <a:t>甲基化酶</a:t>
            </a:r>
            <a:endParaRPr lang="zh-CN" altLang="en-US" sz="2400" b="1" dirty="0" smtClean="0">
              <a:solidFill>
                <a:srgbClr val="000099"/>
              </a:solidFill>
              <a:effectLst/>
            </a:endParaRPr>
          </a:p>
        </p:txBody>
      </p:sp>
      <p:sp>
        <p:nvSpPr>
          <p:cNvPr id="7"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8" name="灯片编号占位符 4"/>
          <p:cNvSpPr>
            <a:spLocks noGrp="1"/>
          </p:cNvSpPr>
          <p:nvPr>
            <p:ph type="sldNum" sz="quarter" idx="12"/>
          </p:nvPr>
        </p:nvSpPr>
        <p:spPr/>
        <p:txBody>
          <a:bodyPr/>
          <a:lstStyle/>
          <a:p>
            <a:pPr>
              <a:defRPr/>
            </a:pPr>
            <a:fld id="{02BB6466-DA0E-4CCC-81E2-FEC75BBDB3B9}" type="slidenum">
              <a:rPr lang="en-US" altLang="zh-CN"/>
              <a:pPr>
                <a:defRPr/>
              </a:pPr>
              <a:t>21</a:t>
            </a:fld>
            <a:endParaRPr lang="en-US" altLang="zh-CN"/>
          </a:p>
        </p:txBody>
      </p:sp>
      <p:sp>
        <p:nvSpPr>
          <p:cNvPr id="27656" name="Text Box 4"/>
          <p:cNvSpPr txBox="1">
            <a:spLocks noChangeArrowheads="1"/>
          </p:cNvSpPr>
          <p:nvPr/>
        </p:nvSpPr>
        <p:spPr bwMode="auto">
          <a:xfrm>
            <a:off x="3071813" y="4286250"/>
            <a:ext cx="2012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a:solidFill>
                  <a:srgbClr val="000099"/>
                </a:solidFill>
                <a:latin typeface="华文新魏" pitchFamily="2" charset="-122"/>
              </a:rPr>
              <a:t>腺苷甲硫氨酸</a:t>
            </a:r>
          </a:p>
        </p:txBody>
      </p:sp>
      <p:sp>
        <p:nvSpPr>
          <p:cNvPr id="27657" name="Text Box 5"/>
          <p:cNvSpPr txBox="1">
            <a:spLocks noChangeArrowheads="1"/>
          </p:cNvSpPr>
          <p:nvPr/>
        </p:nvSpPr>
        <p:spPr bwMode="auto">
          <a:xfrm>
            <a:off x="479425" y="5192713"/>
            <a:ext cx="8077200"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spcBef>
                <a:spcPct val="50000"/>
              </a:spcBef>
            </a:pPr>
            <a:r>
              <a:rPr kumimoji="1" lang="ja-JP" altLang="en-US" sz="2400" b="1" dirty="0">
                <a:solidFill>
                  <a:srgbClr val="000099"/>
                </a:solidFill>
                <a:latin typeface="华文新魏" pitchFamily="2" charset="-122"/>
              </a:rPr>
              <a:t>如果用基因打靶的方法除去主要的</a:t>
            </a:r>
            <a:r>
              <a:rPr kumimoji="1" lang="en-US" altLang="ja-JP" sz="2400" b="1" dirty="0">
                <a:solidFill>
                  <a:srgbClr val="000099"/>
                </a:solidFill>
                <a:latin typeface="华文新魏" pitchFamily="2" charset="-122"/>
              </a:rPr>
              <a:t>DNA</a:t>
            </a:r>
            <a:r>
              <a:rPr kumimoji="1" lang="ja-JP" altLang="en-US" sz="2400" b="1" dirty="0">
                <a:solidFill>
                  <a:srgbClr val="000099"/>
                </a:solidFill>
                <a:latin typeface="华文新魏" pitchFamily="2" charset="-122"/>
              </a:rPr>
              <a:t>甲基化酶，小鼠的胚胎就不能正常发育而死亡，可见</a:t>
            </a:r>
            <a:r>
              <a:rPr kumimoji="1" lang="en-US" altLang="ja-JP" sz="2400" b="1" dirty="0">
                <a:solidFill>
                  <a:srgbClr val="000099"/>
                </a:solidFill>
                <a:latin typeface="华文新魏" pitchFamily="2" charset="-122"/>
              </a:rPr>
              <a:t>DNA</a:t>
            </a:r>
            <a:r>
              <a:rPr kumimoji="1" lang="ja-JP" altLang="en-US" sz="2400" b="1" dirty="0">
                <a:solidFill>
                  <a:srgbClr val="000099"/>
                </a:solidFill>
                <a:latin typeface="华文新魏" pitchFamily="2" charset="-122"/>
              </a:rPr>
              <a:t>的甲基化对基因表达调控是重要的</a:t>
            </a:r>
            <a:endParaRPr kumimoji="1" lang="zh-CN" altLang="en-US" sz="2400" b="1" dirty="0">
              <a:solidFill>
                <a:srgbClr val="000099"/>
              </a:solidFill>
              <a:latin typeface="华文新魏" pitchFamily="2" charset="-122"/>
            </a:endParaRPr>
          </a:p>
        </p:txBody>
      </p:sp>
      <p:pic>
        <p:nvPicPr>
          <p:cNvPr id="27658" name="图片 8" descr="10024.emf"/>
          <p:cNvPicPr>
            <a:picLocks/>
          </p:cNvPicPr>
          <p:nvPr/>
        </p:nvPicPr>
        <p:blipFill>
          <a:blip r:embed="rId3">
            <a:extLst>
              <a:ext uri="{28A0092B-C50C-407E-A947-70E740481C1C}">
                <a14:useLocalDpi xmlns:a14="http://schemas.microsoft.com/office/drawing/2010/main" xmlns="" val="0"/>
              </a:ext>
            </a:extLst>
          </a:blip>
          <a:srcRect/>
          <a:stretch>
            <a:fillRect/>
          </a:stretch>
        </p:blipFill>
        <p:spPr bwMode="auto">
          <a:xfrm>
            <a:off x="857250" y="571500"/>
            <a:ext cx="1785938" cy="242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9" name="图片 9" descr="10021.emf"/>
          <p:cNvPicPr>
            <a:picLocks/>
          </p:cNvPicPr>
          <p:nvPr/>
        </p:nvPicPr>
        <p:blipFill>
          <a:blip r:embed="rId4">
            <a:extLst>
              <a:ext uri="{28A0092B-C50C-407E-A947-70E740481C1C}">
                <a14:useLocalDpi xmlns:a14="http://schemas.microsoft.com/office/drawing/2010/main" xmlns="" val="0"/>
              </a:ext>
            </a:extLst>
          </a:blip>
          <a:srcRect/>
          <a:stretch>
            <a:fillRect/>
          </a:stretch>
        </p:blipFill>
        <p:spPr bwMode="auto">
          <a:xfrm>
            <a:off x="5715000" y="571500"/>
            <a:ext cx="2428875"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60" name="Picture 10" descr="http://upload.wikimedia.org/wikipedia/commons/e/ec/PBB_Protein_MTR_image.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143250" y="1928813"/>
            <a:ext cx="2000250" cy="200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弧形 11"/>
          <p:cNvSpPr/>
          <p:nvPr/>
        </p:nvSpPr>
        <p:spPr>
          <a:xfrm rot="8436532">
            <a:off x="1612900" y="-1196975"/>
            <a:ext cx="5346700" cy="4746625"/>
          </a:xfrm>
          <a:prstGeom prst="arc">
            <a:avLst>
              <a:gd name="adj1" fmla="val 15782549"/>
              <a:gd name="adj2" fmla="val 0"/>
            </a:avLst>
          </a:prstGeom>
          <a:ln w="76200">
            <a:solidFill>
              <a:schemeClr val="accent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椭圆 12"/>
          <p:cNvSpPr/>
          <p:nvPr/>
        </p:nvSpPr>
        <p:spPr>
          <a:xfrm>
            <a:off x="2285984" y="4214818"/>
            <a:ext cx="785818" cy="500066"/>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sp>
        <p:nvSpPr>
          <p:cNvPr id="14" name="弧形 13"/>
          <p:cNvSpPr/>
          <p:nvPr/>
        </p:nvSpPr>
        <p:spPr>
          <a:xfrm rot="19446288">
            <a:off x="1806575" y="3851275"/>
            <a:ext cx="4016375" cy="3125788"/>
          </a:xfrm>
          <a:prstGeom prst="arc">
            <a:avLst>
              <a:gd name="adj1" fmla="val 16120075"/>
              <a:gd name="adj2" fmla="val 76404"/>
            </a:avLst>
          </a:prstGeom>
          <a:ln w="7620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666" name="TextBox 14"/>
          <p:cNvSpPr txBox="1">
            <a:spLocks noChangeArrowheads="1"/>
          </p:cNvSpPr>
          <p:nvPr/>
        </p:nvSpPr>
        <p:spPr bwMode="auto">
          <a:xfrm>
            <a:off x="2286000" y="4286250"/>
            <a:ext cx="6842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a:solidFill>
                  <a:srgbClr val="FF0000"/>
                </a:solidFill>
              </a:rPr>
              <a:t>SAM</a:t>
            </a:r>
            <a:endParaRPr lang="zh-CN" altLang="en-US">
              <a:solidFill>
                <a:srgbClr val="FF0000"/>
              </a:solidFill>
            </a:endParaRPr>
          </a:p>
        </p:txBody>
      </p:sp>
      <p:sp>
        <p:nvSpPr>
          <p:cNvPr id="16" name="椭圆 15"/>
          <p:cNvSpPr/>
          <p:nvPr/>
        </p:nvSpPr>
        <p:spPr>
          <a:xfrm>
            <a:off x="5214942" y="4286256"/>
            <a:ext cx="785818" cy="500066"/>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CN" altLang="en-US"/>
          </a:p>
        </p:txBody>
      </p:sp>
      <p:sp>
        <p:nvSpPr>
          <p:cNvPr id="27670" name="TextBox 16"/>
          <p:cNvSpPr txBox="1">
            <a:spLocks noChangeArrowheads="1"/>
          </p:cNvSpPr>
          <p:nvPr/>
        </p:nvSpPr>
        <p:spPr bwMode="auto">
          <a:xfrm>
            <a:off x="5214938" y="4357688"/>
            <a:ext cx="6588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a:solidFill>
                  <a:srgbClr val="FF0000"/>
                </a:solidFill>
              </a:rPr>
              <a:t>SAH</a:t>
            </a:r>
            <a:endParaRPr lang="zh-CN" altLang="en-US">
              <a:solidFill>
                <a:srgbClr val="FF0000"/>
              </a:solidFill>
            </a:endParaRPr>
          </a:p>
        </p:txBody>
      </p:sp>
      <p:sp>
        <p:nvSpPr>
          <p:cNvPr id="27671" name="矩形 18"/>
          <p:cNvSpPr>
            <a:spLocks noChangeArrowheads="1"/>
          </p:cNvSpPr>
          <p:nvPr/>
        </p:nvSpPr>
        <p:spPr bwMode="auto">
          <a:xfrm>
            <a:off x="3643313" y="2000250"/>
            <a:ext cx="833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FF0000"/>
                </a:solidFill>
                <a:latin typeface="仿宋_GB2312" pitchFamily="49" charset="-122"/>
                <a:ea typeface="仿宋_GB2312" pitchFamily="49" charset="-122"/>
              </a:rPr>
              <a:t>Mtase</a:t>
            </a:r>
            <a:endParaRPr lang="zh-CN" altLang="en-US" sz="2000" b="1">
              <a:solidFill>
                <a:srgbClr val="FF0000"/>
              </a:solidFill>
            </a:endParaRPr>
          </a:p>
        </p:txBody>
      </p:sp>
      <p:sp>
        <p:nvSpPr>
          <p:cNvPr id="2" name="日期占位符 1"/>
          <p:cNvSpPr>
            <a:spLocks noGrp="1"/>
          </p:cNvSpPr>
          <p:nvPr>
            <p:ph type="dt" sz="quarter" idx="10"/>
          </p:nvPr>
        </p:nvSpPr>
        <p:spPr/>
        <p:txBody>
          <a:bodyPr/>
          <a:lstStyle/>
          <a:p>
            <a:pPr>
              <a:defRPr/>
            </a:pPr>
            <a:fld id="{ABBB26E5-B738-43BA-8DA6-2CFEFA518EAD}"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25C8094A-2C4B-4CB3-9669-47DBB7C9237B}" type="datetime1">
              <a:rPr lang="zh-CN" altLang="en-US" smtClean="0"/>
              <a:pPr>
                <a:defRPr/>
              </a:pPr>
              <a:t>2018/11/22</a:t>
            </a:fld>
            <a:endParaRPr lang="en-US" altLang="zh-CN"/>
          </a:p>
        </p:txBody>
      </p:sp>
      <p:sp>
        <p:nvSpPr>
          <p:cNvPr id="4"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5" name="灯片编号占位符 4"/>
          <p:cNvSpPr>
            <a:spLocks noGrp="1"/>
          </p:cNvSpPr>
          <p:nvPr>
            <p:ph type="sldNum" sz="quarter" idx="12"/>
          </p:nvPr>
        </p:nvSpPr>
        <p:spPr/>
        <p:txBody>
          <a:bodyPr/>
          <a:lstStyle/>
          <a:p>
            <a:pPr>
              <a:defRPr/>
            </a:pPr>
            <a:fld id="{82E52E4B-1440-4F01-B17B-E7726ADDC435}" type="slidenum">
              <a:rPr lang="en-US" altLang="zh-CN" smtClean="0"/>
              <a:pPr>
                <a:defRPr/>
              </a:pPr>
              <a:t>22</a:t>
            </a:fld>
            <a:endParaRPr lang="en-US" altLang="zh-CN"/>
          </a:p>
        </p:txBody>
      </p:sp>
      <p:pic>
        <p:nvPicPr>
          <p:cNvPr id="28678" name="Picture 2" descr="http://www.ncc.go.jp/en/nccri/divisions/14carc/image/14carc001_1a.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2976" y="785794"/>
            <a:ext cx="7215238" cy="34916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1357290" y="4429132"/>
            <a:ext cx="5816016" cy="2118529"/>
          </a:xfrm>
          <a:prstGeom prst="rect">
            <a:avLst/>
          </a:prstGeom>
          <a:noFill/>
        </p:spPr>
        <p:txBody>
          <a:bodyPr wrap="none" rtlCol="0">
            <a:spAutoFit/>
          </a:bodyPr>
          <a:lstStyle/>
          <a:p>
            <a:pPr>
              <a:lnSpc>
                <a:spcPct val="150000"/>
              </a:lnSpc>
            </a:pPr>
            <a:r>
              <a:rPr lang="en-US" altLang="zh-CN" sz="2400" b="1" dirty="0" smtClean="0">
                <a:solidFill>
                  <a:schemeClr val="bg2"/>
                </a:solidFill>
              </a:rPr>
              <a:t>DNA</a:t>
            </a:r>
            <a:r>
              <a:rPr lang="zh-CN" altLang="en-US" sz="2400" b="1" dirty="0" smtClean="0">
                <a:solidFill>
                  <a:schemeClr val="bg2"/>
                </a:solidFill>
              </a:rPr>
              <a:t>甲基化至少可导致</a:t>
            </a:r>
            <a:endParaRPr lang="en-US" altLang="zh-CN" sz="2400" b="1" dirty="0" smtClean="0">
              <a:solidFill>
                <a:schemeClr val="bg2"/>
              </a:solidFill>
            </a:endParaRPr>
          </a:p>
          <a:p>
            <a:pPr marL="342900" indent="-342900">
              <a:lnSpc>
                <a:spcPct val="150000"/>
              </a:lnSpc>
              <a:buAutoNum type="arabicPeriod"/>
            </a:pPr>
            <a:r>
              <a:rPr lang="zh-CN" altLang="en-US" sz="2400" b="1" dirty="0" smtClean="0">
                <a:solidFill>
                  <a:schemeClr val="bg2"/>
                </a:solidFill>
              </a:rPr>
              <a:t>甲基化阻遏</a:t>
            </a:r>
            <a:r>
              <a:rPr lang="en-US" altLang="zh-CN" sz="2400" b="1" dirty="0" smtClean="0">
                <a:solidFill>
                  <a:schemeClr val="bg2"/>
                </a:solidFill>
              </a:rPr>
              <a:t>RNA</a:t>
            </a:r>
            <a:r>
              <a:rPr lang="zh-CN" altLang="en-US" sz="2400" b="1" dirty="0" smtClean="0">
                <a:solidFill>
                  <a:schemeClr val="bg2"/>
                </a:solidFill>
              </a:rPr>
              <a:t>聚合酶对启动子的识别</a:t>
            </a:r>
            <a:endParaRPr lang="en-US" altLang="zh-CN" sz="2400" b="1" dirty="0" smtClean="0">
              <a:solidFill>
                <a:schemeClr val="bg2"/>
              </a:solidFill>
            </a:endParaRPr>
          </a:p>
          <a:p>
            <a:pPr marL="342900" indent="-342900">
              <a:lnSpc>
                <a:spcPct val="150000"/>
              </a:lnSpc>
              <a:buAutoNum type="arabicPeriod"/>
            </a:pPr>
            <a:r>
              <a:rPr lang="zh-CN" altLang="en-US" sz="2400" b="1" dirty="0">
                <a:solidFill>
                  <a:schemeClr val="bg2"/>
                </a:solidFill>
              </a:rPr>
              <a:t>妨碍</a:t>
            </a:r>
            <a:r>
              <a:rPr lang="en-US" altLang="zh-CN" sz="2400" b="1" dirty="0" smtClean="0">
                <a:solidFill>
                  <a:schemeClr val="bg2"/>
                </a:solidFill>
              </a:rPr>
              <a:t>RNA</a:t>
            </a:r>
            <a:r>
              <a:rPr lang="zh-CN" altLang="en-US" sz="2400" b="1" dirty="0" smtClean="0">
                <a:solidFill>
                  <a:schemeClr val="bg2"/>
                </a:solidFill>
              </a:rPr>
              <a:t>聚合酶对</a:t>
            </a:r>
            <a:r>
              <a:rPr lang="en-US" altLang="zh-CN" sz="2400" b="1" dirty="0" smtClean="0">
                <a:solidFill>
                  <a:schemeClr val="bg2"/>
                </a:solidFill>
              </a:rPr>
              <a:t>DNA</a:t>
            </a:r>
            <a:r>
              <a:rPr lang="zh-CN" altLang="en-US" sz="2400" b="1" dirty="0" smtClean="0">
                <a:solidFill>
                  <a:schemeClr val="bg2"/>
                </a:solidFill>
              </a:rPr>
              <a:t>模板的识别</a:t>
            </a:r>
            <a:endParaRPr lang="en-US" altLang="zh-CN" sz="2400" b="1" dirty="0" smtClean="0">
              <a:solidFill>
                <a:schemeClr val="bg2"/>
              </a:solidFill>
            </a:endParaRPr>
          </a:p>
          <a:p>
            <a:pPr>
              <a:lnSpc>
                <a:spcPct val="150000"/>
              </a:lnSpc>
            </a:pPr>
            <a:endParaRPr lang="zh-CN" altLang="en-US" dirty="0">
              <a:solidFill>
                <a:schemeClr val="bg2"/>
              </a:solidFill>
            </a:endParaRP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l" eaLnBrk="1" hangingPunct="1">
              <a:defRPr/>
            </a:pPr>
            <a:r>
              <a:rPr lang="en-US" altLang="zh-CN" sz="4000" dirty="0" smtClean="0"/>
              <a:t>2. </a:t>
            </a:r>
            <a:r>
              <a:rPr lang="zh-CN" altLang="en-US" sz="4000" dirty="0" smtClean="0"/>
              <a:t>组蛋白</a:t>
            </a:r>
            <a:r>
              <a:rPr lang="zh-CN" altLang="en-US" sz="4000" dirty="0"/>
              <a:t>的</a:t>
            </a:r>
            <a:r>
              <a:rPr lang="zh-CN" altLang="en-US" sz="4000" dirty="0" smtClean="0"/>
              <a:t>修饰</a:t>
            </a:r>
          </a:p>
        </p:txBody>
      </p:sp>
      <p:sp>
        <p:nvSpPr>
          <p:cNvPr id="29699" name="Rectangle 3"/>
          <p:cNvSpPr>
            <a:spLocks noGrp="1" noChangeArrowheads="1"/>
          </p:cNvSpPr>
          <p:nvPr>
            <p:ph idx="1"/>
          </p:nvPr>
        </p:nvSpPr>
        <p:spPr>
          <a:xfrm>
            <a:off x="500034" y="1428736"/>
            <a:ext cx="7773987" cy="4689475"/>
          </a:xfrm>
        </p:spPr>
        <p:txBody>
          <a:bodyPr>
            <a:normAutofit/>
          </a:bodyPr>
          <a:lstStyle/>
          <a:p>
            <a:pPr lvl="1" eaLnBrk="1" hangingPunct="1"/>
            <a:r>
              <a:rPr lang="zh-CN" altLang="en-US" dirty="0" smtClean="0"/>
              <a:t>各种真核生物中的组蛋白极端保守，其氨基酸顺序、结构和功能都十分相似；</a:t>
            </a:r>
          </a:p>
          <a:p>
            <a:pPr lvl="1" eaLnBrk="1" hangingPunct="1"/>
            <a:r>
              <a:rPr lang="zh-CN" altLang="en-US" dirty="0" smtClean="0"/>
              <a:t>组蛋白仍可被修饰，如甲基化，乙酰基化和磷酸化；</a:t>
            </a:r>
          </a:p>
          <a:p>
            <a:pPr lvl="1" eaLnBrk="1" hangingPunct="1"/>
            <a:r>
              <a:rPr lang="zh-CN" altLang="en-US" dirty="0" smtClean="0"/>
              <a:t>组蛋白被修饰，使其和</a:t>
            </a:r>
            <a:r>
              <a:rPr lang="en-US" altLang="zh-CN" dirty="0" smtClean="0"/>
              <a:t>DNA</a:t>
            </a:r>
            <a:r>
              <a:rPr lang="zh-CN" altLang="en-US" dirty="0" smtClean="0"/>
              <a:t>的结合由紧变松，这样</a:t>
            </a:r>
            <a:r>
              <a:rPr lang="en-US" altLang="zh-CN" dirty="0" smtClean="0"/>
              <a:t>DNA</a:t>
            </a:r>
            <a:r>
              <a:rPr lang="zh-CN" altLang="en-US" dirty="0" smtClean="0"/>
              <a:t>链才能和</a:t>
            </a:r>
            <a:r>
              <a:rPr lang="en-US" altLang="zh-CN" dirty="0" smtClean="0"/>
              <a:t>RNA</a:t>
            </a:r>
            <a:r>
              <a:rPr lang="zh-CN" altLang="en-US" dirty="0" smtClean="0"/>
              <a:t>聚合酶或调节蛋白相互作用。</a:t>
            </a:r>
            <a:r>
              <a:rPr lang="zh-CN" altLang="en-US" u="sng" dirty="0" smtClean="0">
                <a:solidFill>
                  <a:srgbClr val="C00000"/>
                </a:solidFill>
              </a:rPr>
              <a:t>因此组蛋白的作用本质上是真核基因调节的负控制因子，即它们是基因转录的抑制物</a:t>
            </a:r>
            <a:r>
              <a:rPr lang="zh-CN" altLang="en-US" dirty="0" smtClean="0"/>
              <a:t>。</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F9710E5-B0BB-4C83-B948-83A14AFDE6FB}" type="slidenum">
              <a:rPr lang="en-US" altLang="zh-CN"/>
              <a:pPr>
                <a:defRPr/>
              </a:pPr>
              <a:t>23</a:t>
            </a:fld>
            <a:endParaRPr lang="en-US" altLang="zh-CN"/>
          </a:p>
        </p:txBody>
      </p:sp>
      <p:sp>
        <p:nvSpPr>
          <p:cNvPr id="2" name="日期占位符 1"/>
          <p:cNvSpPr>
            <a:spLocks noGrp="1"/>
          </p:cNvSpPr>
          <p:nvPr>
            <p:ph type="dt" sz="quarter" idx="10"/>
          </p:nvPr>
        </p:nvSpPr>
        <p:spPr/>
        <p:txBody>
          <a:bodyPr/>
          <a:lstStyle/>
          <a:p>
            <a:pPr>
              <a:defRPr/>
            </a:pPr>
            <a:fld id="{C81D906D-515A-4A75-A839-E5BB8810C0F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endParaRPr lang="zh-CN" altLang="en-US" sz="3200" dirty="0" smtClean="0"/>
          </a:p>
        </p:txBody>
      </p:sp>
      <p:sp>
        <p:nvSpPr>
          <p:cNvPr id="30723" name="Rectangle 3"/>
          <p:cNvSpPr>
            <a:spLocks noGrp="1" noChangeArrowheads="1"/>
          </p:cNvSpPr>
          <p:nvPr>
            <p:ph idx="1"/>
          </p:nvPr>
        </p:nvSpPr>
        <p:spPr/>
        <p:txBody>
          <a:bodyPr/>
          <a:lstStyle/>
          <a:p>
            <a:pPr eaLnBrk="1" hangingPunct="1">
              <a:lnSpc>
                <a:spcPct val="90000"/>
              </a:lnSpc>
            </a:pPr>
            <a:r>
              <a:rPr lang="zh-CN" altLang="en-US" sz="2800" dirty="0" smtClean="0"/>
              <a:t>核小体结构变化对基因表达的影响</a:t>
            </a:r>
          </a:p>
          <a:p>
            <a:pPr lvl="1" eaLnBrk="1" hangingPunct="1">
              <a:lnSpc>
                <a:spcPct val="90000"/>
              </a:lnSpc>
            </a:pPr>
            <a:r>
              <a:rPr lang="zh-CN" altLang="en-US" sz="2400" dirty="0" smtClean="0"/>
              <a:t>核小体是染色质的基本结构单位。目前已有许多实验均证明，核小体在基因表达中起作重要的作用。</a:t>
            </a:r>
          </a:p>
          <a:p>
            <a:pPr lvl="1" eaLnBrk="1" hangingPunct="1">
              <a:lnSpc>
                <a:spcPct val="90000"/>
              </a:lnSpc>
            </a:pPr>
            <a:r>
              <a:rPr lang="zh-CN" altLang="en-US" sz="2400" dirty="0" smtClean="0"/>
              <a:t>一般来说，核小体覆盖了整个染色质；</a:t>
            </a:r>
          </a:p>
          <a:p>
            <a:pPr lvl="1" eaLnBrk="1" hangingPunct="1">
              <a:lnSpc>
                <a:spcPct val="90000"/>
              </a:lnSpc>
            </a:pPr>
            <a:r>
              <a:rPr lang="zh-CN" altLang="en-US" sz="2400" dirty="0" smtClean="0"/>
              <a:t>但是核小体的分布并不是随机的、均匀的。在染色质上核小体的定位与</a:t>
            </a:r>
            <a:r>
              <a:rPr lang="en-US" altLang="zh-CN" sz="2400" dirty="0" smtClean="0"/>
              <a:t>DNA</a:t>
            </a:r>
            <a:r>
              <a:rPr lang="zh-CN" altLang="en-US" sz="2400" dirty="0" smtClean="0"/>
              <a:t>分子同组蛋白的相互作用，以及各种蛋白因子的影响等有关。</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2D90AAF4-9FAD-4D59-AA15-9A3FCDCFEA79}" type="slidenum">
              <a:rPr lang="en-US" altLang="zh-CN"/>
              <a:pPr>
                <a:defRPr/>
              </a:pPr>
              <a:t>24</a:t>
            </a:fld>
            <a:endParaRPr lang="en-US" altLang="zh-CN"/>
          </a:p>
        </p:txBody>
      </p:sp>
      <p:pic>
        <p:nvPicPr>
          <p:cNvPr id="30726" name="Picture 4" descr="nucleosom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257800" y="3976688"/>
            <a:ext cx="2922588"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7" name="Text Box 5"/>
          <p:cNvSpPr txBox="1">
            <a:spLocks noChangeArrowheads="1"/>
          </p:cNvSpPr>
          <p:nvPr/>
        </p:nvSpPr>
        <p:spPr bwMode="auto">
          <a:xfrm>
            <a:off x="7512050" y="5172075"/>
            <a:ext cx="9906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en-US" altLang="zh-CN" sz="2400" b="1">
                <a:solidFill>
                  <a:srgbClr val="CC0000"/>
                </a:solidFill>
                <a:latin typeface="Times New Roman" pitchFamily="18" charset="0"/>
                <a:ea typeface="宋体" pitchFamily="2" charset="-122"/>
              </a:rPr>
              <a:t>200bp</a:t>
            </a:r>
          </a:p>
        </p:txBody>
      </p:sp>
      <p:sp>
        <p:nvSpPr>
          <p:cNvPr id="2" name="日期占位符 1"/>
          <p:cNvSpPr>
            <a:spLocks noGrp="1"/>
          </p:cNvSpPr>
          <p:nvPr>
            <p:ph type="dt" sz="quarter" idx="10"/>
          </p:nvPr>
        </p:nvSpPr>
        <p:spPr/>
        <p:txBody>
          <a:bodyPr/>
          <a:lstStyle/>
          <a:p>
            <a:pPr>
              <a:defRPr/>
            </a:pPr>
            <a:fld id="{39D98F61-4056-45E1-93FF-D5ACAE854142}" type="datetime1">
              <a:rPr lang="zh-CN" altLang="en-US" smtClean="0"/>
              <a:pPr>
                <a:defRPr/>
              </a:pPr>
              <a:t>2018/11/22</a:t>
            </a:fld>
            <a:endParaRPr lang="en-US" altLang="zh-CN"/>
          </a:p>
        </p:txBody>
      </p:sp>
      <p:sp>
        <p:nvSpPr>
          <p:cNvPr id="3" name="TextBox 2"/>
          <p:cNvSpPr txBox="1"/>
          <p:nvPr/>
        </p:nvSpPr>
        <p:spPr>
          <a:xfrm>
            <a:off x="2555776" y="4919679"/>
            <a:ext cx="3076483" cy="369332"/>
          </a:xfrm>
          <a:prstGeom prst="rect">
            <a:avLst/>
          </a:prstGeom>
          <a:noFill/>
        </p:spPr>
        <p:txBody>
          <a:bodyPr wrap="none" rtlCol="0">
            <a:spAutoFit/>
          </a:bodyPr>
          <a:lstStyle/>
          <a:p>
            <a:pPr marL="285750" indent="-285750">
              <a:buFont typeface="Arial" pitchFamily="34" charset="0"/>
              <a:buChar char="•"/>
            </a:pPr>
            <a:r>
              <a:rPr lang="en-US" altLang="zh-CN" b="1" dirty="0" smtClean="0">
                <a:solidFill>
                  <a:schemeClr val="bg2"/>
                </a:solidFill>
                <a:latin typeface="Times New Roman" pitchFamily="18" charset="0"/>
                <a:cs typeface="Times New Roman" pitchFamily="18" charset="0"/>
              </a:rPr>
              <a:t>H1</a:t>
            </a:r>
            <a:r>
              <a:rPr lang="zh-CN" altLang="en-US" b="1" dirty="0" smtClean="0">
                <a:solidFill>
                  <a:schemeClr val="bg2"/>
                </a:solidFill>
                <a:latin typeface="Times New Roman" pitchFamily="18" charset="0"/>
                <a:cs typeface="Times New Roman" pitchFamily="18" charset="0"/>
              </a:rPr>
              <a:t>，</a:t>
            </a:r>
            <a:r>
              <a:rPr lang="en-US" altLang="zh-CN" b="1" dirty="0" smtClean="0">
                <a:solidFill>
                  <a:schemeClr val="bg2"/>
                </a:solidFill>
                <a:latin typeface="Times New Roman" pitchFamily="18" charset="0"/>
                <a:cs typeface="Times New Roman" pitchFamily="18" charset="0"/>
              </a:rPr>
              <a:t>H2A,  H2B,  H3</a:t>
            </a:r>
            <a:r>
              <a:rPr lang="zh-CN" altLang="en-US" b="1" dirty="0" smtClean="0">
                <a:solidFill>
                  <a:schemeClr val="bg2"/>
                </a:solidFill>
                <a:latin typeface="Times New Roman" pitchFamily="18" charset="0"/>
                <a:cs typeface="Times New Roman" pitchFamily="18" charset="0"/>
              </a:rPr>
              <a:t>，</a:t>
            </a:r>
            <a:r>
              <a:rPr lang="en-US" altLang="zh-CN" b="1" dirty="0" smtClean="0">
                <a:solidFill>
                  <a:schemeClr val="bg2"/>
                </a:solidFill>
                <a:latin typeface="Times New Roman" pitchFamily="18" charset="0"/>
                <a:cs typeface="Times New Roman" pitchFamily="18" charset="0"/>
              </a:rPr>
              <a:t>H4</a:t>
            </a:r>
            <a:endParaRPr lang="zh-CN" altLang="en-US" b="1" dirty="0">
              <a:solidFill>
                <a:schemeClr val="bg2"/>
              </a:solidFill>
              <a:latin typeface="Times New Roman" pitchFamily="18" charset="0"/>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l" eaLnBrk="1" hangingPunct="1">
              <a:defRPr/>
            </a:pPr>
            <a:r>
              <a:rPr lang="zh-CN" altLang="en-US" sz="3600" dirty="0" smtClean="0"/>
              <a:t>（</a:t>
            </a:r>
            <a:r>
              <a:rPr lang="en-US" altLang="zh-CN" sz="3600" dirty="0" smtClean="0"/>
              <a:t>1</a:t>
            </a:r>
            <a:r>
              <a:rPr lang="zh-CN" altLang="en-US" sz="3600" dirty="0" smtClean="0"/>
              <a:t>）</a:t>
            </a:r>
            <a:r>
              <a:rPr lang="en-US" altLang="zh-CN" sz="3600" dirty="0" smtClean="0"/>
              <a:t> </a:t>
            </a:r>
            <a:r>
              <a:rPr lang="zh-CN" altLang="en-US" sz="3600" dirty="0" smtClean="0"/>
              <a:t>组蛋白的乙酰化</a:t>
            </a:r>
          </a:p>
        </p:txBody>
      </p:sp>
      <p:sp>
        <p:nvSpPr>
          <p:cNvPr id="31747" name="Rectangle 3"/>
          <p:cNvSpPr>
            <a:spLocks noGrp="1" noChangeArrowheads="1"/>
          </p:cNvSpPr>
          <p:nvPr>
            <p:ph idx="1"/>
          </p:nvPr>
        </p:nvSpPr>
        <p:spPr/>
        <p:txBody>
          <a:bodyPr/>
          <a:lstStyle/>
          <a:p>
            <a:pPr eaLnBrk="1" hangingPunct="1"/>
            <a:r>
              <a:rPr lang="zh-CN" altLang="en-US" sz="2800" dirty="0" smtClean="0">
                <a:latin typeface="Times New Roman" pitchFamily="18" charset="0"/>
                <a:cs typeface="Times New Roman" pitchFamily="18" charset="0"/>
              </a:rPr>
              <a:t>发生在</a:t>
            </a:r>
            <a:r>
              <a:rPr lang="en-US" altLang="zh-CN" sz="2800" dirty="0" smtClean="0">
                <a:latin typeface="Times New Roman" pitchFamily="18" charset="0"/>
                <a:cs typeface="Times New Roman" pitchFamily="18" charset="0"/>
              </a:rPr>
              <a:t>N</a:t>
            </a:r>
            <a:r>
              <a:rPr lang="zh-CN" altLang="en-US" sz="2800" dirty="0" smtClean="0">
                <a:latin typeface="Times New Roman" pitchFamily="18" charset="0"/>
                <a:cs typeface="Times New Roman" pitchFamily="18" charset="0"/>
              </a:rPr>
              <a:t>端碱性氨基酸集中区的赖氨酸和丝氨酸的残基上；</a:t>
            </a:r>
          </a:p>
          <a:p>
            <a:pPr lvl="1" eaLnBrk="1" hangingPunct="1"/>
            <a:r>
              <a:rPr lang="zh-CN" altLang="en-US" sz="2400" dirty="0" smtClean="0">
                <a:latin typeface="Times New Roman" pitchFamily="18" charset="0"/>
                <a:cs typeface="Times New Roman" pitchFamily="18" charset="0"/>
              </a:rPr>
              <a:t>组蛋白乙酰化反应多发生在核心组蛋白</a:t>
            </a:r>
            <a:r>
              <a:rPr lang="en-US" altLang="zh-CN" sz="2400" dirty="0" smtClean="0">
                <a:latin typeface="Times New Roman" pitchFamily="18" charset="0"/>
                <a:cs typeface="Times New Roman" pitchFamily="18" charset="0"/>
              </a:rPr>
              <a:t>N</a:t>
            </a:r>
            <a:r>
              <a:rPr lang="zh-CN" altLang="en-US" sz="2400" dirty="0" smtClean="0">
                <a:latin typeface="Times New Roman" pitchFamily="18" charset="0"/>
                <a:cs typeface="Times New Roman" pitchFamily="18" charset="0"/>
              </a:rPr>
              <a:t>端碱性氨基酸集中区的特定</a:t>
            </a:r>
            <a:r>
              <a:rPr lang="en-US" altLang="zh-CN" sz="2400" dirty="0" smtClean="0">
                <a:latin typeface="Times New Roman" pitchFamily="18" charset="0"/>
                <a:cs typeface="Times New Roman" pitchFamily="18" charset="0"/>
              </a:rPr>
              <a:t>Lys </a:t>
            </a:r>
            <a:r>
              <a:rPr lang="zh-CN" altLang="en-US" sz="2400" dirty="0" smtClean="0">
                <a:latin typeface="Times New Roman" pitchFamily="18" charset="0"/>
                <a:cs typeface="Times New Roman" pitchFamily="18" charset="0"/>
              </a:rPr>
              <a:t>残基。于此，将乙酰辅酶</a:t>
            </a:r>
            <a:r>
              <a:rPr lang="en-US" altLang="zh-CN" sz="2400" dirty="0" smtClean="0">
                <a:latin typeface="Times New Roman" pitchFamily="18" charset="0"/>
                <a:cs typeface="Times New Roman" pitchFamily="18" charset="0"/>
              </a:rPr>
              <a:t>A </a:t>
            </a:r>
            <a:r>
              <a:rPr lang="zh-CN" altLang="en-US" sz="2400" dirty="0" smtClean="0">
                <a:latin typeface="Times New Roman" pitchFamily="18" charset="0"/>
                <a:cs typeface="Times New Roman" pitchFamily="18" charset="0"/>
              </a:rPr>
              <a:t>的乙酰基转移到</a:t>
            </a:r>
            <a:r>
              <a:rPr lang="en-US" altLang="zh-CN" sz="2400" dirty="0" smtClean="0">
                <a:latin typeface="Times New Roman" pitchFamily="18" charset="0"/>
                <a:cs typeface="Times New Roman" pitchFamily="18" charset="0"/>
              </a:rPr>
              <a:t>Lys </a:t>
            </a:r>
            <a:r>
              <a:rPr lang="zh-CN" altLang="en-US" sz="2400" dirty="0" smtClean="0">
                <a:latin typeface="Times New Roman" pitchFamily="18" charset="0"/>
                <a:cs typeface="Times New Roman" pitchFamily="18" charset="0"/>
              </a:rPr>
              <a:t>的</a:t>
            </a:r>
            <a:r>
              <a:rPr lang="en-US" altLang="zh-CN" sz="2400" dirty="0" smtClean="0">
                <a:latin typeface="Times New Roman" pitchFamily="18" charset="0"/>
                <a:cs typeface="Times New Roman" pitchFamily="18" charset="0"/>
              </a:rPr>
              <a:t>εNH</a:t>
            </a:r>
            <a:r>
              <a:rPr lang="en-US" altLang="zh-CN" sz="2400" baseline="30000" dirty="0" smtClean="0">
                <a:latin typeface="Times New Roman" pitchFamily="18" charset="0"/>
                <a:cs typeface="Times New Roman" pitchFamily="18" charset="0"/>
              </a:rPr>
              <a:t>+3</a:t>
            </a: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中和掉一个正电荷</a:t>
            </a:r>
            <a:r>
              <a:rPr lang="en-US" altLang="zh-CN" sz="2400" dirty="0" smtClean="0">
                <a:latin typeface="Times New Roman" pitchFamily="18" charset="0"/>
                <a:cs typeface="Times New Roman" pitchFamily="18" charset="0"/>
              </a:rPr>
              <a:t>. </a:t>
            </a:r>
            <a:r>
              <a:rPr lang="zh-CN" altLang="en-US" sz="2400" dirty="0" smtClean="0">
                <a:latin typeface="Times New Roman" pitchFamily="18" charset="0"/>
                <a:cs typeface="Times New Roman" pitchFamily="18" charset="0"/>
              </a:rPr>
              <a:t>这样可减弱</a:t>
            </a:r>
            <a:r>
              <a:rPr lang="en-US" altLang="zh-CN" sz="2400" dirty="0" smtClean="0">
                <a:latin typeface="Times New Roman" pitchFamily="18" charset="0"/>
                <a:cs typeface="Times New Roman" pitchFamily="18" charset="0"/>
              </a:rPr>
              <a:t>DNA </a:t>
            </a:r>
            <a:r>
              <a:rPr lang="zh-CN" altLang="en-US" sz="2400" dirty="0" smtClean="0">
                <a:latin typeface="Times New Roman" pitchFamily="18" charset="0"/>
                <a:cs typeface="Times New Roman" pitchFamily="18" charset="0"/>
              </a:rPr>
              <a:t>与组蛋白的相互作用。</a:t>
            </a:r>
            <a:endParaRPr lang="en-US" altLang="zh-CN" sz="2400" dirty="0" smtClean="0">
              <a:latin typeface="Times New Roman" pitchFamily="18" charset="0"/>
              <a:cs typeface="Times New Roman" pitchFamily="18" charset="0"/>
            </a:endParaRPr>
          </a:p>
          <a:p>
            <a:pPr eaLnBrk="1" hangingPunct="1"/>
            <a:r>
              <a:rPr lang="zh-CN" altLang="en-US" sz="2800" dirty="0" smtClean="0">
                <a:latin typeface="Times New Roman" pitchFamily="18" charset="0"/>
                <a:cs typeface="Times New Roman" pitchFamily="18" charset="0"/>
              </a:rPr>
              <a:t>由组蛋白乙酰转移酶催化；</a:t>
            </a:r>
          </a:p>
          <a:p>
            <a:pPr eaLnBrk="1" hangingPunct="1"/>
            <a:r>
              <a:rPr lang="zh-CN" altLang="en-US" sz="2800" dirty="0" smtClean="0">
                <a:latin typeface="Times New Roman" pitchFamily="18" charset="0"/>
                <a:cs typeface="Times New Roman" pitchFamily="18" charset="0"/>
              </a:rPr>
              <a:t>降低核小体的稳定性。</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E45102C1-B954-4EAA-AE2B-201B8FFAE70C}" type="slidenum">
              <a:rPr lang="en-US" altLang="zh-CN"/>
              <a:pPr>
                <a:defRPr/>
              </a:pPr>
              <a:t>25</a:t>
            </a:fld>
            <a:endParaRPr lang="en-US" altLang="zh-CN"/>
          </a:p>
        </p:txBody>
      </p:sp>
      <p:sp>
        <p:nvSpPr>
          <p:cNvPr id="2" name="日期占位符 1"/>
          <p:cNvSpPr>
            <a:spLocks noGrp="1"/>
          </p:cNvSpPr>
          <p:nvPr>
            <p:ph type="dt" sz="quarter" idx="10"/>
          </p:nvPr>
        </p:nvSpPr>
        <p:spPr/>
        <p:txBody>
          <a:bodyPr/>
          <a:lstStyle/>
          <a:p>
            <a:pPr>
              <a:defRPr/>
            </a:pPr>
            <a:fld id="{60F81E82-B4A8-43CB-B246-14D0E34F3903}"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304800"/>
            <a:ext cx="7772400" cy="1143000"/>
          </a:xfrm>
        </p:spPr>
        <p:txBody>
          <a:bodyPr/>
          <a:lstStyle/>
          <a:p>
            <a:pPr eaLnBrk="1" hangingPunct="1">
              <a:defRPr/>
            </a:pPr>
            <a:r>
              <a:rPr lang="zh-CN" altLang="en-US" sz="3600" dirty="0" smtClean="0"/>
              <a:t>降低核小体的稳定性模型</a:t>
            </a:r>
          </a:p>
        </p:txBody>
      </p:sp>
      <p:sp>
        <p:nvSpPr>
          <p:cNvPr id="7"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8" name="灯片编号占位符 4"/>
          <p:cNvSpPr>
            <a:spLocks noGrp="1"/>
          </p:cNvSpPr>
          <p:nvPr>
            <p:ph type="sldNum" sz="quarter" idx="12"/>
          </p:nvPr>
        </p:nvSpPr>
        <p:spPr/>
        <p:txBody>
          <a:bodyPr/>
          <a:lstStyle/>
          <a:p>
            <a:pPr>
              <a:defRPr/>
            </a:pPr>
            <a:fld id="{E773CED1-7198-4D77-8DBE-F48FEB45E03B}" type="slidenum">
              <a:rPr lang="en-US" altLang="zh-CN"/>
              <a:pPr>
                <a:defRPr/>
              </a:pPr>
              <a:t>26</a:t>
            </a:fld>
            <a:endParaRPr lang="en-US" altLang="zh-CN"/>
          </a:p>
        </p:txBody>
      </p:sp>
      <p:pic>
        <p:nvPicPr>
          <p:cNvPr id="32773" name="Picture 3" descr="Acy"/>
          <p:cNvPicPr>
            <a:picLocks noChangeAspect="1" noChangeArrowheads="1"/>
          </p:cNvPicPr>
          <p:nvPr/>
        </p:nvPicPr>
        <p:blipFill>
          <a:blip r:embed="rId2">
            <a:clrChange>
              <a:clrFrom>
                <a:srgbClr val="FDFEBC"/>
              </a:clrFrom>
              <a:clrTo>
                <a:srgbClr val="FDFEBC">
                  <a:alpha val="0"/>
                </a:srgbClr>
              </a:clrTo>
            </a:clrChange>
            <a:extLst>
              <a:ext uri="{28A0092B-C50C-407E-A947-70E740481C1C}">
                <a14:useLocalDpi xmlns:a14="http://schemas.microsoft.com/office/drawing/2010/main" xmlns="" val="0"/>
              </a:ext>
            </a:extLst>
          </a:blip>
          <a:srcRect/>
          <a:stretch>
            <a:fillRect/>
          </a:stretch>
        </p:blipFill>
        <p:spPr bwMode="auto">
          <a:xfrm>
            <a:off x="325438" y="2119313"/>
            <a:ext cx="8393112" cy="410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Text Box 4"/>
          <p:cNvSpPr txBox="1">
            <a:spLocks noChangeArrowheads="1"/>
          </p:cNvSpPr>
          <p:nvPr/>
        </p:nvSpPr>
        <p:spPr bwMode="auto">
          <a:xfrm>
            <a:off x="5656263" y="1458913"/>
            <a:ext cx="3114675"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a:solidFill>
                  <a:srgbClr val="000099"/>
                </a:solidFill>
                <a:latin typeface="华文新魏" pitchFamily="2" charset="-122"/>
              </a:rPr>
              <a:t>带有正电荷赖氨酸残基与带有负电荷的</a:t>
            </a:r>
            <a:r>
              <a:rPr kumimoji="1" lang="en-US" altLang="zh-CN" sz="2400">
                <a:solidFill>
                  <a:srgbClr val="000099"/>
                </a:solidFill>
                <a:latin typeface="华文新魏" pitchFamily="2" charset="-122"/>
              </a:rPr>
              <a:t>DNA</a:t>
            </a:r>
            <a:r>
              <a:rPr kumimoji="1" lang="zh-CN" altLang="en-US" sz="2400">
                <a:solidFill>
                  <a:srgbClr val="000099"/>
                </a:solidFill>
                <a:latin typeface="华文新魏" pitchFamily="2" charset="-122"/>
              </a:rPr>
              <a:t>紧密接合</a:t>
            </a:r>
          </a:p>
        </p:txBody>
      </p:sp>
      <p:sp>
        <p:nvSpPr>
          <p:cNvPr id="32775" name="Text Box 5"/>
          <p:cNvSpPr txBox="1">
            <a:spLocks noChangeArrowheads="1"/>
          </p:cNvSpPr>
          <p:nvPr/>
        </p:nvSpPr>
        <p:spPr bwMode="auto">
          <a:xfrm>
            <a:off x="1482725" y="1477963"/>
            <a:ext cx="2487613"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a:solidFill>
                  <a:srgbClr val="000099"/>
                </a:solidFill>
                <a:latin typeface="Times New Roman" pitchFamily="18" charset="0"/>
              </a:rPr>
              <a:t>乙酰化消弱了赖氨酸残基正电荷</a:t>
            </a:r>
          </a:p>
        </p:txBody>
      </p:sp>
      <p:sp>
        <p:nvSpPr>
          <p:cNvPr id="2" name="日期占位符 1"/>
          <p:cNvSpPr>
            <a:spLocks noGrp="1"/>
          </p:cNvSpPr>
          <p:nvPr>
            <p:ph type="dt" sz="quarter" idx="10"/>
          </p:nvPr>
        </p:nvSpPr>
        <p:spPr/>
        <p:txBody>
          <a:bodyPr/>
          <a:lstStyle/>
          <a:p>
            <a:pPr>
              <a:defRPr/>
            </a:pPr>
            <a:fld id="{209B36F0-1AA0-4FAD-9AB8-D9CB121F8D31}"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defRPr/>
            </a:pPr>
            <a:r>
              <a:rPr lang="zh-CN" altLang="en-US" sz="3600" dirty="0" smtClean="0"/>
              <a:t>（</a:t>
            </a:r>
            <a:r>
              <a:rPr lang="en-US" altLang="zh-CN" sz="3600" dirty="0" smtClean="0"/>
              <a:t>2</a:t>
            </a:r>
            <a:r>
              <a:rPr lang="zh-CN" altLang="en-US" sz="3600" dirty="0" smtClean="0"/>
              <a:t>）</a:t>
            </a:r>
            <a:r>
              <a:rPr lang="en-US" altLang="zh-CN" sz="3600" dirty="0" smtClean="0"/>
              <a:t> </a:t>
            </a:r>
            <a:r>
              <a:rPr lang="zh-CN" altLang="en-US" sz="3600" dirty="0" smtClean="0"/>
              <a:t>组蛋白的磷酸化</a:t>
            </a:r>
          </a:p>
        </p:txBody>
      </p:sp>
      <p:sp>
        <p:nvSpPr>
          <p:cNvPr id="33795" name="Rectangle 3"/>
          <p:cNvSpPr>
            <a:spLocks noGrp="1" noChangeArrowheads="1"/>
          </p:cNvSpPr>
          <p:nvPr>
            <p:ph idx="1"/>
          </p:nvPr>
        </p:nvSpPr>
        <p:spPr/>
        <p:txBody>
          <a:bodyPr/>
          <a:lstStyle/>
          <a:p>
            <a:pPr eaLnBrk="1" hangingPunct="1"/>
            <a:r>
              <a:rPr lang="zh-CN" altLang="en-US" sz="2800" dirty="0" smtClean="0">
                <a:latin typeface="Times New Roman" pitchFamily="18" charset="0"/>
                <a:cs typeface="Times New Roman" pitchFamily="18" charset="0"/>
              </a:rPr>
              <a:t>组蛋白</a:t>
            </a:r>
            <a:r>
              <a:rPr lang="en-US" altLang="zh-CN" sz="2800" dirty="0" smtClean="0">
                <a:latin typeface="Times New Roman" pitchFamily="18" charset="0"/>
                <a:cs typeface="Times New Roman" pitchFamily="18" charset="0"/>
              </a:rPr>
              <a:t>H1</a:t>
            </a:r>
            <a:r>
              <a:rPr lang="zh-CN" altLang="en-US" sz="2800" dirty="0" smtClean="0">
                <a:latin typeface="Times New Roman" pitchFamily="18" charset="0"/>
                <a:cs typeface="Times New Roman" pitchFamily="18" charset="0"/>
              </a:rPr>
              <a:t>是染色体凝集的主要蛋白；</a:t>
            </a:r>
          </a:p>
          <a:p>
            <a:pPr eaLnBrk="1" hangingPunct="1"/>
            <a:r>
              <a:rPr lang="zh-CN" altLang="en-US" sz="2800" dirty="0" smtClean="0">
                <a:latin typeface="Times New Roman" pitchFamily="18" charset="0"/>
                <a:cs typeface="Times New Roman" pitchFamily="18" charset="0"/>
              </a:rPr>
              <a:t>由于带负电荷的磷酸基修饰了</a:t>
            </a:r>
            <a:r>
              <a:rPr lang="en-US" altLang="zh-CN" sz="2800" dirty="0" smtClean="0">
                <a:latin typeface="Times New Roman" pitchFamily="18" charset="0"/>
                <a:cs typeface="Times New Roman" pitchFamily="18" charset="0"/>
              </a:rPr>
              <a:t>H1</a:t>
            </a:r>
            <a:r>
              <a:rPr lang="zh-CN" altLang="en-US" sz="2800" dirty="0" smtClean="0">
                <a:latin typeface="Times New Roman" pitchFamily="18" charset="0"/>
                <a:cs typeface="Times New Roman" pitchFamily="18" charset="0"/>
              </a:rPr>
              <a:t>的丝氨酸和组胺酸的</a:t>
            </a:r>
            <a:r>
              <a:rPr lang="en-US" altLang="zh-CN" sz="2800" dirty="0" smtClean="0">
                <a:latin typeface="Times New Roman" pitchFamily="18" charset="0"/>
                <a:cs typeface="Times New Roman" pitchFamily="18" charset="0"/>
              </a:rPr>
              <a:t>-OH</a:t>
            </a:r>
            <a:r>
              <a:rPr lang="zh-CN" altLang="en-US" sz="2800" dirty="0" smtClean="0">
                <a:latin typeface="Times New Roman" pitchFamily="18" charset="0"/>
                <a:cs typeface="Times New Roman" pitchFamily="18" charset="0"/>
              </a:rPr>
              <a:t>基团，使之与</a:t>
            </a:r>
            <a:r>
              <a:rPr lang="en-US" altLang="zh-CN" sz="2800" dirty="0" smtClean="0">
                <a:latin typeface="Times New Roman" pitchFamily="18" charset="0"/>
                <a:cs typeface="Times New Roman" pitchFamily="18" charset="0"/>
              </a:rPr>
              <a:t>DNA</a:t>
            </a:r>
            <a:r>
              <a:rPr lang="zh-CN" altLang="en-US" sz="2800" dirty="0" smtClean="0">
                <a:latin typeface="Times New Roman" pitchFamily="18" charset="0"/>
                <a:cs typeface="Times New Roman" pitchFamily="18" charset="0"/>
              </a:rPr>
              <a:t>亲和力下降，造成染色质疏松。</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63B7DB9E-6D8F-4D30-A86D-4E36765B73D3}" type="slidenum">
              <a:rPr lang="en-US" altLang="zh-CN"/>
              <a:pPr>
                <a:defRPr/>
              </a:pPr>
              <a:t>27</a:t>
            </a:fld>
            <a:endParaRPr lang="en-US" altLang="zh-CN"/>
          </a:p>
        </p:txBody>
      </p:sp>
      <p:sp>
        <p:nvSpPr>
          <p:cNvPr id="2" name="日期占位符 1"/>
          <p:cNvSpPr>
            <a:spLocks noGrp="1"/>
          </p:cNvSpPr>
          <p:nvPr>
            <p:ph type="dt" sz="quarter" idx="10"/>
          </p:nvPr>
        </p:nvSpPr>
        <p:spPr/>
        <p:txBody>
          <a:bodyPr/>
          <a:lstStyle/>
          <a:p>
            <a:pPr>
              <a:defRPr/>
            </a:pPr>
            <a:fld id="{B48C19FB-701E-404C-B81B-24DEAE898791}"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defRPr/>
            </a:pPr>
            <a:r>
              <a:rPr lang="zh-CN" altLang="en-US" dirty="0" smtClean="0"/>
              <a:t>（三）转录水平的调控</a:t>
            </a:r>
          </a:p>
        </p:txBody>
      </p:sp>
      <p:sp>
        <p:nvSpPr>
          <p:cNvPr id="34819" name="Rectangle 3"/>
          <p:cNvSpPr>
            <a:spLocks noGrp="1" noChangeArrowheads="1"/>
          </p:cNvSpPr>
          <p:nvPr>
            <p:ph idx="1"/>
          </p:nvPr>
        </p:nvSpPr>
        <p:spPr/>
        <p:txBody>
          <a:bodyPr/>
          <a:lstStyle/>
          <a:p>
            <a:pPr eaLnBrk="1" hangingPunct="1"/>
            <a:r>
              <a:rPr lang="zh-CN" altLang="en-US" sz="2800" smtClean="0"/>
              <a:t>是基因表达调控的主要阶段。</a:t>
            </a:r>
          </a:p>
          <a:p>
            <a:pPr eaLnBrk="1" hangingPunct="1"/>
            <a:r>
              <a:rPr lang="zh-CN" altLang="en-US" sz="2800" smtClean="0"/>
              <a:t>真核生物的</a:t>
            </a:r>
            <a:r>
              <a:rPr lang="en-US" altLang="zh-CN" sz="2800" smtClean="0"/>
              <a:t>RNA</a:t>
            </a:r>
            <a:r>
              <a:rPr lang="zh-CN" altLang="en-US" sz="2800" smtClean="0"/>
              <a:t>聚合酶不直接接触启动子，必须依赖转录因子与启动子结合后方可进入启动子区域参与转录起始复合物的组装。</a:t>
            </a:r>
          </a:p>
          <a:p>
            <a:pPr eaLnBrk="1" hangingPunct="1"/>
            <a:r>
              <a:rPr lang="zh-CN" altLang="en-US" sz="2800" smtClean="0"/>
              <a:t>包括顺式作用元件和反式作用因子。</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69238DAE-D80C-4C4F-B627-CBE20976BA5C}" type="slidenum">
              <a:rPr lang="en-US" altLang="zh-CN"/>
              <a:pPr>
                <a:defRPr/>
              </a:pPr>
              <a:t>28</a:t>
            </a:fld>
            <a:endParaRPr lang="en-US" altLang="zh-CN"/>
          </a:p>
        </p:txBody>
      </p:sp>
      <p:sp>
        <p:nvSpPr>
          <p:cNvPr id="2" name="日期占位符 1"/>
          <p:cNvSpPr>
            <a:spLocks noGrp="1"/>
          </p:cNvSpPr>
          <p:nvPr>
            <p:ph type="dt" sz="quarter" idx="10"/>
          </p:nvPr>
        </p:nvSpPr>
        <p:spPr/>
        <p:txBody>
          <a:bodyPr/>
          <a:lstStyle/>
          <a:p>
            <a:pPr>
              <a:defRPr/>
            </a:pPr>
            <a:fld id="{CC1161DF-2165-430C-98C7-F07E6D0890F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4213" y="0"/>
            <a:ext cx="7772400" cy="1143000"/>
          </a:xfrm>
        </p:spPr>
        <p:txBody>
          <a:bodyPr/>
          <a:lstStyle/>
          <a:p>
            <a:pPr eaLnBrk="1" hangingPunct="1">
              <a:defRPr/>
            </a:pPr>
            <a:r>
              <a:rPr lang="en-US" altLang="zh-CN" sz="4000" dirty="0" smtClean="0"/>
              <a:t>1. </a:t>
            </a:r>
            <a:r>
              <a:rPr lang="zh-CN" altLang="en-US" sz="4000" dirty="0" smtClean="0"/>
              <a:t>顺式作用元件</a:t>
            </a:r>
          </a:p>
        </p:txBody>
      </p:sp>
      <p:sp>
        <p:nvSpPr>
          <p:cNvPr id="52230" name="Rectangle 3"/>
          <p:cNvSpPr>
            <a:spLocks noGrp="1" noChangeArrowheads="1"/>
          </p:cNvSpPr>
          <p:nvPr>
            <p:ph type="body" sz="half" idx="1"/>
          </p:nvPr>
        </p:nvSpPr>
        <p:spPr>
          <a:xfrm>
            <a:off x="611188" y="1052513"/>
            <a:ext cx="7772400" cy="2592387"/>
          </a:xfrm>
        </p:spPr>
        <p:txBody>
          <a:bodyPr>
            <a:normAutofit fontScale="85000" lnSpcReduction="10000"/>
          </a:bodyPr>
          <a:lstStyle/>
          <a:p>
            <a:pPr marL="0" indent="0" eaLnBrk="1" hangingPunct="1">
              <a:lnSpc>
                <a:spcPct val="90000"/>
              </a:lnSpc>
              <a:spcBef>
                <a:spcPct val="0"/>
              </a:spcBef>
              <a:spcAft>
                <a:spcPct val="0"/>
              </a:spcAft>
              <a:buFont typeface="Wingdings" pitchFamily="2" charset="2"/>
              <a:buNone/>
              <a:defRPr/>
            </a:pPr>
            <a:r>
              <a:rPr lang="en-US" altLang="zh-CN" sz="3900" dirty="0">
                <a:solidFill>
                  <a:srgbClr val="DE9400"/>
                </a:solidFill>
                <a:effectLst>
                  <a:outerShdw blurRad="38100" dist="38100" dir="2700000" algn="tl">
                    <a:srgbClr val="000000"/>
                  </a:outerShdw>
                </a:effectLst>
                <a:latin typeface="Times New Roman" pitchFamily="18" charset="0"/>
                <a:ea typeface="+mj-ea"/>
                <a:cs typeface="Times New Roman" pitchFamily="18" charset="0"/>
              </a:rPr>
              <a:t>1</a:t>
            </a:r>
            <a:r>
              <a:rPr lang="zh-CN" altLang="en-US" sz="3900" dirty="0">
                <a:solidFill>
                  <a:srgbClr val="DE9400"/>
                </a:solidFill>
                <a:effectLst>
                  <a:outerShdw blurRad="38100" dist="38100" dir="2700000" algn="tl">
                    <a:srgbClr val="000000"/>
                  </a:outerShdw>
                </a:effectLst>
                <a:latin typeface="Times New Roman" pitchFamily="18" charset="0"/>
                <a:ea typeface="+mj-ea"/>
                <a:cs typeface="Times New Roman" pitchFamily="18" charset="0"/>
              </a:rPr>
              <a:t>）启动子：</a:t>
            </a:r>
          </a:p>
          <a:p>
            <a:pPr eaLnBrk="1" hangingPunct="1">
              <a:lnSpc>
                <a:spcPct val="90000"/>
              </a:lnSpc>
              <a:defRPr/>
            </a:pPr>
            <a:endParaRPr lang="en-US" altLang="zh-CN" sz="2800" dirty="0" smtClean="0">
              <a:solidFill>
                <a:srgbClr val="CC6600"/>
              </a:solidFill>
              <a:latin typeface="Times New Roman" pitchFamily="18" charset="0"/>
              <a:cs typeface="Times New Roman" pitchFamily="18" charset="0"/>
            </a:endParaRPr>
          </a:p>
          <a:p>
            <a:pPr eaLnBrk="1" hangingPunct="1">
              <a:lnSpc>
                <a:spcPct val="90000"/>
              </a:lnSpc>
              <a:defRPr/>
            </a:pPr>
            <a:r>
              <a:rPr lang="en-US" altLang="zh-CN" sz="2800" dirty="0" smtClean="0">
                <a:solidFill>
                  <a:srgbClr val="CC6600"/>
                </a:solidFill>
                <a:latin typeface="Times New Roman" pitchFamily="18" charset="0"/>
                <a:cs typeface="Times New Roman" pitchFamily="18" charset="0"/>
              </a:rPr>
              <a:t>RNA</a:t>
            </a:r>
            <a:r>
              <a:rPr lang="zh-CN" altLang="en-US" sz="2800" dirty="0" smtClean="0">
                <a:solidFill>
                  <a:srgbClr val="CC6600"/>
                </a:solidFill>
                <a:latin typeface="Times New Roman" pitchFamily="18" charset="0"/>
                <a:cs typeface="Times New Roman" pitchFamily="18" charset="0"/>
              </a:rPr>
              <a:t>聚合酶</a:t>
            </a:r>
            <a:r>
              <a:rPr lang="en-US" altLang="zh-CN" sz="2800" dirty="0" smtClean="0">
                <a:solidFill>
                  <a:srgbClr val="CC6600"/>
                </a:solidFill>
                <a:latin typeface="Times New Roman" pitchFamily="18" charset="0"/>
                <a:cs typeface="Times New Roman" pitchFamily="18" charset="0"/>
              </a:rPr>
              <a:t>Ⅱ</a:t>
            </a:r>
            <a:r>
              <a:rPr lang="zh-CN" altLang="en-US" sz="2800" dirty="0" smtClean="0">
                <a:solidFill>
                  <a:srgbClr val="CC6600"/>
                </a:solidFill>
                <a:latin typeface="Times New Roman" pitchFamily="18" charset="0"/>
                <a:cs typeface="Times New Roman" pitchFamily="18" charset="0"/>
              </a:rPr>
              <a:t>的启动子为例：</a:t>
            </a:r>
          </a:p>
          <a:p>
            <a:pPr lvl="1" eaLnBrk="1" hangingPunct="1">
              <a:lnSpc>
                <a:spcPct val="90000"/>
              </a:lnSpc>
              <a:defRPr/>
            </a:pPr>
            <a:r>
              <a:rPr lang="zh-CN" altLang="en-US" sz="2400" dirty="0" smtClean="0">
                <a:latin typeface="Times New Roman" pitchFamily="18" charset="0"/>
                <a:cs typeface="Times New Roman" pitchFamily="18" charset="0"/>
              </a:rPr>
              <a:t>存在于结构基因上游，与基因转录启动有关的一段特殊</a:t>
            </a:r>
            <a:r>
              <a:rPr lang="en-US" altLang="zh-CN" sz="2400" dirty="0" smtClean="0">
                <a:latin typeface="Times New Roman" pitchFamily="18" charset="0"/>
                <a:cs typeface="Times New Roman" pitchFamily="18" charset="0"/>
              </a:rPr>
              <a:t>DNA</a:t>
            </a:r>
            <a:r>
              <a:rPr lang="zh-CN" altLang="en-US" sz="2400" dirty="0" smtClean="0">
                <a:latin typeface="Times New Roman" pitchFamily="18" charset="0"/>
                <a:cs typeface="Times New Roman" pitchFamily="18" charset="0"/>
              </a:rPr>
              <a:t>顺序称为启动子（</a:t>
            </a:r>
            <a:r>
              <a:rPr lang="en-US" altLang="zh-CN" sz="2400" dirty="0" smtClean="0">
                <a:latin typeface="Times New Roman" pitchFamily="18" charset="0"/>
                <a:cs typeface="Times New Roman" pitchFamily="18" charset="0"/>
              </a:rPr>
              <a:t>promoter)</a:t>
            </a:r>
            <a:r>
              <a:rPr lang="zh-CN" altLang="en-US" sz="2400" dirty="0" smtClean="0">
                <a:latin typeface="Times New Roman" pitchFamily="18" charset="0"/>
                <a:cs typeface="Times New Roman" pitchFamily="18" charset="0"/>
              </a:rPr>
              <a:t>。</a:t>
            </a:r>
          </a:p>
          <a:p>
            <a:pPr lvl="1" eaLnBrk="1" hangingPunct="1">
              <a:lnSpc>
                <a:spcPct val="90000"/>
              </a:lnSpc>
              <a:defRPr/>
            </a:pPr>
            <a:r>
              <a:rPr lang="zh-CN" altLang="en-US" sz="2400" dirty="0" smtClean="0">
                <a:latin typeface="Times New Roman" pitchFamily="18" charset="0"/>
                <a:cs typeface="Times New Roman" pitchFamily="18" charset="0"/>
              </a:rPr>
              <a:t>核心启动子与原核生物类似，也含有一段富含</a:t>
            </a:r>
            <a:r>
              <a:rPr lang="en-US" altLang="zh-CN" sz="2400" dirty="0" smtClean="0">
                <a:latin typeface="Times New Roman" pitchFamily="18" charset="0"/>
                <a:cs typeface="Times New Roman" pitchFamily="18" charset="0"/>
              </a:rPr>
              <a:t>TATA</a:t>
            </a:r>
            <a:r>
              <a:rPr lang="zh-CN" altLang="en-US" sz="2400" dirty="0" smtClean="0">
                <a:latin typeface="Times New Roman" pitchFamily="18" charset="0"/>
                <a:cs typeface="Times New Roman" pitchFamily="18" charset="0"/>
              </a:rPr>
              <a:t>的顺序，称为</a:t>
            </a:r>
            <a:r>
              <a:rPr lang="en-US" altLang="zh-CN" sz="2400" dirty="0" smtClean="0">
                <a:latin typeface="Times New Roman" pitchFamily="18" charset="0"/>
                <a:cs typeface="Times New Roman" pitchFamily="18" charset="0"/>
              </a:rPr>
              <a:t>TATA</a:t>
            </a:r>
            <a:r>
              <a:rPr lang="zh-CN" altLang="en-US" sz="2400" dirty="0" smtClean="0">
                <a:latin typeface="Times New Roman" pitchFamily="18" charset="0"/>
                <a:cs typeface="Times New Roman" pitchFamily="18" charset="0"/>
              </a:rPr>
              <a:t>盒。除此之外，还可见</a:t>
            </a:r>
            <a:r>
              <a:rPr lang="en-US" altLang="zh-CN" sz="2400" dirty="0" smtClean="0">
                <a:latin typeface="Times New Roman" pitchFamily="18" charset="0"/>
                <a:cs typeface="Times New Roman" pitchFamily="18" charset="0"/>
              </a:rPr>
              <a:t>CAAT</a:t>
            </a:r>
            <a:r>
              <a:rPr lang="zh-CN" altLang="en-US" sz="2400" dirty="0" smtClean="0">
                <a:latin typeface="Times New Roman" pitchFamily="18" charset="0"/>
                <a:cs typeface="Times New Roman" pitchFamily="18" charset="0"/>
              </a:rPr>
              <a:t>盒和</a:t>
            </a:r>
            <a:r>
              <a:rPr lang="en-US" altLang="zh-CN" sz="2400" dirty="0" smtClean="0">
                <a:latin typeface="Times New Roman" pitchFamily="18" charset="0"/>
                <a:cs typeface="Times New Roman" pitchFamily="18" charset="0"/>
              </a:rPr>
              <a:t>GC</a:t>
            </a:r>
            <a:r>
              <a:rPr lang="zh-CN" altLang="en-US" sz="2400" dirty="0" smtClean="0">
                <a:latin typeface="Times New Roman" pitchFamily="18" charset="0"/>
                <a:cs typeface="Times New Roman" pitchFamily="18" charset="0"/>
              </a:rPr>
              <a:t>盒。</a:t>
            </a:r>
          </a:p>
        </p:txBody>
      </p:sp>
      <p:sp>
        <p:nvSpPr>
          <p:cNvPr id="6" name="页脚占位符 5"/>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6"/>
          <p:cNvSpPr>
            <a:spLocks noGrp="1"/>
          </p:cNvSpPr>
          <p:nvPr>
            <p:ph type="sldNum" sz="quarter" idx="12"/>
          </p:nvPr>
        </p:nvSpPr>
        <p:spPr/>
        <p:txBody>
          <a:bodyPr/>
          <a:lstStyle/>
          <a:p>
            <a:pPr>
              <a:defRPr/>
            </a:pPr>
            <a:fld id="{B152301C-EFF4-4622-890C-79B661107B55}" type="slidenum">
              <a:rPr lang="en-US" altLang="zh-CN"/>
              <a:pPr>
                <a:defRPr/>
              </a:pPr>
              <a:t>29</a:t>
            </a:fld>
            <a:endParaRPr lang="en-US" altLang="zh-CN"/>
          </a:p>
        </p:txBody>
      </p:sp>
      <p:sp>
        <p:nvSpPr>
          <p:cNvPr id="2" name="日期占位符 1"/>
          <p:cNvSpPr>
            <a:spLocks noGrp="1"/>
          </p:cNvSpPr>
          <p:nvPr>
            <p:ph type="dt" sz="quarter" idx="10"/>
          </p:nvPr>
        </p:nvSpPr>
        <p:spPr/>
        <p:txBody>
          <a:bodyPr/>
          <a:lstStyle/>
          <a:p>
            <a:pPr>
              <a:defRPr/>
            </a:pPr>
            <a:fld id="{93ED8763-62AB-4C3C-9598-86D499C4F2B0}" type="datetime1">
              <a:rPr lang="zh-CN" altLang="en-US" smtClean="0"/>
              <a:pPr>
                <a:defRPr/>
              </a:pPr>
              <a:t>2018/11/22</a:t>
            </a:fld>
            <a:endParaRPr lang="en-US" altLang="zh-CN"/>
          </a:p>
        </p:txBody>
      </p:sp>
      <p:pic>
        <p:nvPicPr>
          <p:cNvPr id="78850" name="Picture 2"/>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bwMode="auto">
          <a:xfrm>
            <a:off x="539552" y="3861048"/>
            <a:ext cx="7748197" cy="2162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01" name="Rectangle 57"/>
          <p:cNvSpPr>
            <a:spLocks noGrp="1" noChangeArrowheads="1"/>
          </p:cNvSpPr>
          <p:nvPr>
            <p:ph type="title"/>
          </p:nvPr>
        </p:nvSpPr>
        <p:spPr>
          <a:xfrm>
            <a:off x="1371600" y="-198438"/>
            <a:ext cx="7772400" cy="1143001"/>
          </a:xfrm>
        </p:spPr>
        <p:txBody>
          <a:bodyPr/>
          <a:lstStyle/>
          <a:p>
            <a:pPr algn="r" eaLnBrk="1" hangingPunct="1">
              <a:defRPr/>
            </a:pPr>
            <a:r>
              <a:rPr lang="zh-CN" altLang="en-US" sz="3600" dirty="0" smtClean="0"/>
              <a:t>真核基因表达的调控点</a:t>
            </a:r>
          </a:p>
        </p:txBody>
      </p:sp>
      <p:sp>
        <p:nvSpPr>
          <p:cNvPr id="59"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60" name="灯片编号占位符 4"/>
          <p:cNvSpPr>
            <a:spLocks noGrp="1"/>
          </p:cNvSpPr>
          <p:nvPr>
            <p:ph type="sldNum" sz="quarter" idx="12"/>
          </p:nvPr>
        </p:nvSpPr>
        <p:spPr/>
        <p:txBody>
          <a:bodyPr/>
          <a:lstStyle/>
          <a:p>
            <a:pPr>
              <a:defRPr/>
            </a:pPr>
            <a:fld id="{8C17F4AA-A510-40E5-94F1-C101DBB000E0}" type="slidenum">
              <a:rPr lang="en-US" altLang="zh-CN"/>
              <a:pPr>
                <a:defRPr/>
              </a:pPr>
              <a:t>3</a:t>
            </a:fld>
            <a:endParaRPr lang="en-US" altLang="zh-CN"/>
          </a:p>
        </p:txBody>
      </p:sp>
      <p:sp>
        <p:nvSpPr>
          <p:cNvPr id="57346" name="Oval 2"/>
          <p:cNvSpPr>
            <a:spLocks noChangeArrowheads="1"/>
          </p:cNvSpPr>
          <p:nvPr/>
        </p:nvSpPr>
        <p:spPr bwMode="auto">
          <a:xfrm>
            <a:off x="638180" y="304800"/>
            <a:ext cx="4648200" cy="3048000"/>
          </a:xfrm>
          <a:prstGeom prst="ellipse">
            <a:avLst/>
          </a:prstGeom>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wrap="none" anchor="ctr"/>
          <a:lstStyle/>
          <a:p>
            <a:pPr algn="ctr">
              <a:defRPr/>
            </a:pPr>
            <a:endParaRPr kumimoji="1" lang="ja-JP" altLang="en-US" sz="2400">
              <a:solidFill>
                <a:schemeClr val="folHlink"/>
              </a:solidFill>
              <a:latin typeface="Times New Roman" pitchFamily="18" charset="0"/>
              <a:ea typeface="宋体" pitchFamily="2" charset="-122"/>
            </a:endParaRPr>
          </a:p>
        </p:txBody>
      </p:sp>
      <p:pic>
        <p:nvPicPr>
          <p:cNvPr id="7176" name="Picture 3" descr="dna[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06600" y="609600"/>
            <a:ext cx="6096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7" name="Text Box 4"/>
          <p:cNvSpPr txBox="1">
            <a:spLocks noChangeArrowheads="1"/>
          </p:cNvSpPr>
          <p:nvPr/>
        </p:nvSpPr>
        <p:spPr bwMode="auto">
          <a:xfrm>
            <a:off x="1371600" y="923925"/>
            <a:ext cx="68738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en-US" altLang="zh-CN" b="1">
                <a:latin typeface="华文新魏" pitchFamily="2" charset="-122"/>
              </a:rPr>
              <a:t>DNA</a:t>
            </a:r>
          </a:p>
        </p:txBody>
      </p:sp>
      <p:sp>
        <p:nvSpPr>
          <p:cNvPr id="7178" name="Line 5"/>
          <p:cNvSpPr>
            <a:spLocks noChangeShapeType="1"/>
          </p:cNvSpPr>
          <p:nvPr/>
        </p:nvSpPr>
        <p:spPr bwMode="auto">
          <a:xfrm flipV="1">
            <a:off x="2743200" y="685800"/>
            <a:ext cx="3048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179" name="Text Box 6"/>
          <p:cNvSpPr txBox="1">
            <a:spLocks noChangeArrowheads="1"/>
          </p:cNvSpPr>
          <p:nvPr/>
        </p:nvSpPr>
        <p:spPr bwMode="auto">
          <a:xfrm>
            <a:off x="3108325" y="506413"/>
            <a:ext cx="8540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GB" sz="1600" b="1">
                <a:solidFill>
                  <a:srgbClr val="FFFFFF"/>
                </a:solidFill>
                <a:latin typeface="华文新魏" pitchFamily="2" charset="-122"/>
              </a:rPr>
              <a:t>扩增</a:t>
            </a:r>
            <a:endParaRPr kumimoji="1" lang="zh-CN" altLang="en-US" sz="1600" b="1">
              <a:solidFill>
                <a:srgbClr val="FFFFFF"/>
              </a:solidFill>
              <a:latin typeface="华文新魏" pitchFamily="2" charset="-122"/>
            </a:endParaRPr>
          </a:p>
        </p:txBody>
      </p:sp>
      <p:sp>
        <p:nvSpPr>
          <p:cNvPr id="7180" name="Text Box 7"/>
          <p:cNvSpPr txBox="1">
            <a:spLocks noChangeArrowheads="1"/>
          </p:cNvSpPr>
          <p:nvPr/>
        </p:nvSpPr>
        <p:spPr bwMode="auto">
          <a:xfrm>
            <a:off x="3184525" y="887413"/>
            <a:ext cx="8540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FFFFFF"/>
                </a:solidFill>
                <a:latin typeface="华文新魏" pitchFamily="2" charset="-122"/>
              </a:rPr>
              <a:t>重排</a:t>
            </a:r>
          </a:p>
        </p:txBody>
      </p:sp>
      <p:sp>
        <p:nvSpPr>
          <p:cNvPr id="7181" name="Text Box 8"/>
          <p:cNvSpPr txBox="1">
            <a:spLocks noChangeArrowheads="1"/>
          </p:cNvSpPr>
          <p:nvPr/>
        </p:nvSpPr>
        <p:spPr bwMode="auto">
          <a:xfrm>
            <a:off x="3184525" y="1344613"/>
            <a:ext cx="10064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FFFFFF"/>
                </a:solidFill>
                <a:latin typeface="华文新魏" pitchFamily="2" charset="-122"/>
              </a:rPr>
              <a:t>丢失</a:t>
            </a:r>
          </a:p>
        </p:txBody>
      </p:sp>
      <p:sp>
        <p:nvSpPr>
          <p:cNvPr id="7182" name="Text Box 9"/>
          <p:cNvSpPr txBox="1">
            <a:spLocks noChangeArrowheads="1"/>
          </p:cNvSpPr>
          <p:nvPr/>
        </p:nvSpPr>
        <p:spPr bwMode="auto">
          <a:xfrm>
            <a:off x="1676400" y="1524000"/>
            <a:ext cx="8223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FFFFFF"/>
                </a:solidFill>
                <a:latin typeface="华文新魏" pitchFamily="2" charset="-122"/>
              </a:rPr>
              <a:t>转录</a:t>
            </a:r>
          </a:p>
        </p:txBody>
      </p:sp>
      <p:sp>
        <p:nvSpPr>
          <p:cNvPr id="7183" name="Text Box 10"/>
          <p:cNvSpPr txBox="1">
            <a:spLocks noChangeArrowheads="1"/>
          </p:cNvSpPr>
          <p:nvPr/>
        </p:nvSpPr>
        <p:spPr bwMode="auto">
          <a:xfrm>
            <a:off x="2057400" y="2079625"/>
            <a:ext cx="1200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FFFFFF"/>
                </a:solidFill>
                <a:latin typeface="华文新魏" pitchFamily="2" charset="-122"/>
              </a:rPr>
              <a:t>初始转录物</a:t>
            </a:r>
          </a:p>
        </p:txBody>
      </p:sp>
      <p:sp>
        <p:nvSpPr>
          <p:cNvPr id="7184" name="Text Box 11"/>
          <p:cNvSpPr txBox="1">
            <a:spLocks noChangeArrowheads="1"/>
          </p:cNvSpPr>
          <p:nvPr/>
        </p:nvSpPr>
        <p:spPr bwMode="auto">
          <a:xfrm>
            <a:off x="1844675" y="2384425"/>
            <a:ext cx="590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FFFFFF"/>
                </a:solidFill>
                <a:latin typeface="华文新魏" pitchFamily="2" charset="-122"/>
              </a:rPr>
              <a:t>加工</a:t>
            </a:r>
          </a:p>
        </p:txBody>
      </p:sp>
      <p:sp>
        <p:nvSpPr>
          <p:cNvPr id="7185" name="Text Box 12"/>
          <p:cNvSpPr txBox="1">
            <a:spLocks noChangeArrowheads="1"/>
          </p:cNvSpPr>
          <p:nvPr/>
        </p:nvSpPr>
        <p:spPr bwMode="auto">
          <a:xfrm>
            <a:off x="2057400" y="2886075"/>
            <a:ext cx="10191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en-US" altLang="zh-CN" sz="1600" b="1">
                <a:solidFill>
                  <a:srgbClr val="FF0000"/>
                </a:solidFill>
                <a:latin typeface="华文新魏" pitchFamily="2" charset="-122"/>
              </a:rPr>
              <a:t>RNA</a:t>
            </a:r>
            <a:r>
              <a:rPr kumimoji="1" lang="zh-CN" altLang="en-US" sz="1600" b="1">
                <a:solidFill>
                  <a:srgbClr val="FF0000"/>
                </a:solidFill>
                <a:latin typeface="华文新魏" pitchFamily="2" charset="-122"/>
              </a:rPr>
              <a:t>转运</a:t>
            </a:r>
          </a:p>
        </p:txBody>
      </p:sp>
      <p:grpSp>
        <p:nvGrpSpPr>
          <p:cNvPr id="7186" name="Group 13"/>
          <p:cNvGrpSpPr>
            <a:grpSpLocks/>
          </p:cNvGrpSpPr>
          <p:nvPr/>
        </p:nvGrpSpPr>
        <p:grpSpPr bwMode="auto">
          <a:xfrm>
            <a:off x="1905000" y="1905000"/>
            <a:ext cx="1295400" cy="76200"/>
            <a:chOff x="480" y="2976"/>
            <a:chExt cx="816" cy="48"/>
          </a:xfrm>
        </p:grpSpPr>
        <p:sp>
          <p:nvSpPr>
            <p:cNvPr id="7227" name="Freeform 14"/>
            <p:cNvSpPr>
              <a:spLocks/>
            </p:cNvSpPr>
            <p:nvPr/>
          </p:nvSpPr>
          <p:spPr bwMode="auto">
            <a:xfrm>
              <a:off x="480" y="2976"/>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228" name="Freeform 15"/>
            <p:cNvSpPr>
              <a:spLocks/>
            </p:cNvSpPr>
            <p:nvPr/>
          </p:nvSpPr>
          <p:spPr bwMode="auto">
            <a:xfrm>
              <a:off x="688" y="2976"/>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229" name="Freeform 16"/>
            <p:cNvSpPr>
              <a:spLocks/>
            </p:cNvSpPr>
            <p:nvPr/>
          </p:nvSpPr>
          <p:spPr bwMode="auto">
            <a:xfrm>
              <a:off x="896" y="2976"/>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230" name="Freeform 17"/>
            <p:cNvSpPr>
              <a:spLocks/>
            </p:cNvSpPr>
            <p:nvPr/>
          </p:nvSpPr>
          <p:spPr bwMode="auto">
            <a:xfrm>
              <a:off x="1104" y="2976"/>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7187" name="Line 18"/>
          <p:cNvSpPr>
            <a:spLocks noChangeShapeType="1"/>
          </p:cNvSpPr>
          <p:nvPr/>
        </p:nvSpPr>
        <p:spPr bwMode="auto">
          <a:xfrm>
            <a:off x="2743200" y="10668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188" name="Line 19"/>
          <p:cNvSpPr>
            <a:spLocks noChangeShapeType="1"/>
          </p:cNvSpPr>
          <p:nvPr/>
        </p:nvSpPr>
        <p:spPr bwMode="auto">
          <a:xfrm>
            <a:off x="2743200" y="1219200"/>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189" name="Line 20"/>
          <p:cNvSpPr>
            <a:spLocks noChangeShapeType="1"/>
          </p:cNvSpPr>
          <p:nvPr/>
        </p:nvSpPr>
        <p:spPr bwMode="auto">
          <a:xfrm>
            <a:off x="2438400" y="1524000"/>
            <a:ext cx="0" cy="30480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190" name="Line 21"/>
          <p:cNvSpPr>
            <a:spLocks noChangeShapeType="1"/>
          </p:cNvSpPr>
          <p:nvPr/>
        </p:nvSpPr>
        <p:spPr bwMode="auto">
          <a:xfrm>
            <a:off x="2438400" y="2438400"/>
            <a:ext cx="0" cy="30480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nvGrpSpPr>
          <p:cNvPr id="7191" name="Group 22"/>
          <p:cNvGrpSpPr>
            <a:grpSpLocks/>
          </p:cNvGrpSpPr>
          <p:nvPr/>
        </p:nvGrpSpPr>
        <p:grpSpPr bwMode="auto">
          <a:xfrm>
            <a:off x="1905000" y="3733800"/>
            <a:ext cx="1295400" cy="76200"/>
            <a:chOff x="1152" y="2400"/>
            <a:chExt cx="608" cy="48"/>
          </a:xfrm>
        </p:grpSpPr>
        <p:sp>
          <p:nvSpPr>
            <p:cNvPr id="7224" name="Freeform 23"/>
            <p:cNvSpPr>
              <a:spLocks/>
            </p:cNvSpPr>
            <p:nvPr/>
          </p:nvSpPr>
          <p:spPr bwMode="auto">
            <a:xfrm>
              <a:off x="1152" y="2400"/>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225" name="Freeform 24"/>
            <p:cNvSpPr>
              <a:spLocks/>
            </p:cNvSpPr>
            <p:nvPr/>
          </p:nvSpPr>
          <p:spPr bwMode="auto">
            <a:xfrm>
              <a:off x="1360" y="2400"/>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226" name="Freeform 25"/>
            <p:cNvSpPr>
              <a:spLocks/>
            </p:cNvSpPr>
            <p:nvPr/>
          </p:nvSpPr>
          <p:spPr bwMode="auto">
            <a:xfrm>
              <a:off x="1568" y="2400"/>
              <a:ext cx="192" cy="48"/>
            </a:xfrm>
            <a:custGeom>
              <a:avLst/>
              <a:gdLst>
                <a:gd name="T0" fmla="*/ 0 w 192"/>
                <a:gd name="T1" fmla="*/ 48 h 48"/>
                <a:gd name="T2" fmla="*/ 48 w 192"/>
                <a:gd name="T3" fmla="*/ 0 h 48"/>
                <a:gd name="T4" fmla="*/ 96 w 192"/>
                <a:gd name="T5" fmla="*/ 48 h 48"/>
                <a:gd name="T6" fmla="*/ 144 w 192"/>
                <a:gd name="T7" fmla="*/ 0 h 48"/>
                <a:gd name="T8" fmla="*/ 192 w 192"/>
                <a:gd name="T9" fmla="*/ 48 h 48"/>
                <a:gd name="T10" fmla="*/ 0 60000 65536"/>
                <a:gd name="T11" fmla="*/ 0 60000 65536"/>
                <a:gd name="T12" fmla="*/ 0 60000 65536"/>
                <a:gd name="T13" fmla="*/ 0 60000 65536"/>
                <a:gd name="T14" fmla="*/ 0 60000 65536"/>
                <a:gd name="T15" fmla="*/ 0 w 192"/>
                <a:gd name="T16" fmla="*/ 0 h 48"/>
                <a:gd name="T17" fmla="*/ 192 w 192"/>
                <a:gd name="T18" fmla="*/ 48 h 48"/>
              </a:gdLst>
              <a:ahLst/>
              <a:cxnLst>
                <a:cxn ang="T10">
                  <a:pos x="T0" y="T1"/>
                </a:cxn>
                <a:cxn ang="T11">
                  <a:pos x="T2" y="T3"/>
                </a:cxn>
                <a:cxn ang="T12">
                  <a:pos x="T4" y="T5"/>
                </a:cxn>
                <a:cxn ang="T13">
                  <a:pos x="T6" y="T7"/>
                </a:cxn>
                <a:cxn ang="T14">
                  <a:pos x="T8" y="T9"/>
                </a:cxn>
              </a:cxnLst>
              <a:rect l="T15" t="T16" r="T17" b="T18"/>
              <a:pathLst>
                <a:path w="192" h="48">
                  <a:moveTo>
                    <a:pt x="0" y="48"/>
                  </a:moveTo>
                  <a:cubicBezTo>
                    <a:pt x="16" y="24"/>
                    <a:pt x="32" y="0"/>
                    <a:pt x="48" y="0"/>
                  </a:cubicBezTo>
                  <a:cubicBezTo>
                    <a:pt x="64" y="0"/>
                    <a:pt x="80" y="48"/>
                    <a:pt x="96" y="48"/>
                  </a:cubicBezTo>
                  <a:cubicBezTo>
                    <a:pt x="112" y="48"/>
                    <a:pt x="128" y="0"/>
                    <a:pt x="144" y="0"/>
                  </a:cubicBezTo>
                  <a:cubicBezTo>
                    <a:pt x="160" y="0"/>
                    <a:pt x="184" y="40"/>
                    <a:pt x="192" y="48"/>
                  </a:cubicBezTo>
                </a:path>
              </a:pathLst>
            </a:custGeom>
            <a:noFill/>
            <a:ln w="38100">
              <a:solidFill>
                <a:srgbClr val="FF33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7192" name="Line 26"/>
          <p:cNvSpPr>
            <a:spLocks noChangeShapeType="1"/>
          </p:cNvSpPr>
          <p:nvPr/>
        </p:nvSpPr>
        <p:spPr bwMode="auto">
          <a:xfrm>
            <a:off x="2438400" y="3352800"/>
            <a:ext cx="0" cy="304800"/>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193" name="Text Box 27"/>
          <p:cNvSpPr txBox="1">
            <a:spLocks noChangeArrowheads="1"/>
          </p:cNvSpPr>
          <p:nvPr/>
        </p:nvSpPr>
        <p:spPr bwMode="auto">
          <a:xfrm>
            <a:off x="2574925" y="4033838"/>
            <a:ext cx="590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翻译</a:t>
            </a:r>
          </a:p>
        </p:txBody>
      </p:sp>
      <p:sp>
        <p:nvSpPr>
          <p:cNvPr id="7194" name="Line 28"/>
          <p:cNvSpPr>
            <a:spLocks noChangeShapeType="1"/>
          </p:cNvSpPr>
          <p:nvPr/>
        </p:nvSpPr>
        <p:spPr bwMode="auto">
          <a:xfrm>
            <a:off x="2438400" y="3962400"/>
            <a:ext cx="0" cy="381000"/>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nvGrpSpPr>
          <p:cNvPr id="7195" name="Group 29"/>
          <p:cNvGrpSpPr>
            <a:grpSpLocks/>
          </p:cNvGrpSpPr>
          <p:nvPr/>
        </p:nvGrpSpPr>
        <p:grpSpPr bwMode="auto">
          <a:xfrm>
            <a:off x="1524000" y="4419600"/>
            <a:ext cx="1981200" cy="152400"/>
            <a:chOff x="1008" y="3120"/>
            <a:chExt cx="1248" cy="96"/>
          </a:xfrm>
        </p:grpSpPr>
        <p:sp>
          <p:nvSpPr>
            <p:cNvPr id="7222" name="AutoShape 30"/>
            <p:cNvSpPr>
              <a:spLocks noChangeArrowheads="1"/>
            </p:cNvSpPr>
            <p:nvPr/>
          </p:nvSpPr>
          <p:spPr bwMode="auto">
            <a:xfrm>
              <a:off x="1152" y="3120"/>
              <a:ext cx="1104" cy="96"/>
            </a:xfrm>
            <a:prstGeom prst="roundRect">
              <a:avLst>
                <a:gd name="adj" fmla="val 16667"/>
              </a:avLst>
            </a:prstGeom>
            <a:gradFill rotWithShape="0">
              <a:gsLst>
                <a:gs pos="0">
                  <a:srgbClr val="00475E"/>
                </a:gs>
                <a:gs pos="50000">
                  <a:srgbClr val="0099CC"/>
                </a:gs>
                <a:gs pos="100000">
                  <a:srgbClr val="00475E"/>
                </a:gs>
              </a:gsLst>
              <a:lin ang="5400000" scaled="1"/>
            </a:gradFill>
            <a:ln w="9525">
              <a:solidFill>
                <a:schemeClr val="tx1"/>
              </a:solidFill>
              <a:round/>
              <a:headEnd/>
              <a:tailEnd/>
            </a:ln>
          </p:spPr>
          <p:txBody>
            <a:bodyPr wrap="none" anchor="ctr"/>
            <a:lstStyle/>
            <a:p>
              <a:endParaRPr lang="zh-CN" altLang="en-US"/>
            </a:p>
          </p:txBody>
        </p:sp>
        <p:sp>
          <p:nvSpPr>
            <p:cNvPr id="7223" name="AutoShape 31"/>
            <p:cNvSpPr>
              <a:spLocks noChangeArrowheads="1"/>
            </p:cNvSpPr>
            <p:nvPr/>
          </p:nvSpPr>
          <p:spPr bwMode="auto">
            <a:xfrm>
              <a:off x="1008" y="3120"/>
              <a:ext cx="192" cy="96"/>
            </a:xfrm>
            <a:prstGeom prst="roundRect">
              <a:avLst>
                <a:gd name="adj" fmla="val 16667"/>
              </a:avLst>
            </a:prstGeom>
            <a:solidFill>
              <a:srgbClr val="FF3300"/>
            </a:solidFill>
            <a:ln w="9525">
              <a:solidFill>
                <a:schemeClr val="tx1"/>
              </a:solidFill>
              <a:round/>
              <a:headEnd/>
              <a:tailEnd/>
            </a:ln>
          </p:spPr>
          <p:txBody>
            <a:bodyPr wrap="none" anchor="ctr"/>
            <a:lstStyle/>
            <a:p>
              <a:endParaRPr lang="zh-CN" altLang="en-US"/>
            </a:p>
          </p:txBody>
        </p:sp>
      </p:grpSp>
      <p:sp>
        <p:nvSpPr>
          <p:cNvPr id="7196" name="AutoShape 32"/>
          <p:cNvSpPr>
            <a:spLocks noChangeArrowheads="1"/>
          </p:cNvSpPr>
          <p:nvPr/>
        </p:nvSpPr>
        <p:spPr bwMode="auto">
          <a:xfrm>
            <a:off x="1981200" y="5562600"/>
            <a:ext cx="609600" cy="457200"/>
          </a:xfrm>
          <a:prstGeom prst="moon">
            <a:avLst>
              <a:gd name="adj" fmla="val 87500"/>
            </a:avLst>
          </a:prstGeom>
          <a:solidFill>
            <a:schemeClr val="tx2"/>
          </a:solidFill>
          <a:ln w="9525">
            <a:miter lim="800000"/>
            <a:headEnd/>
            <a:tailEnd/>
          </a:ln>
          <a:scene3d>
            <a:camera prst="legacyPerspectiveTopRight">
              <a:rot lat="21299970" lon="300000" rev="0"/>
            </a:camera>
            <a:lightRig rig="legacyFlat2" dir="t"/>
          </a:scene3d>
          <a:sp3d extrusionH="430200" prstMaterial="legacyMatte">
            <a:bevelT w="13500" h="13500" prst="angle"/>
            <a:bevelB w="13500" h="13500" prst="angle"/>
            <a:extrusionClr>
              <a:schemeClr val="tx2"/>
            </a:extrusionClr>
          </a:sp3d>
        </p:spPr>
        <p:txBody>
          <a:bodyPr wrap="none" anchor="ctr">
            <a:flatTx/>
          </a:bodyPr>
          <a:lstStyle/>
          <a:p>
            <a:endParaRPr lang="zh-CN" altLang="en-US"/>
          </a:p>
        </p:txBody>
      </p:sp>
      <p:sp>
        <p:nvSpPr>
          <p:cNvPr id="7197" name="Text Box 33"/>
          <p:cNvSpPr txBox="1">
            <a:spLocks noChangeArrowheads="1"/>
          </p:cNvSpPr>
          <p:nvPr/>
        </p:nvSpPr>
        <p:spPr bwMode="auto">
          <a:xfrm>
            <a:off x="2727325" y="5634038"/>
            <a:ext cx="1200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成熟蛋白质</a:t>
            </a:r>
          </a:p>
        </p:txBody>
      </p:sp>
      <p:sp>
        <p:nvSpPr>
          <p:cNvPr id="7198" name="Line 34"/>
          <p:cNvSpPr>
            <a:spLocks noChangeShapeType="1"/>
          </p:cNvSpPr>
          <p:nvPr/>
        </p:nvSpPr>
        <p:spPr bwMode="auto">
          <a:xfrm>
            <a:off x="2438400" y="4724400"/>
            <a:ext cx="0" cy="685800"/>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199" name="Line 35"/>
          <p:cNvSpPr>
            <a:spLocks noChangeShapeType="1"/>
          </p:cNvSpPr>
          <p:nvPr/>
        </p:nvSpPr>
        <p:spPr bwMode="auto">
          <a:xfrm flipH="1">
            <a:off x="1066800" y="3200400"/>
            <a:ext cx="990600" cy="53340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200" name="Text Box 36"/>
          <p:cNvSpPr txBox="1">
            <a:spLocks noChangeArrowheads="1"/>
          </p:cNvSpPr>
          <p:nvPr/>
        </p:nvSpPr>
        <p:spPr bwMode="auto">
          <a:xfrm>
            <a:off x="365125" y="3729038"/>
            <a:ext cx="7937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核苷酸</a:t>
            </a:r>
          </a:p>
        </p:txBody>
      </p:sp>
      <p:sp>
        <p:nvSpPr>
          <p:cNvPr id="7201" name="Text Box 37"/>
          <p:cNvSpPr txBox="1">
            <a:spLocks noChangeArrowheads="1"/>
          </p:cNvSpPr>
          <p:nvPr/>
        </p:nvSpPr>
        <p:spPr bwMode="auto">
          <a:xfrm>
            <a:off x="990600" y="3190875"/>
            <a:ext cx="590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降解</a:t>
            </a:r>
          </a:p>
        </p:txBody>
      </p:sp>
      <p:sp>
        <p:nvSpPr>
          <p:cNvPr id="7202" name="Text Box 38"/>
          <p:cNvSpPr txBox="1">
            <a:spLocks noChangeArrowheads="1"/>
          </p:cNvSpPr>
          <p:nvPr/>
        </p:nvSpPr>
        <p:spPr bwMode="auto">
          <a:xfrm>
            <a:off x="304800" y="4333875"/>
            <a:ext cx="1200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多肽前身物</a:t>
            </a:r>
          </a:p>
        </p:txBody>
      </p:sp>
      <p:sp>
        <p:nvSpPr>
          <p:cNvPr id="7203" name="Text Box 39"/>
          <p:cNvSpPr txBox="1">
            <a:spLocks noChangeArrowheads="1"/>
          </p:cNvSpPr>
          <p:nvPr/>
        </p:nvSpPr>
        <p:spPr bwMode="auto">
          <a:xfrm>
            <a:off x="2651125" y="4643438"/>
            <a:ext cx="323215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GB" sz="1600" b="1">
                <a:solidFill>
                  <a:srgbClr val="003399"/>
                </a:solidFill>
                <a:latin typeface="华文新魏" pitchFamily="2" charset="-122"/>
              </a:rPr>
              <a:t>加工（内切、-</a:t>
            </a:r>
            <a:r>
              <a:rPr kumimoji="1" lang="en-GB" altLang="zh-CN" sz="1600" b="1">
                <a:solidFill>
                  <a:srgbClr val="003399"/>
                </a:solidFill>
                <a:latin typeface="华文新魏" pitchFamily="2" charset="-122"/>
              </a:rPr>
              <a:t>SS</a:t>
            </a:r>
            <a:r>
              <a:rPr kumimoji="1" lang="zh-CN" altLang="en-GB" sz="1600" b="1">
                <a:solidFill>
                  <a:srgbClr val="003399"/>
                </a:solidFill>
                <a:latin typeface="华文新魏" pitchFamily="2" charset="-122"/>
              </a:rPr>
              <a:t>-形成）</a:t>
            </a:r>
          </a:p>
          <a:p>
            <a:pPr eaLnBrk="1" hangingPunct="1"/>
            <a:r>
              <a:rPr kumimoji="1" lang="zh-CN" altLang="en-GB" sz="1600" b="1">
                <a:solidFill>
                  <a:srgbClr val="003399"/>
                </a:solidFill>
                <a:latin typeface="华文新魏" pitchFamily="2" charset="-122"/>
              </a:rPr>
              <a:t>修饰（磷酸化、乙酰化、甲酰化）</a:t>
            </a:r>
          </a:p>
          <a:p>
            <a:pPr eaLnBrk="1" hangingPunct="1"/>
            <a:r>
              <a:rPr kumimoji="1" lang="zh-CN" altLang="en-US" sz="1600" b="1">
                <a:solidFill>
                  <a:srgbClr val="003399"/>
                </a:solidFill>
                <a:latin typeface="华文新魏" pitchFamily="2" charset="-122"/>
              </a:rPr>
              <a:t>加入（糖基、脂质）</a:t>
            </a:r>
          </a:p>
        </p:txBody>
      </p:sp>
      <p:sp>
        <p:nvSpPr>
          <p:cNvPr id="7204" name="Line 40"/>
          <p:cNvSpPr>
            <a:spLocks noChangeShapeType="1"/>
          </p:cNvSpPr>
          <p:nvPr/>
        </p:nvSpPr>
        <p:spPr bwMode="auto">
          <a:xfrm>
            <a:off x="2438400" y="6172200"/>
            <a:ext cx="304800" cy="228600"/>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205" name="Line 41"/>
          <p:cNvSpPr>
            <a:spLocks noChangeShapeType="1"/>
          </p:cNvSpPr>
          <p:nvPr/>
        </p:nvSpPr>
        <p:spPr bwMode="auto">
          <a:xfrm flipH="1">
            <a:off x="1066800" y="5867400"/>
            <a:ext cx="914400" cy="533400"/>
          </a:xfrm>
          <a:prstGeom prst="line">
            <a:avLst/>
          </a:prstGeom>
          <a:noFill/>
          <a:ln w="381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206" name="Line 42"/>
          <p:cNvSpPr>
            <a:spLocks noChangeShapeType="1"/>
          </p:cNvSpPr>
          <p:nvPr/>
        </p:nvSpPr>
        <p:spPr bwMode="auto">
          <a:xfrm flipH="1">
            <a:off x="990600" y="4572000"/>
            <a:ext cx="1066800" cy="1752600"/>
          </a:xfrm>
          <a:prstGeom prst="line">
            <a:avLst/>
          </a:prstGeom>
          <a:noFill/>
          <a:ln w="38100">
            <a:solidFill>
              <a:schemeClr val="tx2"/>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7207" name="Text Box 43"/>
          <p:cNvSpPr txBox="1">
            <a:spLocks noChangeArrowheads="1"/>
          </p:cNvSpPr>
          <p:nvPr/>
        </p:nvSpPr>
        <p:spPr bwMode="auto">
          <a:xfrm>
            <a:off x="288925" y="6167438"/>
            <a:ext cx="7937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短肽</a:t>
            </a:r>
          </a:p>
          <a:p>
            <a:pPr eaLnBrk="1" hangingPunct="1"/>
            <a:r>
              <a:rPr kumimoji="1" lang="zh-CN" altLang="en-US" sz="1600" b="1">
                <a:solidFill>
                  <a:srgbClr val="003399"/>
                </a:solidFill>
                <a:latin typeface="华文新魏" pitchFamily="2" charset="-122"/>
              </a:rPr>
              <a:t>氨基酸</a:t>
            </a:r>
          </a:p>
        </p:txBody>
      </p:sp>
      <p:sp>
        <p:nvSpPr>
          <p:cNvPr id="7208" name="Text Box 44"/>
          <p:cNvSpPr txBox="1">
            <a:spLocks noChangeArrowheads="1"/>
          </p:cNvSpPr>
          <p:nvPr/>
        </p:nvSpPr>
        <p:spPr bwMode="auto">
          <a:xfrm>
            <a:off x="2667000" y="6391275"/>
            <a:ext cx="9969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执行功能</a:t>
            </a:r>
          </a:p>
        </p:txBody>
      </p:sp>
      <p:sp>
        <p:nvSpPr>
          <p:cNvPr id="7209" name="Text Box 45"/>
          <p:cNvSpPr txBox="1">
            <a:spLocks noChangeArrowheads="1"/>
          </p:cNvSpPr>
          <p:nvPr/>
        </p:nvSpPr>
        <p:spPr bwMode="auto">
          <a:xfrm>
            <a:off x="914400" y="5203825"/>
            <a:ext cx="590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solidFill>
                  <a:srgbClr val="003399"/>
                </a:solidFill>
                <a:latin typeface="华文新魏" pitchFamily="2" charset="-122"/>
              </a:rPr>
              <a:t>降解</a:t>
            </a:r>
          </a:p>
        </p:txBody>
      </p:sp>
      <p:sp>
        <p:nvSpPr>
          <p:cNvPr id="7210" name="AutoShape 46"/>
          <p:cNvSpPr>
            <a:spLocks/>
          </p:cNvSpPr>
          <p:nvPr/>
        </p:nvSpPr>
        <p:spPr bwMode="auto">
          <a:xfrm>
            <a:off x="6324600" y="803275"/>
            <a:ext cx="228600" cy="796925"/>
          </a:xfrm>
          <a:prstGeom prst="rightBracket">
            <a:avLst>
              <a:gd name="adj" fmla="val 29051"/>
            </a:avLst>
          </a:prstGeom>
          <a:noFill/>
          <a:ln w="381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211" name="Text Box 47"/>
          <p:cNvSpPr txBox="1">
            <a:spLocks noChangeArrowheads="1"/>
          </p:cNvSpPr>
          <p:nvPr/>
        </p:nvSpPr>
        <p:spPr bwMode="auto">
          <a:xfrm>
            <a:off x="6553200" y="933450"/>
            <a:ext cx="17827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b="1">
                <a:solidFill>
                  <a:srgbClr val="000099"/>
                </a:solidFill>
                <a:latin typeface="华文新魏" pitchFamily="2" charset="-122"/>
              </a:rPr>
              <a:t>转录前调控 </a:t>
            </a:r>
          </a:p>
        </p:txBody>
      </p:sp>
      <p:sp>
        <p:nvSpPr>
          <p:cNvPr id="7212" name="AutoShape 48"/>
          <p:cNvSpPr>
            <a:spLocks/>
          </p:cNvSpPr>
          <p:nvPr/>
        </p:nvSpPr>
        <p:spPr bwMode="auto">
          <a:xfrm>
            <a:off x="6308725" y="1676400"/>
            <a:ext cx="244475" cy="838200"/>
          </a:xfrm>
          <a:prstGeom prst="rightBracket">
            <a:avLst>
              <a:gd name="adj" fmla="val 28571"/>
            </a:avLst>
          </a:prstGeom>
          <a:noFill/>
          <a:ln w="381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213" name="Text Box 49"/>
          <p:cNvSpPr txBox="1">
            <a:spLocks noChangeArrowheads="1"/>
          </p:cNvSpPr>
          <p:nvPr/>
        </p:nvSpPr>
        <p:spPr bwMode="auto">
          <a:xfrm>
            <a:off x="6553200" y="1806575"/>
            <a:ext cx="14779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b="1">
                <a:solidFill>
                  <a:srgbClr val="000099"/>
                </a:solidFill>
                <a:latin typeface="华文新魏" pitchFamily="2" charset="-122"/>
              </a:rPr>
              <a:t>转录调控 </a:t>
            </a:r>
          </a:p>
        </p:txBody>
      </p:sp>
      <p:sp>
        <p:nvSpPr>
          <p:cNvPr id="7214" name="AutoShape 50"/>
          <p:cNvSpPr>
            <a:spLocks/>
          </p:cNvSpPr>
          <p:nvPr/>
        </p:nvSpPr>
        <p:spPr bwMode="auto">
          <a:xfrm>
            <a:off x="6308725" y="2590800"/>
            <a:ext cx="244475" cy="838200"/>
          </a:xfrm>
          <a:prstGeom prst="rightBracket">
            <a:avLst>
              <a:gd name="adj" fmla="val 28571"/>
            </a:avLst>
          </a:prstGeom>
          <a:noFill/>
          <a:ln w="381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215" name="Text Box 51"/>
          <p:cNvSpPr txBox="1">
            <a:spLocks noChangeArrowheads="1"/>
          </p:cNvSpPr>
          <p:nvPr/>
        </p:nvSpPr>
        <p:spPr bwMode="auto">
          <a:xfrm>
            <a:off x="6553200" y="2720975"/>
            <a:ext cx="17827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b="1">
                <a:solidFill>
                  <a:srgbClr val="000099"/>
                </a:solidFill>
                <a:latin typeface="华文新魏" pitchFamily="2" charset="-122"/>
              </a:rPr>
              <a:t>转录后调控 </a:t>
            </a:r>
          </a:p>
        </p:txBody>
      </p:sp>
      <p:sp>
        <p:nvSpPr>
          <p:cNvPr id="7216" name="AutoShape 52"/>
          <p:cNvSpPr>
            <a:spLocks/>
          </p:cNvSpPr>
          <p:nvPr/>
        </p:nvSpPr>
        <p:spPr bwMode="auto">
          <a:xfrm>
            <a:off x="6308725" y="3505200"/>
            <a:ext cx="244475" cy="838200"/>
          </a:xfrm>
          <a:prstGeom prst="rightBracket">
            <a:avLst>
              <a:gd name="adj" fmla="val 28571"/>
            </a:avLst>
          </a:prstGeom>
          <a:noFill/>
          <a:ln w="381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217" name="Text Box 53"/>
          <p:cNvSpPr txBox="1">
            <a:spLocks noChangeArrowheads="1"/>
          </p:cNvSpPr>
          <p:nvPr/>
        </p:nvSpPr>
        <p:spPr bwMode="auto">
          <a:xfrm>
            <a:off x="6553200" y="3670300"/>
            <a:ext cx="14779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b="1">
                <a:solidFill>
                  <a:srgbClr val="000099"/>
                </a:solidFill>
                <a:latin typeface="华文新魏" pitchFamily="2" charset="-122"/>
              </a:rPr>
              <a:t>翻译调控 </a:t>
            </a:r>
          </a:p>
        </p:txBody>
      </p:sp>
      <p:sp>
        <p:nvSpPr>
          <p:cNvPr id="7218" name="AutoShape 54"/>
          <p:cNvSpPr>
            <a:spLocks/>
          </p:cNvSpPr>
          <p:nvPr/>
        </p:nvSpPr>
        <p:spPr bwMode="auto">
          <a:xfrm>
            <a:off x="6308725" y="4572000"/>
            <a:ext cx="244475" cy="1905000"/>
          </a:xfrm>
          <a:prstGeom prst="rightBracket">
            <a:avLst>
              <a:gd name="adj" fmla="val 64935"/>
            </a:avLst>
          </a:prstGeom>
          <a:noFill/>
          <a:ln w="381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219" name="Text Box 55"/>
          <p:cNvSpPr txBox="1">
            <a:spLocks noChangeArrowheads="1"/>
          </p:cNvSpPr>
          <p:nvPr/>
        </p:nvSpPr>
        <p:spPr bwMode="auto">
          <a:xfrm>
            <a:off x="6553200" y="5270500"/>
            <a:ext cx="17827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2400" b="1">
                <a:solidFill>
                  <a:srgbClr val="000099"/>
                </a:solidFill>
                <a:latin typeface="华文新魏" pitchFamily="2" charset="-122"/>
              </a:rPr>
              <a:t>翻译后调控 </a:t>
            </a:r>
          </a:p>
        </p:txBody>
      </p:sp>
      <p:sp>
        <p:nvSpPr>
          <p:cNvPr id="7220" name="Text Box 56"/>
          <p:cNvSpPr txBox="1">
            <a:spLocks noChangeArrowheads="1"/>
          </p:cNvSpPr>
          <p:nvPr/>
        </p:nvSpPr>
        <p:spPr bwMode="auto">
          <a:xfrm>
            <a:off x="2573338" y="2308225"/>
            <a:ext cx="1606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zh-CN" altLang="en-US" sz="1600" b="1">
                <a:latin typeface="华文新魏" pitchFamily="2" charset="-122"/>
              </a:rPr>
              <a:t>（内切、加头、</a:t>
            </a:r>
          </a:p>
          <a:p>
            <a:pPr eaLnBrk="1" hangingPunct="1"/>
            <a:r>
              <a:rPr kumimoji="1" lang="zh-CN" altLang="en-US" sz="1600" b="1">
                <a:latin typeface="华文新魏" pitchFamily="2" charset="-122"/>
              </a:rPr>
              <a:t>甲基化、氧化）</a:t>
            </a:r>
          </a:p>
        </p:txBody>
      </p:sp>
      <p:sp>
        <p:nvSpPr>
          <p:cNvPr id="2" name="日期占位符 1"/>
          <p:cNvSpPr>
            <a:spLocks noGrp="1"/>
          </p:cNvSpPr>
          <p:nvPr>
            <p:ph type="dt" sz="quarter" idx="10"/>
          </p:nvPr>
        </p:nvSpPr>
        <p:spPr/>
        <p:txBody>
          <a:bodyPr/>
          <a:lstStyle/>
          <a:p>
            <a:pPr>
              <a:defRPr/>
            </a:pPr>
            <a:fld id="{E7F39353-7234-493D-BC16-03375AEC963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685800" y="374650"/>
            <a:ext cx="7772400" cy="1143000"/>
          </a:xfrm>
        </p:spPr>
        <p:txBody>
          <a:bodyPr/>
          <a:lstStyle/>
          <a:p>
            <a:pPr eaLnBrk="1" hangingPunct="1">
              <a:defRPr/>
            </a:pPr>
            <a:r>
              <a:rPr lang="zh-CN" altLang="en-US" sz="4000" dirty="0" smtClean="0"/>
              <a:t>启动子元件</a:t>
            </a:r>
            <a:endParaRPr lang="zh-CN" altLang="en-US" sz="3200" dirty="0" smtClean="0"/>
          </a:p>
        </p:txBody>
      </p:sp>
      <p:sp>
        <p:nvSpPr>
          <p:cNvPr id="36867" name="Rectangle 3"/>
          <p:cNvSpPr>
            <a:spLocks noGrp="1" noChangeArrowheads="1"/>
          </p:cNvSpPr>
          <p:nvPr>
            <p:ph idx="1"/>
          </p:nvPr>
        </p:nvSpPr>
        <p:spPr/>
        <p:txBody>
          <a:bodyPr/>
          <a:lstStyle/>
          <a:p>
            <a:pPr eaLnBrk="1" hangingPunct="1">
              <a:lnSpc>
                <a:spcPct val="80000"/>
              </a:lnSpc>
              <a:buFont typeface="Wingdings" pitchFamily="2" charset="2"/>
              <a:buNone/>
            </a:pPr>
            <a:r>
              <a:rPr lang="zh-CN" altLang="en-US" sz="2800" dirty="0" smtClean="0">
                <a:latin typeface="Times New Roman" pitchFamily="18" charset="0"/>
                <a:cs typeface="Times New Roman" pitchFamily="18" charset="0"/>
              </a:rPr>
              <a:t>启动子中的元件可以分为两种：</a:t>
            </a:r>
          </a:p>
          <a:p>
            <a:pPr lvl="1" eaLnBrk="1" hangingPunct="1">
              <a:lnSpc>
                <a:spcPct val="80000"/>
              </a:lnSpc>
            </a:pPr>
            <a:r>
              <a:rPr lang="zh-CN" altLang="en-US" sz="2400" dirty="0" smtClean="0">
                <a:latin typeface="Times New Roman" pitchFamily="18" charset="0"/>
                <a:cs typeface="Times New Roman" pitchFamily="18" charset="0"/>
              </a:rPr>
              <a:t>核心启动子元件</a:t>
            </a:r>
          </a:p>
          <a:p>
            <a:pPr lvl="1" eaLnBrk="1" hangingPunct="1">
              <a:lnSpc>
                <a:spcPct val="80000"/>
              </a:lnSpc>
            </a:pPr>
            <a:r>
              <a:rPr lang="zh-CN" altLang="en-US" sz="2400" dirty="0" smtClean="0">
                <a:latin typeface="Times New Roman" pitchFamily="18" charset="0"/>
                <a:cs typeface="Times New Roman" pitchFamily="18" charset="0"/>
              </a:rPr>
              <a:t>上游启动子元件</a:t>
            </a:r>
            <a:endParaRPr lang="zh-CN" altLang="en-US" sz="3200" dirty="0" smtClean="0">
              <a:latin typeface="Times New Roman" pitchFamily="18" charset="0"/>
              <a:cs typeface="Times New Roman" pitchFamily="18" charset="0"/>
            </a:endParaRPr>
          </a:p>
          <a:p>
            <a:pPr eaLnBrk="1" hangingPunct="1">
              <a:lnSpc>
                <a:spcPct val="80000"/>
              </a:lnSpc>
            </a:pPr>
            <a:r>
              <a:rPr lang="zh-CN" altLang="en-US" sz="2800" dirty="0" smtClean="0">
                <a:solidFill>
                  <a:srgbClr val="CC0000"/>
                </a:solidFill>
                <a:latin typeface="Times New Roman" pitchFamily="18" charset="0"/>
                <a:cs typeface="Times New Roman" pitchFamily="18" charset="0"/>
              </a:rPr>
              <a:t>① 核心启动子元件</a:t>
            </a:r>
            <a:r>
              <a:rPr lang="zh-CN" altLang="en-US" sz="2800" dirty="0" smtClean="0">
                <a:latin typeface="Times New Roman" pitchFamily="18" charset="0"/>
                <a:cs typeface="Times New Roman" pitchFamily="18" charset="0"/>
              </a:rPr>
              <a:t>　</a:t>
            </a:r>
          </a:p>
          <a:p>
            <a:pPr eaLnBrk="1" hangingPunct="1">
              <a:lnSpc>
                <a:spcPct val="80000"/>
              </a:lnSpc>
              <a:buFont typeface="Wingdings" pitchFamily="2" charset="2"/>
              <a:buNone/>
            </a:pPr>
            <a:r>
              <a:rPr lang="zh-CN" altLang="en-US" sz="2800" dirty="0" smtClean="0">
                <a:latin typeface="Times New Roman" pitchFamily="18" charset="0"/>
                <a:cs typeface="Times New Roman" pitchFamily="18" charset="0"/>
              </a:rPr>
              <a:t>	</a:t>
            </a:r>
            <a:r>
              <a:rPr lang="zh-CN" altLang="en-US" sz="2800" u="sng" dirty="0" smtClean="0">
                <a:solidFill>
                  <a:schemeClr val="hlink"/>
                </a:solidFill>
                <a:latin typeface="Times New Roman" pitchFamily="18" charset="0"/>
                <a:cs typeface="Times New Roman" pitchFamily="18" charset="0"/>
              </a:rPr>
              <a:t>指</a:t>
            </a:r>
            <a:r>
              <a:rPr lang="en-US" altLang="zh-CN" sz="2800" u="sng" dirty="0" smtClean="0">
                <a:solidFill>
                  <a:schemeClr val="hlink"/>
                </a:solidFill>
                <a:latin typeface="Times New Roman" pitchFamily="18" charset="0"/>
                <a:cs typeface="Times New Roman" pitchFamily="18" charset="0"/>
              </a:rPr>
              <a:t>RNA</a:t>
            </a:r>
            <a:r>
              <a:rPr lang="zh-CN" altLang="en-US" sz="2800" u="sng" dirty="0" smtClean="0">
                <a:solidFill>
                  <a:schemeClr val="hlink"/>
                </a:solidFill>
                <a:latin typeface="Times New Roman" pitchFamily="18" charset="0"/>
                <a:cs typeface="Times New Roman" pitchFamily="18" charset="0"/>
              </a:rPr>
              <a:t>聚合酶起始转录所必需的最小的</a:t>
            </a:r>
            <a:r>
              <a:rPr lang="en-US" altLang="zh-CN" sz="2800" u="sng" dirty="0" smtClean="0">
                <a:solidFill>
                  <a:schemeClr val="hlink"/>
                </a:solidFill>
                <a:latin typeface="Times New Roman" pitchFamily="18" charset="0"/>
                <a:cs typeface="Times New Roman" pitchFamily="18" charset="0"/>
              </a:rPr>
              <a:t>DNA</a:t>
            </a:r>
            <a:r>
              <a:rPr lang="zh-CN" altLang="en-US" sz="2800" u="sng" dirty="0" smtClean="0">
                <a:solidFill>
                  <a:schemeClr val="hlink"/>
                </a:solidFill>
                <a:latin typeface="Times New Roman" pitchFamily="18" charset="0"/>
                <a:cs typeface="Times New Roman" pitchFamily="18" charset="0"/>
              </a:rPr>
              <a:t>序列，包括转录起始点及其上游－</a:t>
            </a:r>
            <a:r>
              <a:rPr lang="en-US" altLang="zh-CN" sz="2800" u="sng" dirty="0" smtClean="0">
                <a:solidFill>
                  <a:schemeClr val="hlink"/>
                </a:solidFill>
                <a:latin typeface="Times New Roman" pitchFamily="18" charset="0"/>
                <a:cs typeface="Times New Roman" pitchFamily="18" charset="0"/>
              </a:rPr>
              <a:t>25/</a:t>
            </a:r>
            <a:r>
              <a:rPr lang="zh-CN" altLang="en-US" sz="2800" u="sng" dirty="0" smtClean="0">
                <a:solidFill>
                  <a:schemeClr val="hlink"/>
                </a:solidFill>
                <a:latin typeface="Times New Roman" pitchFamily="18" charset="0"/>
                <a:cs typeface="Times New Roman" pitchFamily="18" charset="0"/>
              </a:rPr>
              <a:t>－</a:t>
            </a:r>
            <a:r>
              <a:rPr lang="en-US" altLang="zh-CN" sz="2800" u="sng" dirty="0" smtClean="0">
                <a:solidFill>
                  <a:schemeClr val="hlink"/>
                </a:solidFill>
                <a:latin typeface="Times New Roman" pitchFamily="18" charset="0"/>
                <a:cs typeface="Times New Roman" pitchFamily="18" charset="0"/>
              </a:rPr>
              <a:t>30bp</a:t>
            </a:r>
            <a:r>
              <a:rPr lang="zh-CN" altLang="en-US" sz="2800" u="sng" dirty="0" smtClean="0">
                <a:solidFill>
                  <a:schemeClr val="hlink"/>
                </a:solidFill>
                <a:latin typeface="Times New Roman" pitchFamily="18" charset="0"/>
                <a:cs typeface="Times New Roman" pitchFamily="18" charset="0"/>
              </a:rPr>
              <a:t>处的</a:t>
            </a:r>
            <a:r>
              <a:rPr lang="en-US" altLang="zh-CN" sz="2800" u="sng" dirty="0" smtClean="0">
                <a:solidFill>
                  <a:schemeClr val="hlink"/>
                </a:solidFill>
                <a:latin typeface="Times New Roman" pitchFamily="18" charset="0"/>
                <a:cs typeface="Times New Roman" pitchFamily="18" charset="0"/>
              </a:rPr>
              <a:t>TATA</a:t>
            </a:r>
            <a:r>
              <a:rPr lang="zh-CN" altLang="en-US" sz="2800" u="sng" dirty="0" smtClean="0">
                <a:solidFill>
                  <a:schemeClr val="hlink"/>
                </a:solidFill>
                <a:latin typeface="Times New Roman" pitchFamily="18" charset="0"/>
                <a:cs typeface="Times New Roman" pitchFamily="18" charset="0"/>
              </a:rPr>
              <a:t>盒，和转录起始位点的起始子。</a:t>
            </a:r>
          </a:p>
          <a:p>
            <a:pPr eaLnBrk="1" hangingPunct="1">
              <a:lnSpc>
                <a:spcPct val="80000"/>
              </a:lnSpc>
              <a:buFont typeface="Wingdings" pitchFamily="2" charset="2"/>
              <a:buNone/>
            </a:pPr>
            <a:r>
              <a:rPr lang="zh-CN" altLang="en-US" sz="2800" dirty="0" smtClean="0">
                <a:latin typeface="Times New Roman" pitchFamily="18" charset="0"/>
                <a:cs typeface="Times New Roman" pitchFamily="18" charset="0"/>
              </a:rPr>
              <a:t>	核心元件单独起作用时只能确定</a:t>
            </a:r>
            <a:r>
              <a:rPr lang="zh-CN" altLang="en-US" sz="2800" b="1" u="sng" dirty="0" smtClean="0">
                <a:solidFill>
                  <a:srgbClr val="FF0000"/>
                </a:solidFill>
                <a:latin typeface="Times New Roman" pitchFamily="18" charset="0"/>
                <a:cs typeface="Times New Roman" pitchFamily="18" charset="0"/>
              </a:rPr>
              <a:t>转录起始位点</a:t>
            </a:r>
            <a:r>
              <a:rPr lang="zh-CN" altLang="en-US" sz="2800" dirty="0" smtClean="0">
                <a:latin typeface="Times New Roman" pitchFamily="18" charset="0"/>
                <a:cs typeface="Times New Roman" pitchFamily="18" charset="0"/>
              </a:rPr>
              <a:t>和产生基础水平的转录。</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43019252-DA76-4849-84DB-B1EDAB908CBF}" type="slidenum">
              <a:rPr lang="en-US" altLang="zh-CN"/>
              <a:pPr>
                <a:defRPr/>
              </a:pPr>
              <a:t>30</a:t>
            </a:fld>
            <a:endParaRPr lang="en-US" altLang="zh-CN"/>
          </a:p>
        </p:txBody>
      </p:sp>
      <p:sp>
        <p:nvSpPr>
          <p:cNvPr id="2" name="日期占位符 1"/>
          <p:cNvSpPr>
            <a:spLocks noGrp="1"/>
          </p:cNvSpPr>
          <p:nvPr>
            <p:ph type="dt" sz="quarter" idx="10"/>
          </p:nvPr>
        </p:nvSpPr>
        <p:spPr/>
        <p:txBody>
          <a:bodyPr/>
          <a:lstStyle/>
          <a:p>
            <a:pPr>
              <a:defRPr/>
            </a:pPr>
            <a:fld id="{47F22736-A96D-4185-AEC2-5834AD32622F}"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defRPr/>
            </a:pPr>
            <a:endParaRPr lang="zh-CN" altLang="zh-CN" dirty="0" smtClean="0"/>
          </a:p>
        </p:txBody>
      </p:sp>
      <p:sp>
        <p:nvSpPr>
          <p:cNvPr id="37891" name="Rectangle 3"/>
          <p:cNvSpPr>
            <a:spLocks noGrp="1" noChangeArrowheads="1"/>
          </p:cNvSpPr>
          <p:nvPr>
            <p:ph idx="1"/>
          </p:nvPr>
        </p:nvSpPr>
        <p:spPr/>
        <p:txBody>
          <a:bodyPr/>
          <a:lstStyle/>
          <a:p>
            <a:pPr eaLnBrk="1" hangingPunct="1">
              <a:lnSpc>
                <a:spcPct val="90000"/>
              </a:lnSpc>
            </a:pPr>
            <a:r>
              <a:rPr lang="en-US" altLang="zh-CN" sz="2800" dirty="0" smtClean="0">
                <a:solidFill>
                  <a:srgbClr val="CC0000"/>
                </a:solidFill>
                <a:latin typeface="Times New Roman" pitchFamily="18" charset="0"/>
                <a:cs typeface="Times New Roman" pitchFamily="18" charset="0"/>
              </a:rPr>
              <a:t>②</a:t>
            </a:r>
            <a:r>
              <a:rPr lang="zh-CN" altLang="en-US" sz="2800" dirty="0" smtClean="0">
                <a:solidFill>
                  <a:srgbClr val="CC0000"/>
                </a:solidFill>
                <a:latin typeface="Times New Roman" pitchFamily="18" charset="0"/>
                <a:cs typeface="Times New Roman" pitchFamily="18" charset="0"/>
              </a:rPr>
              <a:t>上游启动子元件：</a:t>
            </a:r>
            <a:r>
              <a:rPr lang="zh-CN" altLang="en-US" sz="2800" dirty="0" smtClean="0">
                <a:latin typeface="Times New Roman" pitchFamily="18" charset="0"/>
                <a:cs typeface="Times New Roman" pitchFamily="18" charset="0"/>
              </a:rPr>
              <a:t>包括通常位于－</a:t>
            </a:r>
            <a:r>
              <a:rPr lang="en-US" altLang="zh-CN" sz="2800" dirty="0" smtClean="0">
                <a:latin typeface="Times New Roman" pitchFamily="18" charset="0"/>
                <a:cs typeface="Times New Roman" pitchFamily="18" charset="0"/>
              </a:rPr>
              <a:t>70bp</a:t>
            </a:r>
            <a:r>
              <a:rPr lang="zh-CN" altLang="en-US" sz="2800" dirty="0" smtClean="0">
                <a:latin typeface="Times New Roman" pitchFamily="18" charset="0"/>
                <a:cs typeface="Times New Roman" pitchFamily="18" charset="0"/>
              </a:rPr>
              <a:t>附近的</a:t>
            </a:r>
            <a:r>
              <a:rPr lang="en-US" altLang="zh-CN" sz="2800" dirty="0" smtClean="0">
                <a:latin typeface="Times New Roman" pitchFamily="18" charset="0"/>
                <a:cs typeface="Times New Roman" pitchFamily="18" charset="0"/>
              </a:rPr>
              <a:t>CAAT</a:t>
            </a:r>
            <a:r>
              <a:rPr lang="zh-CN" altLang="en-US" sz="2800" dirty="0" smtClean="0">
                <a:latin typeface="Times New Roman" pitchFamily="18" charset="0"/>
                <a:cs typeface="Times New Roman" pitchFamily="18" charset="0"/>
              </a:rPr>
              <a:t>框，</a:t>
            </a:r>
            <a:r>
              <a:rPr lang="en-US" altLang="zh-CN" sz="2800" dirty="0" smtClean="0">
                <a:latin typeface="Times New Roman" pitchFamily="18" charset="0"/>
                <a:cs typeface="Times New Roman" pitchFamily="18" charset="0"/>
              </a:rPr>
              <a:t>GC</a:t>
            </a:r>
            <a:r>
              <a:rPr lang="zh-CN" altLang="en-US" sz="2800" dirty="0" smtClean="0">
                <a:latin typeface="Times New Roman" pitchFamily="18" charset="0"/>
                <a:cs typeface="Times New Roman" pitchFamily="18" charset="0"/>
              </a:rPr>
              <a:t>框，八聚体（</a:t>
            </a:r>
            <a:r>
              <a:rPr lang="en-US" altLang="zh-CN" sz="2800" dirty="0" err="1" smtClean="0">
                <a:latin typeface="Times New Roman" pitchFamily="18" charset="0"/>
                <a:cs typeface="Times New Roman" pitchFamily="18" charset="0"/>
              </a:rPr>
              <a:t>octamer</a:t>
            </a:r>
            <a:r>
              <a:rPr lang="zh-CN" altLang="en-US" sz="2800" dirty="0" smtClean="0">
                <a:latin typeface="Times New Roman" pitchFamily="18" charset="0"/>
                <a:cs typeface="Times New Roman" pitchFamily="18" charset="0"/>
              </a:rPr>
              <a:t>），</a:t>
            </a:r>
            <a:r>
              <a:rPr lang="en-US" altLang="zh-CN" sz="2800" dirty="0" smtClean="0">
                <a:latin typeface="Times New Roman" pitchFamily="18" charset="0"/>
                <a:cs typeface="Times New Roman" pitchFamily="18" charset="0"/>
              </a:rPr>
              <a:t>ATF</a:t>
            </a:r>
            <a:r>
              <a:rPr lang="zh-CN" altLang="en-US" sz="2800" dirty="0" smtClean="0">
                <a:latin typeface="Times New Roman" pitchFamily="18" charset="0"/>
                <a:cs typeface="Times New Roman" pitchFamily="18" charset="0"/>
              </a:rPr>
              <a:t>结合位点 。</a:t>
            </a:r>
          </a:p>
          <a:p>
            <a:pPr eaLnBrk="1" hangingPunct="1">
              <a:lnSpc>
                <a:spcPct val="90000"/>
              </a:lnSpc>
            </a:pPr>
            <a:r>
              <a:rPr lang="zh-CN" altLang="en-US" sz="2800" dirty="0" smtClean="0">
                <a:latin typeface="Times New Roman" pitchFamily="18" charset="0"/>
                <a:cs typeface="Times New Roman" pitchFamily="18" charset="0"/>
              </a:rPr>
              <a:t>这些元件与相应的蛋白因子结合能提高或改变</a:t>
            </a:r>
            <a:r>
              <a:rPr lang="zh-CN" altLang="en-US" sz="2800" b="1" u="sng" dirty="0" smtClean="0">
                <a:solidFill>
                  <a:srgbClr val="FF0000"/>
                </a:solidFill>
                <a:latin typeface="Times New Roman" pitchFamily="18" charset="0"/>
                <a:cs typeface="Times New Roman" pitchFamily="18" charset="0"/>
              </a:rPr>
              <a:t>转录效率</a:t>
            </a:r>
            <a:r>
              <a:rPr lang="zh-CN" altLang="en-US" sz="2800" dirty="0" smtClean="0">
                <a:latin typeface="Times New Roman" pitchFamily="18" charset="0"/>
                <a:cs typeface="Times New Roman" pitchFamily="18" charset="0"/>
              </a:rPr>
              <a:t>。</a:t>
            </a:r>
          </a:p>
          <a:p>
            <a:pPr eaLnBrk="1" hangingPunct="1">
              <a:lnSpc>
                <a:spcPct val="90000"/>
              </a:lnSpc>
            </a:pPr>
            <a:r>
              <a:rPr lang="zh-CN" altLang="en-US" sz="2800" dirty="0" smtClean="0">
                <a:latin typeface="Times New Roman" pitchFamily="18" charset="0"/>
                <a:cs typeface="Times New Roman" pitchFamily="18" charset="0"/>
              </a:rPr>
              <a:t>不同基因具有不同的上游启动子元件，其位置也不相同，这使得不同的基因表达分别有不同的调控。</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959CA177-A421-4017-8BE6-97E1F1E6AFDE}" type="slidenum">
              <a:rPr lang="en-US" altLang="zh-CN"/>
              <a:pPr>
                <a:defRPr/>
              </a:pPr>
              <a:t>31</a:t>
            </a:fld>
            <a:endParaRPr lang="en-US" altLang="zh-CN"/>
          </a:p>
        </p:txBody>
      </p:sp>
      <p:sp>
        <p:nvSpPr>
          <p:cNvPr id="2" name="日期占位符 1"/>
          <p:cNvSpPr>
            <a:spLocks noGrp="1"/>
          </p:cNvSpPr>
          <p:nvPr>
            <p:ph type="dt" sz="quarter" idx="10"/>
          </p:nvPr>
        </p:nvSpPr>
        <p:spPr/>
        <p:txBody>
          <a:bodyPr/>
          <a:lstStyle/>
          <a:p>
            <a:pPr>
              <a:defRPr/>
            </a:pPr>
            <a:fld id="{8C10A441-9B0C-458E-B7DC-E7FF0A254F5B}"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669925" y="0"/>
            <a:ext cx="7772400" cy="1143000"/>
          </a:xfrm>
        </p:spPr>
        <p:txBody>
          <a:bodyPr/>
          <a:lstStyle/>
          <a:p>
            <a:pPr eaLnBrk="1" hangingPunct="1">
              <a:defRPr/>
            </a:pPr>
            <a:r>
              <a:rPr lang="zh-CN" altLang="en-US" sz="3600" dirty="0" smtClean="0"/>
              <a:t>真核启动子含有不同的组件</a:t>
            </a:r>
          </a:p>
        </p:txBody>
      </p:sp>
      <p:sp>
        <p:nvSpPr>
          <p:cNvPr id="42"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43" name="灯片编号占位符 4"/>
          <p:cNvSpPr>
            <a:spLocks noGrp="1"/>
          </p:cNvSpPr>
          <p:nvPr>
            <p:ph type="sldNum" sz="quarter" idx="12"/>
          </p:nvPr>
        </p:nvSpPr>
        <p:spPr/>
        <p:txBody>
          <a:bodyPr/>
          <a:lstStyle/>
          <a:p>
            <a:pPr>
              <a:defRPr/>
            </a:pPr>
            <a:fld id="{3EA1AEE3-FAA8-44C9-8E18-130B949441EF}" type="slidenum">
              <a:rPr lang="en-US" altLang="zh-CN"/>
              <a:pPr>
                <a:defRPr/>
              </a:pPr>
              <a:t>32</a:t>
            </a:fld>
            <a:endParaRPr lang="en-US" altLang="zh-CN"/>
          </a:p>
        </p:txBody>
      </p:sp>
      <p:sp>
        <p:nvSpPr>
          <p:cNvPr id="38917" name="Rectangle 3" descr="Rectangle: Click to edit Master text styles&#10;Second level&#10;Third level&#10;Fourth level&#10;Fifth level"/>
          <p:cNvSpPr>
            <a:spLocks noChangeArrowheads="1"/>
          </p:cNvSpPr>
          <p:nvPr/>
        </p:nvSpPr>
        <p:spPr bwMode="auto">
          <a:xfrm>
            <a:off x="533400" y="1143000"/>
            <a:ext cx="8305800"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SzPct val="85000"/>
            </a:pPr>
            <a:r>
              <a:rPr kumimoji="1" lang="en-US" altLang="zh-CN" sz="2400">
                <a:solidFill>
                  <a:srgbClr val="000099"/>
                </a:solidFill>
              </a:rPr>
              <a:t>SV40 </a:t>
            </a:r>
            <a:r>
              <a:rPr kumimoji="1" lang="zh-CN" altLang="zh-CN" sz="2400">
                <a:solidFill>
                  <a:srgbClr val="000099"/>
                </a:solidFill>
              </a:rPr>
              <a:t>早期启动子</a:t>
            </a:r>
            <a:endParaRPr kumimoji="1" lang="zh-CN" altLang="en-US" sz="2400">
              <a:solidFill>
                <a:srgbClr val="000099"/>
              </a:solidFill>
            </a:endParaRPr>
          </a:p>
          <a:p>
            <a:pPr marL="342900" indent="-342900">
              <a:spcBef>
                <a:spcPct val="20000"/>
              </a:spcBef>
              <a:buSzPct val="85000"/>
            </a:pPr>
            <a:endParaRPr kumimoji="1" lang="zh-CN" altLang="zh-CN" sz="2400">
              <a:solidFill>
                <a:srgbClr val="000099"/>
              </a:solidFill>
            </a:endParaRPr>
          </a:p>
          <a:p>
            <a:pPr marL="342900" indent="-342900">
              <a:spcBef>
                <a:spcPct val="20000"/>
              </a:spcBef>
              <a:buSzPct val="85000"/>
              <a:buFontTx/>
              <a:buChar char="•"/>
            </a:pPr>
            <a:endParaRPr kumimoji="1" lang="zh-CN" altLang="zh-CN" sz="2400">
              <a:solidFill>
                <a:srgbClr val="000099"/>
              </a:solidFill>
            </a:endParaRPr>
          </a:p>
          <a:p>
            <a:pPr marL="342900" indent="-342900">
              <a:spcBef>
                <a:spcPct val="20000"/>
              </a:spcBef>
              <a:buSzPct val="85000"/>
            </a:pPr>
            <a:r>
              <a:rPr kumimoji="1" lang="zh-CN" altLang="zh-CN" sz="2400">
                <a:solidFill>
                  <a:srgbClr val="000099"/>
                </a:solidFill>
              </a:rPr>
              <a:t>胸苷激酶</a:t>
            </a:r>
          </a:p>
          <a:p>
            <a:pPr marL="342900" indent="-342900">
              <a:spcBef>
                <a:spcPct val="20000"/>
              </a:spcBef>
              <a:buSzPct val="85000"/>
              <a:buFontTx/>
              <a:buChar char="•"/>
            </a:pPr>
            <a:endParaRPr kumimoji="1" lang="zh-CN" altLang="zh-CN" sz="2400">
              <a:solidFill>
                <a:srgbClr val="000099"/>
              </a:solidFill>
            </a:endParaRPr>
          </a:p>
          <a:p>
            <a:pPr marL="342900" indent="-342900">
              <a:spcBef>
                <a:spcPct val="20000"/>
              </a:spcBef>
              <a:buSzPct val="85000"/>
              <a:buFontTx/>
              <a:buChar char="•"/>
            </a:pPr>
            <a:endParaRPr kumimoji="1" lang="zh-CN" altLang="zh-CN" sz="2400">
              <a:solidFill>
                <a:srgbClr val="000099"/>
              </a:solidFill>
            </a:endParaRPr>
          </a:p>
          <a:p>
            <a:pPr marL="342900" indent="-342900">
              <a:spcBef>
                <a:spcPct val="20000"/>
              </a:spcBef>
              <a:buSzPct val="85000"/>
            </a:pPr>
            <a:r>
              <a:rPr kumimoji="1" lang="zh-CN" altLang="zh-CN" sz="2400">
                <a:solidFill>
                  <a:srgbClr val="000099"/>
                </a:solidFill>
              </a:rPr>
              <a:t>组蛋白</a:t>
            </a:r>
            <a:r>
              <a:rPr kumimoji="1" lang="en-US" altLang="zh-CN" sz="2400">
                <a:solidFill>
                  <a:srgbClr val="000099"/>
                </a:solidFill>
              </a:rPr>
              <a:t>H2B</a:t>
            </a:r>
          </a:p>
          <a:p>
            <a:pPr marL="342900" indent="-342900">
              <a:spcBef>
                <a:spcPct val="20000"/>
              </a:spcBef>
              <a:buSzPct val="85000"/>
              <a:buFontTx/>
              <a:buChar char="•"/>
            </a:pPr>
            <a:endParaRPr kumimoji="1" lang="en-US" altLang="zh-CN" sz="2400">
              <a:solidFill>
                <a:srgbClr val="000099"/>
              </a:solidFill>
            </a:endParaRPr>
          </a:p>
          <a:p>
            <a:pPr marL="342900" indent="-342900">
              <a:spcBef>
                <a:spcPct val="20000"/>
              </a:spcBef>
              <a:buSzPct val="85000"/>
              <a:buFontTx/>
              <a:buChar char="•"/>
            </a:pPr>
            <a:endParaRPr kumimoji="1" lang="en-US" altLang="zh-CN" sz="2400">
              <a:solidFill>
                <a:srgbClr val="000099"/>
              </a:solidFill>
            </a:endParaRPr>
          </a:p>
          <a:p>
            <a:pPr marL="342900" indent="-342900">
              <a:spcBef>
                <a:spcPct val="20000"/>
              </a:spcBef>
              <a:buSzPct val="85000"/>
            </a:pPr>
            <a:r>
              <a:rPr kumimoji="1" lang="en-US" altLang="zh-CN" sz="2400">
                <a:solidFill>
                  <a:srgbClr val="000099"/>
                </a:solidFill>
              </a:rPr>
              <a:t> -140      -120      -100      -80      -60      -40      -20      +1</a:t>
            </a:r>
          </a:p>
          <a:p>
            <a:pPr marL="342900" indent="-342900">
              <a:spcBef>
                <a:spcPct val="20000"/>
              </a:spcBef>
              <a:buSzPct val="85000"/>
              <a:buFontTx/>
              <a:buChar char="•"/>
            </a:pPr>
            <a:endParaRPr kumimoji="1" lang="en-US" altLang="zh-CN" sz="2400">
              <a:solidFill>
                <a:srgbClr val="000099"/>
              </a:solidFill>
            </a:endParaRPr>
          </a:p>
          <a:p>
            <a:pPr marL="342900" indent="-342900">
              <a:spcBef>
                <a:spcPct val="20000"/>
              </a:spcBef>
              <a:buSzPct val="85000"/>
              <a:buFontTx/>
              <a:buChar char="•"/>
            </a:pPr>
            <a:r>
              <a:rPr kumimoji="1" lang="en-US" altLang="zh-CN" sz="2400">
                <a:solidFill>
                  <a:srgbClr val="000099"/>
                </a:solidFill>
              </a:rPr>
              <a:t>       Oct               CAAT             GC             TATA      Cap</a:t>
            </a:r>
            <a:endParaRPr kumimoji="1" lang="zh-CN" altLang="zh-CN" sz="2400">
              <a:solidFill>
                <a:srgbClr val="000099"/>
              </a:solidFill>
            </a:endParaRPr>
          </a:p>
        </p:txBody>
      </p:sp>
      <p:sp>
        <p:nvSpPr>
          <p:cNvPr id="44038" name="Rectangle 4" descr="深色竖线"/>
          <p:cNvSpPr>
            <a:spLocks noChangeArrowheads="1"/>
          </p:cNvSpPr>
          <p:nvPr/>
        </p:nvSpPr>
        <p:spPr bwMode="auto">
          <a:xfrm>
            <a:off x="381000" y="1752600"/>
            <a:ext cx="8077200" cy="228600"/>
          </a:xfrm>
          <a:prstGeom prst="rect">
            <a:avLst/>
          </a:prstGeom>
          <a:pattFill prst="dkVert">
            <a:fgClr>
              <a:schemeClr val="accent1"/>
            </a:fgClr>
            <a:bgClr>
              <a:srgbClr val="FFFFFF"/>
            </a:bgClr>
          </a:pattFill>
          <a:ln w="9525">
            <a:solidFill>
              <a:schemeClr val="tx2">
                <a:lumMod val="75000"/>
              </a:schemeClr>
            </a:solidFill>
            <a:miter lim="800000"/>
            <a:headEnd/>
            <a:tailEnd/>
          </a:ln>
        </p:spPr>
        <p:txBody>
          <a:bodyPr wrap="none" anchor="ctr"/>
          <a:lstStyle/>
          <a:p>
            <a:pPr>
              <a:defRPr/>
            </a:pPr>
            <a:endParaRPr lang="zh-CN" altLang="en-US"/>
          </a:p>
        </p:txBody>
      </p:sp>
      <p:sp>
        <p:nvSpPr>
          <p:cNvPr id="179205" name="Rectangle 5"/>
          <p:cNvSpPr>
            <a:spLocks noChangeArrowheads="1"/>
          </p:cNvSpPr>
          <p:nvPr/>
        </p:nvSpPr>
        <p:spPr bwMode="auto">
          <a:xfrm>
            <a:off x="3276600" y="17526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06" name="Rectangle 6"/>
          <p:cNvSpPr>
            <a:spLocks noChangeArrowheads="1"/>
          </p:cNvSpPr>
          <p:nvPr/>
        </p:nvSpPr>
        <p:spPr bwMode="auto">
          <a:xfrm>
            <a:off x="3048000" y="17526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07" name="Rectangle 7"/>
          <p:cNvSpPr>
            <a:spLocks noChangeArrowheads="1"/>
          </p:cNvSpPr>
          <p:nvPr/>
        </p:nvSpPr>
        <p:spPr bwMode="auto">
          <a:xfrm>
            <a:off x="5257800" y="17526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08" name="Rectangle 8"/>
          <p:cNvSpPr>
            <a:spLocks noChangeArrowheads="1"/>
          </p:cNvSpPr>
          <p:nvPr/>
        </p:nvSpPr>
        <p:spPr bwMode="auto">
          <a:xfrm>
            <a:off x="5029200" y="17526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09" name="Rectangle 9"/>
          <p:cNvSpPr>
            <a:spLocks noChangeArrowheads="1"/>
          </p:cNvSpPr>
          <p:nvPr/>
        </p:nvSpPr>
        <p:spPr bwMode="auto">
          <a:xfrm>
            <a:off x="4343400" y="17526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10" name="Rectangle 10"/>
          <p:cNvSpPr>
            <a:spLocks noChangeArrowheads="1"/>
          </p:cNvSpPr>
          <p:nvPr/>
        </p:nvSpPr>
        <p:spPr bwMode="auto">
          <a:xfrm>
            <a:off x="4800600" y="17526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38925" name="Line 11"/>
          <p:cNvSpPr>
            <a:spLocks noChangeShapeType="1"/>
          </p:cNvSpPr>
          <p:nvPr/>
        </p:nvSpPr>
        <p:spPr bwMode="auto">
          <a:xfrm>
            <a:off x="381000" y="5105400"/>
            <a:ext cx="80772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26" name="Line 12"/>
          <p:cNvSpPr>
            <a:spLocks noChangeShapeType="1"/>
          </p:cNvSpPr>
          <p:nvPr/>
        </p:nvSpPr>
        <p:spPr bwMode="auto">
          <a:xfrm>
            <a:off x="1066800" y="4876800"/>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27" name="Line 13"/>
          <p:cNvSpPr>
            <a:spLocks noChangeShapeType="1"/>
          </p:cNvSpPr>
          <p:nvPr/>
        </p:nvSpPr>
        <p:spPr bwMode="auto">
          <a:xfrm>
            <a:off x="2138363" y="4884738"/>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28" name="Line 14"/>
          <p:cNvSpPr>
            <a:spLocks noChangeShapeType="1"/>
          </p:cNvSpPr>
          <p:nvPr/>
        </p:nvSpPr>
        <p:spPr bwMode="auto">
          <a:xfrm>
            <a:off x="5167313" y="4889500"/>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29" name="Line 15"/>
          <p:cNvSpPr>
            <a:spLocks noChangeShapeType="1"/>
          </p:cNvSpPr>
          <p:nvPr/>
        </p:nvSpPr>
        <p:spPr bwMode="auto">
          <a:xfrm>
            <a:off x="3197225" y="4873625"/>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30" name="Line 16"/>
          <p:cNvSpPr>
            <a:spLocks noChangeShapeType="1"/>
          </p:cNvSpPr>
          <p:nvPr/>
        </p:nvSpPr>
        <p:spPr bwMode="auto">
          <a:xfrm>
            <a:off x="8001000" y="4864100"/>
            <a:ext cx="0" cy="2286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9050">
                <a:solidFill>
                  <a:srgbClr val="000000"/>
                </a:solidFill>
                <a:round/>
                <a:headEnd/>
                <a:tailEnd/>
              </a14:hiddenLine>
            </a:ext>
          </a:extLst>
        </p:spPr>
        <p:txBody>
          <a:bodyPr wrap="none" anchor="ctr"/>
          <a:lstStyle/>
          <a:p>
            <a:endParaRPr lang="zh-CN" altLang="en-US"/>
          </a:p>
        </p:txBody>
      </p:sp>
      <p:sp>
        <p:nvSpPr>
          <p:cNvPr id="38931" name="Line 17"/>
          <p:cNvSpPr>
            <a:spLocks noChangeShapeType="1"/>
          </p:cNvSpPr>
          <p:nvPr/>
        </p:nvSpPr>
        <p:spPr bwMode="auto">
          <a:xfrm>
            <a:off x="7067550" y="4879975"/>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32" name="Line 18"/>
          <p:cNvSpPr>
            <a:spLocks noChangeShapeType="1"/>
          </p:cNvSpPr>
          <p:nvPr/>
        </p:nvSpPr>
        <p:spPr bwMode="auto">
          <a:xfrm>
            <a:off x="4240213" y="4883150"/>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33" name="Line 19"/>
          <p:cNvSpPr>
            <a:spLocks noChangeShapeType="1"/>
          </p:cNvSpPr>
          <p:nvPr/>
        </p:nvSpPr>
        <p:spPr bwMode="auto">
          <a:xfrm>
            <a:off x="6172200" y="4879975"/>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38934" name="AutoShape 20"/>
          <p:cNvSpPr>
            <a:spLocks noChangeArrowheads="1"/>
          </p:cNvSpPr>
          <p:nvPr/>
        </p:nvSpPr>
        <p:spPr bwMode="auto">
          <a:xfrm rot="19103983" flipH="1">
            <a:off x="7850188" y="1755775"/>
            <a:ext cx="228600" cy="230188"/>
          </a:xfrm>
          <a:prstGeom prst="rtTriangle">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44055" name="Rectangle 21" descr="深色竖线"/>
          <p:cNvSpPr>
            <a:spLocks noChangeArrowheads="1"/>
          </p:cNvSpPr>
          <p:nvPr/>
        </p:nvSpPr>
        <p:spPr bwMode="auto">
          <a:xfrm>
            <a:off x="457200" y="3048000"/>
            <a:ext cx="8001000" cy="228600"/>
          </a:xfrm>
          <a:prstGeom prst="rect">
            <a:avLst/>
          </a:prstGeom>
          <a:pattFill prst="dkVert">
            <a:fgClr>
              <a:schemeClr val="accent1"/>
            </a:fgClr>
            <a:bgClr>
              <a:srgbClr val="FFFFFF"/>
            </a:bgClr>
          </a:pattFill>
          <a:ln w="9525">
            <a:solidFill>
              <a:schemeClr val="tx2">
                <a:lumMod val="75000"/>
              </a:schemeClr>
            </a:solidFill>
            <a:miter lim="800000"/>
            <a:headEnd/>
            <a:tailEnd/>
          </a:ln>
        </p:spPr>
        <p:txBody>
          <a:bodyPr wrap="none" anchor="ctr"/>
          <a:lstStyle/>
          <a:p>
            <a:pPr>
              <a:defRPr/>
            </a:pPr>
            <a:endParaRPr lang="zh-CN" altLang="en-US"/>
          </a:p>
        </p:txBody>
      </p:sp>
      <p:sp>
        <p:nvSpPr>
          <p:cNvPr id="38936" name="AutoShape 22"/>
          <p:cNvSpPr>
            <a:spLocks noChangeArrowheads="1"/>
          </p:cNvSpPr>
          <p:nvPr/>
        </p:nvSpPr>
        <p:spPr bwMode="auto">
          <a:xfrm rot="19103983" flipH="1">
            <a:off x="7848600" y="3048000"/>
            <a:ext cx="228600" cy="230188"/>
          </a:xfrm>
          <a:prstGeom prst="rtTriangle">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79223" name="Rectangle 23"/>
          <p:cNvSpPr>
            <a:spLocks noChangeArrowheads="1"/>
          </p:cNvSpPr>
          <p:nvPr/>
        </p:nvSpPr>
        <p:spPr bwMode="auto">
          <a:xfrm>
            <a:off x="4876800" y="60960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24" name="Rectangle 24"/>
          <p:cNvSpPr>
            <a:spLocks noChangeArrowheads="1"/>
          </p:cNvSpPr>
          <p:nvPr/>
        </p:nvSpPr>
        <p:spPr bwMode="auto">
          <a:xfrm>
            <a:off x="6477000" y="6096000"/>
            <a:ext cx="152400" cy="230188"/>
          </a:xfrm>
          <a:prstGeom prst="rect">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38939" name="Rectangle 25"/>
          <p:cNvSpPr>
            <a:spLocks noChangeArrowheads="1"/>
          </p:cNvSpPr>
          <p:nvPr/>
        </p:nvSpPr>
        <p:spPr bwMode="auto">
          <a:xfrm>
            <a:off x="6934200" y="3048000"/>
            <a:ext cx="152400" cy="230188"/>
          </a:xfrm>
          <a:prstGeom prst="rect">
            <a:avLst/>
          </a:prstGeom>
          <a:gradFill rotWithShape="0">
            <a:gsLst>
              <a:gs pos="0">
                <a:srgbClr val="650D44"/>
              </a:gs>
              <a:gs pos="50000">
                <a:srgbClr val="DB1D93"/>
              </a:gs>
              <a:gs pos="100000">
                <a:srgbClr val="650D44"/>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179226" name="Rectangle 26"/>
          <p:cNvSpPr>
            <a:spLocks noChangeArrowheads="1"/>
          </p:cNvSpPr>
          <p:nvPr/>
        </p:nvSpPr>
        <p:spPr bwMode="auto">
          <a:xfrm>
            <a:off x="3048000" y="30480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179227" name="Rectangle 27"/>
          <p:cNvSpPr>
            <a:spLocks noChangeArrowheads="1"/>
          </p:cNvSpPr>
          <p:nvPr/>
        </p:nvSpPr>
        <p:spPr bwMode="auto">
          <a:xfrm>
            <a:off x="5029200" y="3048000"/>
            <a:ext cx="152400" cy="230188"/>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miter lim="800000"/>
            <a:headEnd/>
            <a:tailEnd/>
          </a:ln>
          <a:effectLst/>
        </p:spPr>
        <p:txBody>
          <a:bodyPr wrap="none" anchor="ctr"/>
          <a:lstStyle/>
          <a:p>
            <a:pPr>
              <a:defRPr/>
            </a:pPr>
            <a:endParaRPr lang="zh-CN" altLang="en-US"/>
          </a:p>
        </p:txBody>
      </p:sp>
      <p:sp>
        <p:nvSpPr>
          <p:cNvPr id="44062" name="Rectangle 28" descr="深色竖线"/>
          <p:cNvSpPr>
            <a:spLocks noChangeArrowheads="1"/>
          </p:cNvSpPr>
          <p:nvPr/>
        </p:nvSpPr>
        <p:spPr bwMode="auto">
          <a:xfrm>
            <a:off x="457200" y="4343400"/>
            <a:ext cx="7924800" cy="228600"/>
          </a:xfrm>
          <a:prstGeom prst="rect">
            <a:avLst/>
          </a:prstGeom>
          <a:pattFill prst="dkVert">
            <a:fgClr>
              <a:schemeClr val="accent1"/>
            </a:fgClr>
            <a:bgClr>
              <a:schemeClr val="tx1"/>
            </a:bgClr>
          </a:pattFill>
          <a:ln w="9525">
            <a:solidFill>
              <a:schemeClr val="tx2">
                <a:lumMod val="75000"/>
              </a:schemeClr>
            </a:solidFill>
            <a:miter lim="800000"/>
            <a:headEnd/>
            <a:tailEnd/>
          </a:ln>
        </p:spPr>
        <p:txBody>
          <a:bodyPr wrap="none" anchor="ctr"/>
          <a:lstStyle/>
          <a:p>
            <a:pPr>
              <a:defRPr/>
            </a:pPr>
            <a:endParaRPr lang="zh-CN" altLang="en-US"/>
          </a:p>
        </p:txBody>
      </p:sp>
      <p:sp>
        <p:nvSpPr>
          <p:cNvPr id="38943" name="Rectangle 29"/>
          <p:cNvSpPr>
            <a:spLocks noChangeArrowheads="1"/>
          </p:cNvSpPr>
          <p:nvPr/>
        </p:nvSpPr>
        <p:spPr bwMode="auto">
          <a:xfrm>
            <a:off x="6934200" y="4343400"/>
            <a:ext cx="152400" cy="230188"/>
          </a:xfrm>
          <a:prstGeom prst="rect">
            <a:avLst/>
          </a:prstGeom>
          <a:gradFill rotWithShape="0">
            <a:gsLst>
              <a:gs pos="0">
                <a:srgbClr val="650D44"/>
              </a:gs>
              <a:gs pos="50000">
                <a:srgbClr val="DB1D93"/>
              </a:gs>
              <a:gs pos="100000">
                <a:srgbClr val="650D44"/>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44" name="AutoShape 30"/>
          <p:cNvSpPr>
            <a:spLocks noChangeArrowheads="1"/>
          </p:cNvSpPr>
          <p:nvPr/>
        </p:nvSpPr>
        <p:spPr bwMode="auto">
          <a:xfrm rot="19103983" flipH="1">
            <a:off x="7848600" y="4343400"/>
            <a:ext cx="228600" cy="230188"/>
          </a:xfrm>
          <a:prstGeom prst="rtTriangle">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45" name="AutoShape 31"/>
          <p:cNvSpPr>
            <a:spLocks noChangeArrowheads="1"/>
          </p:cNvSpPr>
          <p:nvPr/>
        </p:nvSpPr>
        <p:spPr bwMode="auto">
          <a:xfrm rot="19103983" flipH="1">
            <a:off x="381000" y="4343400"/>
            <a:ext cx="228600" cy="230188"/>
          </a:xfrm>
          <a:prstGeom prst="rtTriangle">
            <a:avLst/>
          </a:prstGeom>
          <a:gradFill rotWithShape="0">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46" name="AutoShape 32"/>
          <p:cNvSpPr>
            <a:spLocks noChangeArrowheads="1"/>
          </p:cNvSpPr>
          <p:nvPr/>
        </p:nvSpPr>
        <p:spPr bwMode="auto">
          <a:xfrm rot="2496017">
            <a:off x="3048000" y="4343400"/>
            <a:ext cx="228600" cy="230188"/>
          </a:xfrm>
          <a:prstGeom prst="rtTriangle">
            <a:avLst/>
          </a:prstGeom>
          <a:gradFill rotWithShape="0">
            <a:gsLst>
              <a:gs pos="0">
                <a:srgbClr val="3399FF"/>
              </a:gs>
              <a:gs pos="8000">
                <a:srgbClr val="00CCCC"/>
              </a:gs>
              <a:gs pos="23500">
                <a:srgbClr val="9999FF"/>
              </a:gs>
              <a:gs pos="30000">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47" name="AutoShape 33"/>
          <p:cNvSpPr>
            <a:spLocks noChangeArrowheads="1"/>
          </p:cNvSpPr>
          <p:nvPr/>
        </p:nvSpPr>
        <p:spPr bwMode="auto">
          <a:xfrm rot="2496017">
            <a:off x="3048000" y="6096000"/>
            <a:ext cx="228600" cy="230188"/>
          </a:xfrm>
          <a:prstGeom prst="rtTriangle">
            <a:avLst/>
          </a:prstGeom>
          <a:gradFill rotWithShape="0">
            <a:gsLst>
              <a:gs pos="0">
                <a:srgbClr val="3399FF"/>
              </a:gs>
              <a:gs pos="8000">
                <a:srgbClr val="00CCCC"/>
              </a:gs>
              <a:gs pos="23500">
                <a:srgbClr val="9999FF"/>
              </a:gs>
              <a:gs pos="30000">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48" name="AutoShape 34"/>
          <p:cNvSpPr>
            <a:spLocks noChangeArrowheads="1"/>
          </p:cNvSpPr>
          <p:nvPr/>
        </p:nvSpPr>
        <p:spPr bwMode="auto">
          <a:xfrm rot="2496017">
            <a:off x="1981200" y="4343400"/>
            <a:ext cx="228600" cy="230188"/>
          </a:xfrm>
          <a:prstGeom prst="rtTriangle">
            <a:avLst/>
          </a:prstGeom>
          <a:gradFill rotWithShape="0">
            <a:gsLst>
              <a:gs pos="0">
                <a:srgbClr val="3399FF"/>
              </a:gs>
              <a:gs pos="8000">
                <a:srgbClr val="00CCCC"/>
              </a:gs>
              <a:gs pos="23500">
                <a:srgbClr val="9999FF"/>
              </a:gs>
              <a:gs pos="30000">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49" name="AutoShape 35"/>
          <p:cNvSpPr>
            <a:spLocks noChangeArrowheads="1"/>
          </p:cNvSpPr>
          <p:nvPr/>
        </p:nvSpPr>
        <p:spPr bwMode="auto">
          <a:xfrm rot="2496017">
            <a:off x="4267200" y="3048000"/>
            <a:ext cx="228600" cy="230188"/>
          </a:xfrm>
          <a:prstGeom prst="rtTriangle">
            <a:avLst/>
          </a:prstGeom>
          <a:gradFill rotWithShape="0">
            <a:gsLst>
              <a:gs pos="0">
                <a:srgbClr val="3399FF"/>
              </a:gs>
              <a:gs pos="8000">
                <a:srgbClr val="00CCCC"/>
              </a:gs>
              <a:gs pos="23500">
                <a:srgbClr val="9999FF"/>
              </a:gs>
              <a:gs pos="30000">
                <a:srgbClr val="2E6792"/>
              </a:gs>
              <a:gs pos="35501">
                <a:srgbClr val="3333CC"/>
              </a:gs>
              <a:gs pos="40500">
                <a:srgbClr val="1170FF"/>
              </a:gs>
              <a:gs pos="50000">
                <a:srgbClr val="006699"/>
              </a:gs>
              <a:gs pos="59500">
                <a:srgbClr val="1170FF"/>
              </a:gs>
              <a:gs pos="64500">
                <a:srgbClr val="3333CC"/>
              </a:gs>
              <a:gs pos="70000">
                <a:srgbClr val="2E6792"/>
              </a:gs>
              <a:gs pos="76500">
                <a:srgbClr val="9999FF"/>
              </a:gs>
              <a:gs pos="92000">
                <a:srgbClr val="00CCCC"/>
              </a:gs>
              <a:gs pos="100000">
                <a:srgbClr val="3399F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50" name="AutoShape 36"/>
          <p:cNvSpPr>
            <a:spLocks noChangeArrowheads="1"/>
          </p:cNvSpPr>
          <p:nvPr/>
        </p:nvSpPr>
        <p:spPr bwMode="auto">
          <a:xfrm rot="19103983" flipH="1">
            <a:off x="1143000" y="6096000"/>
            <a:ext cx="228600" cy="230188"/>
          </a:xfrm>
          <a:prstGeom prst="rtTriangle">
            <a:avLst/>
          </a:prstGeom>
          <a:gradFill rotWithShape="0">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51" name="AutoShape 37"/>
          <p:cNvSpPr>
            <a:spLocks noChangeArrowheads="1"/>
          </p:cNvSpPr>
          <p:nvPr/>
        </p:nvSpPr>
        <p:spPr bwMode="auto">
          <a:xfrm rot="19103983" flipH="1">
            <a:off x="1981200" y="3048000"/>
            <a:ext cx="228600" cy="230188"/>
          </a:xfrm>
          <a:prstGeom prst="rtTriangle">
            <a:avLst/>
          </a:prstGeom>
          <a:gradFill rotWithShape="0">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52" name="AutoShape 38"/>
          <p:cNvSpPr>
            <a:spLocks noChangeArrowheads="1"/>
          </p:cNvSpPr>
          <p:nvPr/>
        </p:nvSpPr>
        <p:spPr bwMode="auto">
          <a:xfrm rot="19103983" flipH="1">
            <a:off x="5029200" y="4341813"/>
            <a:ext cx="228600" cy="230187"/>
          </a:xfrm>
          <a:prstGeom prst="rtTriangle">
            <a:avLst/>
          </a:prstGeom>
          <a:gradFill rotWithShape="0">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53" name="AutoShape 39"/>
          <p:cNvSpPr>
            <a:spLocks noChangeArrowheads="1"/>
          </p:cNvSpPr>
          <p:nvPr/>
        </p:nvSpPr>
        <p:spPr bwMode="auto">
          <a:xfrm rot="19103983" flipH="1">
            <a:off x="7721600" y="6076950"/>
            <a:ext cx="228600" cy="230188"/>
          </a:xfrm>
          <a:prstGeom prst="rtTriangle">
            <a:avLst/>
          </a:prstGeom>
          <a:gradFill rotWithShape="0">
            <a:gsLst>
              <a:gs pos="0">
                <a:srgbClr val="760000"/>
              </a:gs>
              <a:gs pos="50000">
                <a:srgbClr val="FF0000"/>
              </a:gs>
              <a:gs pos="100000">
                <a:srgbClr val="760000"/>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38954" name="Text Box 40"/>
          <p:cNvSpPr txBox="1">
            <a:spLocks noChangeArrowheads="1"/>
          </p:cNvSpPr>
          <p:nvPr/>
        </p:nvSpPr>
        <p:spPr bwMode="auto">
          <a:xfrm>
            <a:off x="9737725" y="3465513"/>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endParaRPr kumimoji="1" lang="zh-CN" altLang="zh-CN" sz="2400" b="1">
              <a:solidFill>
                <a:srgbClr val="000099"/>
              </a:solidFill>
              <a:latin typeface="Times New Roman" pitchFamily="18" charset="0"/>
              <a:ea typeface="宋体" pitchFamily="2" charset="-122"/>
            </a:endParaRPr>
          </a:p>
        </p:txBody>
      </p:sp>
      <p:sp>
        <p:nvSpPr>
          <p:cNvPr id="2" name="日期占位符 1"/>
          <p:cNvSpPr>
            <a:spLocks noGrp="1"/>
          </p:cNvSpPr>
          <p:nvPr>
            <p:ph type="dt" sz="quarter" idx="10"/>
          </p:nvPr>
        </p:nvSpPr>
        <p:spPr/>
        <p:txBody>
          <a:bodyPr/>
          <a:lstStyle/>
          <a:p>
            <a:pPr>
              <a:defRPr/>
            </a:pPr>
            <a:fld id="{B2BB30C6-BA05-4F4F-AE9E-883D55328BA7}"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52463" y="276225"/>
            <a:ext cx="7772400" cy="1143000"/>
          </a:xfrm>
        </p:spPr>
        <p:txBody>
          <a:bodyPr/>
          <a:lstStyle/>
          <a:p>
            <a:pPr eaLnBrk="1" hangingPunct="1">
              <a:defRPr/>
            </a:pPr>
            <a:r>
              <a:rPr lang="zh-CN" altLang="en-US" sz="3200" dirty="0" smtClean="0"/>
              <a:t>表 哺乳动物</a:t>
            </a:r>
            <a:r>
              <a:rPr lang="en-US" altLang="zh-CN" sz="3200" dirty="0" smtClean="0"/>
              <a:t>RNA </a:t>
            </a:r>
            <a:r>
              <a:rPr lang="zh-CN" altLang="en-US" sz="3200" dirty="0" smtClean="0"/>
              <a:t>聚合酶</a:t>
            </a:r>
            <a:r>
              <a:rPr lang="en-US" altLang="zh-CN" sz="3200" dirty="0" smtClean="0"/>
              <a:t>Ⅱ</a:t>
            </a:r>
            <a:r>
              <a:rPr lang="zh-CN" altLang="en-US" sz="3200" dirty="0" smtClean="0"/>
              <a:t>启动子上游转录因子结合的序列元件</a:t>
            </a:r>
          </a:p>
        </p:txBody>
      </p:sp>
      <p:graphicFrame>
        <p:nvGraphicFramePr>
          <p:cNvPr id="180227" name="Group 3"/>
          <p:cNvGraphicFramePr>
            <a:graphicFrameLocks noGrp="1"/>
          </p:cNvGraphicFramePr>
          <p:nvPr>
            <p:ph type="tbl" idx="1"/>
            <p:extLst>
              <p:ext uri="{D42A27DB-BD31-4B8C-83A1-F6EECF244321}">
                <p14:modId xmlns:p14="http://schemas.microsoft.com/office/powerpoint/2010/main" xmlns="" val="4221518591"/>
              </p:ext>
            </p:extLst>
          </p:nvPr>
        </p:nvGraphicFramePr>
        <p:xfrm>
          <a:off x="222250" y="1223963"/>
          <a:ext cx="8866188" cy="4632328"/>
        </p:xfrm>
        <a:graphic>
          <a:graphicData uri="http://schemas.openxmlformats.org/drawingml/2006/table">
            <a:tbl>
              <a:tblPr/>
              <a:tblGrid>
                <a:gridCol w="1303338"/>
                <a:gridCol w="1782762"/>
                <a:gridCol w="1174750"/>
                <a:gridCol w="1077913"/>
                <a:gridCol w="1143000"/>
                <a:gridCol w="1201737"/>
                <a:gridCol w="1182688"/>
              </a:tblGrid>
              <a:tr h="365750">
                <a:tc gridSpan="7">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endParaRPr kumimoji="0" lang="zh-CN" altLang="zh-CN" sz="1800" b="0"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endParaRPr>
                    </a:p>
                  </a:txBody>
                  <a:tcPr marT="45715" marB="45715" horzOverflow="overflow">
                    <a:lnL cap="flat">
                      <a:noFill/>
                    </a:lnL>
                    <a:lnR cap="flat">
                      <a:noFill/>
                    </a:lnR>
                    <a:lnT cap="flat">
                      <a:noFill/>
                    </a:lnT>
                    <a:lnB w="12700" cap="flat" cmpd="sng" algn="ctr">
                      <a:solidFill>
                        <a:srgbClr val="000000"/>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640070">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组件</a:t>
                      </a:r>
                    </a:p>
                  </a:txBody>
                  <a:tcPr marT="45715" marB="45715"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保守顺序</a:t>
                      </a:r>
                    </a:p>
                  </a:txBody>
                  <a:tcPr marT="45715" marB="45715"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DNA</a:t>
                      </a: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长度</a:t>
                      </a:r>
                    </a:p>
                  </a:txBody>
                  <a:tcPr marT="45715" marB="45715"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结合因子</a:t>
                      </a:r>
                    </a:p>
                  </a:txBody>
                  <a:tcPr marT="45715" marB="45715"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大小（</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Da</a:t>
                      </a: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丰度（</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细胞）</a:t>
                      </a:r>
                    </a:p>
                  </a:txBody>
                  <a:tcPr marT="45715" marB="45715"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分布</a:t>
                      </a:r>
                    </a:p>
                  </a:txBody>
                  <a:tcPr marT="45715" marB="45715"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646037">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TATA box</a:t>
                      </a:r>
                    </a:p>
                  </a:txBody>
                  <a:tcPr marT="45715" marB="45715"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TATAAAA</a:t>
                      </a:r>
                    </a:p>
                  </a:txBody>
                  <a:tcPr marT="45715" marB="45715"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10bp</a:t>
                      </a:r>
                    </a:p>
                  </a:txBody>
                  <a:tcPr marT="45715" marB="45715"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TBP</a:t>
                      </a:r>
                    </a:p>
                  </a:txBody>
                  <a:tcPr marT="45715" marB="45715"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27,000</a:t>
                      </a:r>
                    </a:p>
                  </a:txBody>
                  <a:tcPr marT="45715" marB="45715"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普遍</a:t>
                      </a:r>
                    </a:p>
                  </a:txBody>
                  <a:tcPr marT="45715" marB="45715"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tr>
              <a:tr h="628577">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CAAT box</a:t>
                      </a:r>
                    </a:p>
                  </a:txBody>
                  <a:tcPr marT="45715" marB="45715"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GGCCAATCT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22bp</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CTF/NF1</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60,000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300,000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普遍</a:t>
                      </a:r>
                    </a:p>
                  </a:txBody>
                  <a:tcPr marT="45715" marB="45715" horzOverflow="overflow">
                    <a:lnL>
                      <a:noFill/>
                    </a:lnL>
                    <a:lnR cap="flat">
                      <a:noFill/>
                    </a:lnR>
                    <a:lnT>
                      <a:noFill/>
                    </a:lnT>
                    <a:lnB>
                      <a:noFill/>
                    </a:lnB>
                    <a:lnTlToBr>
                      <a:noFill/>
                    </a:lnTlToBr>
                    <a:lnBlToTr>
                      <a:noFill/>
                    </a:lnBlToTr>
                    <a:noFill/>
                  </a:tcPr>
                </a:tc>
              </a:tr>
              <a:tr h="365750">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GC box</a:t>
                      </a:r>
                    </a:p>
                  </a:txBody>
                  <a:tcPr marT="45715" marB="45715"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GGGCGG</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20bp</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SP1</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165,000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60,000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普遍</a:t>
                      </a:r>
                    </a:p>
                  </a:txBody>
                  <a:tcPr marT="45715" marB="45715" horzOverflow="overflow">
                    <a:lnL>
                      <a:noFill/>
                    </a:lnL>
                    <a:lnR cap="flat">
                      <a:noFill/>
                    </a:lnR>
                    <a:lnT>
                      <a:noFill/>
                    </a:lnT>
                    <a:lnB>
                      <a:noFill/>
                    </a:lnB>
                    <a:lnTlToBr>
                      <a:noFill/>
                    </a:lnTlToBr>
                    <a:lnBlToTr>
                      <a:noFill/>
                    </a:lnBlToTr>
                    <a:noFill/>
                  </a:tcPr>
                </a:tc>
              </a:tr>
              <a:tr h="365750">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Octamer</a:t>
                      </a:r>
                    </a:p>
                  </a:txBody>
                  <a:tcPr marT="45715" marB="45715"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ATTTGCAT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20bp</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Oct-1</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76,000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普遍</a:t>
                      </a:r>
                    </a:p>
                  </a:txBody>
                  <a:tcPr marT="45715" marB="45715" horzOverflow="overflow">
                    <a:lnL>
                      <a:noFill/>
                    </a:lnL>
                    <a:lnR cap="flat">
                      <a:noFill/>
                    </a:lnR>
                    <a:lnT>
                      <a:noFill/>
                    </a:lnT>
                    <a:lnB>
                      <a:noFill/>
                    </a:lnB>
                    <a:lnTlToBr>
                      <a:noFill/>
                    </a:lnTlToBr>
                    <a:lnBlToTr>
                      <a:noFill/>
                    </a:lnBlToTr>
                    <a:noFill/>
                  </a:tcPr>
                </a:tc>
              </a:tr>
              <a:tr h="365750">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Octamer</a:t>
                      </a:r>
                    </a:p>
                  </a:txBody>
                  <a:tcPr marT="45715" marB="45715"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ATTTGCAT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  23bp</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Oct-2</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52,000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淋巴细胞</a:t>
                      </a:r>
                    </a:p>
                  </a:txBody>
                  <a:tcPr marT="45715" marB="45715" horzOverflow="overflow">
                    <a:lnL>
                      <a:noFill/>
                    </a:lnL>
                    <a:lnR cap="flat">
                      <a:noFill/>
                    </a:lnR>
                    <a:lnT>
                      <a:noFill/>
                    </a:lnT>
                    <a:lnB>
                      <a:noFill/>
                    </a:lnB>
                    <a:lnTlToBr>
                      <a:noFill/>
                    </a:lnTlToBr>
                    <a:lnBlToTr>
                      <a:noFill/>
                    </a:lnBlToTr>
                    <a:noFill/>
                  </a:tcPr>
                </a:tc>
              </a:tr>
              <a:tr h="444447">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κB</a:t>
                      </a:r>
                    </a:p>
                  </a:txBody>
                  <a:tcPr marT="45715" marB="45715"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GGGACTTTCC</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10bp</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NFκB</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44,000</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淋巴细胞</a:t>
                      </a:r>
                    </a:p>
                  </a:txBody>
                  <a:tcPr marT="45715" marB="45715" horzOverflow="overflow">
                    <a:lnL>
                      <a:noFill/>
                    </a:lnL>
                    <a:lnR cap="flat">
                      <a:noFill/>
                    </a:lnR>
                    <a:lnT>
                      <a:noFill/>
                    </a:lnT>
                    <a:lnB>
                      <a:noFill/>
                    </a:lnB>
                    <a:lnTlToBr>
                      <a:noFill/>
                    </a:lnTlToBr>
                    <a:lnBlToTr>
                      <a:noFill/>
                    </a:lnBlToTr>
                    <a:noFill/>
                  </a:tcPr>
                </a:tc>
              </a:tr>
              <a:tr h="444447">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κB</a:t>
                      </a:r>
                    </a:p>
                  </a:txBody>
                  <a:tcPr marT="45715" marB="45715"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GGGACTTTCC</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10bp</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H2·TH1</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普遍</a:t>
                      </a:r>
                    </a:p>
                  </a:txBody>
                  <a:tcPr marT="45715" marB="45715" horzOverflow="overflow">
                    <a:lnL>
                      <a:noFill/>
                    </a:lnL>
                    <a:lnR cap="flat">
                      <a:noFill/>
                    </a:lnR>
                    <a:lnT>
                      <a:noFill/>
                    </a:lnT>
                    <a:lnB>
                      <a:noFill/>
                    </a:lnB>
                    <a:lnTlToBr>
                      <a:noFill/>
                    </a:lnTlToBr>
                    <a:lnBlToTr>
                      <a:noFill/>
                    </a:lnBlToTr>
                    <a:noFill/>
                  </a:tcPr>
                </a:tc>
              </a:tr>
              <a:tr h="365750">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ATF</a:t>
                      </a:r>
                    </a:p>
                  </a:txBody>
                  <a:tcPr marT="45715" marB="45715"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GTGACGT</a:t>
                      </a:r>
                    </a:p>
                  </a:txBody>
                  <a:tcPr marT="45715" marB="45715"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20bp</a:t>
                      </a:r>
                    </a:p>
                  </a:txBody>
                  <a:tcPr marT="45715" marB="45715"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ATF</a:t>
                      </a:r>
                    </a:p>
                  </a:txBody>
                  <a:tcPr marT="45715" marB="45715"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1800" b="0"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marT="45715" marB="45715"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zh-CN" altLang="en-US" sz="1800" b="0"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普遍</a:t>
                      </a:r>
                    </a:p>
                  </a:txBody>
                  <a:tcPr marT="45715" marB="45715"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tr>
            </a:tbl>
          </a:graphicData>
        </a:graphic>
      </p:graphicFrame>
      <p:sp>
        <p:nvSpPr>
          <p:cNvPr id="76"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77" name="灯片编号占位符 5"/>
          <p:cNvSpPr>
            <a:spLocks noGrp="1"/>
          </p:cNvSpPr>
          <p:nvPr>
            <p:ph type="sldNum" sz="quarter" idx="12"/>
          </p:nvPr>
        </p:nvSpPr>
        <p:spPr/>
        <p:txBody>
          <a:bodyPr/>
          <a:lstStyle/>
          <a:p>
            <a:pPr>
              <a:defRPr/>
            </a:pPr>
            <a:fld id="{1EFF2B55-99A8-4679-A1F8-9BB2396841E9}" type="slidenum">
              <a:rPr lang="en-US" altLang="zh-CN"/>
              <a:pPr>
                <a:defRPr/>
              </a:pPr>
              <a:t>33</a:t>
            </a:fld>
            <a:endParaRPr lang="en-US" altLang="zh-CN"/>
          </a:p>
        </p:txBody>
      </p:sp>
      <p:sp>
        <p:nvSpPr>
          <p:cNvPr id="40009" name="Text Box 74"/>
          <p:cNvSpPr txBox="1">
            <a:spLocks noChangeArrowheads="1"/>
          </p:cNvSpPr>
          <p:nvPr/>
        </p:nvSpPr>
        <p:spPr bwMode="auto">
          <a:xfrm>
            <a:off x="331788" y="6142038"/>
            <a:ext cx="35194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en-US" altLang="zh-CN" sz="1600">
                <a:solidFill>
                  <a:schemeClr val="accent2"/>
                </a:solidFill>
                <a:latin typeface="Times New Roman" pitchFamily="18" charset="0"/>
                <a:ea typeface="宋体" pitchFamily="2" charset="-122"/>
              </a:rPr>
              <a:t>B.Lewin:《GENES》Ⅴ.1994,table 29.3</a:t>
            </a:r>
          </a:p>
        </p:txBody>
      </p:sp>
      <p:sp>
        <p:nvSpPr>
          <p:cNvPr id="2" name="日期占位符 1"/>
          <p:cNvSpPr>
            <a:spLocks noGrp="1"/>
          </p:cNvSpPr>
          <p:nvPr>
            <p:ph type="dt" sz="quarter" idx="10"/>
          </p:nvPr>
        </p:nvSpPr>
        <p:spPr/>
        <p:txBody>
          <a:bodyPr/>
          <a:lstStyle/>
          <a:p>
            <a:pPr>
              <a:defRPr/>
            </a:pPr>
            <a:fld id="{FDAE8747-3E5E-4771-BD24-347D7C6A597B}"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defRPr/>
            </a:pPr>
            <a:r>
              <a:rPr lang="zh-CN" altLang="en-US" dirty="0" smtClean="0"/>
              <a:t>顺式作用元件的功能</a:t>
            </a:r>
          </a:p>
        </p:txBody>
      </p:sp>
      <p:sp>
        <p:nvSpPr>
          <p:cNvPr id="40963" name="Rectangle 3"/>
          <p:cNvSpPr>
            <a:spLocks noGrp="1" noChangeArrowheads="1"/>
          </p:cNvSpPr>
          <p:nvPr>
            <p:ph idx="1"/>
          </p:nvPr>
        </p:nvSpPr>
        <p:spPr/>
        <p:txBody>
          <a:bodyPr/>
          <a:lstStyle/>
          <a:p>
            <a:pPr eaLnBrk="1" hangingPunct="1"/>
            <a:r>
              <a:rPr lang="zh-CN" altLang="en-US" smtClean="0">
                <a:solidFill>
                  <a:srgbClr val="CC0000"/>
                </a:solidFill>
              </a:rPr>
              <a:t>核心启动子：</a:t>
            </a:r>
          </a:p>
          <a:p>
            <a:pPr lvl="1" eaLnBrk="1" hangingPunct="1"/>
            <a:r>
              <a:rPr lang="zh-CN" altLang="en-US" smtClean="0"/>
              <a:t>决定转录的方向和</a:t>
            </a:r>
            <a:r>
              <a:rPr lang="zh-CN" altLang="en-US" smtClean="0">
                <a:solidFill>
                  <a:srgbClr val="FF0000"/>
                </a:solidFill>
              </a:rPr>
              <a:t>精确的起始位点</a:t>
            </a:r>
            <a:r>
              <a:rPr lang="zh-CN" altLang="en-US" smtClean="0"/>
              <a:t>，只能引起低水平的转录。</a:t>
            </a:r>
          </a:p>
          <a:p>
            <a:pPr eaLnBrk="1" hangingPunct="1"/>
            <a:r>
              <a:rPr lang="zh-CN" altLang="en-US" smtClean="0">
                <a:solidFill>
                  <a:srgbClr val="CC0000"/>
                </a:solidFill>
              </a:rPr>
              <a:t>上游启动子：</a:t>
            </a:r>
          </a:p>
          <a:p>
            <a:pPr lvl="1" eaLnBrk="1" hangingPunct="1"/>
            <a:r>
              <a:rPr lang="zh-CN" altLang="en-US" smtClean="0"/>
              <a:t>影响转录起始的</a:t>
            </a:r>
            <a:r>
              <a:rPr lang="zh-CN" altLang="en-US" smtClean="0">
                <a:solidFill>
                  <a:srgbClr val="FF0000"/>
                </a:solidFill>
              </a:rPr>
              <a:t>频率、强度</a:t>
            </a:r>
            <a:r>
              <a:rPr lang="zh-CN" altLang="en-US" smtClean="0"/>
              <a:t>；主要通过各自结合的蛋白调控因子直接作用于基础转录因子的靶位点，以增强转录起始复合物的组装能力，但不具有组织特异性调控功能。</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55FC47C9-6C35-4C46-B361-C9DE6DA5C5C6}" type="slidenum">
              <a:rPr lang="en-US" altLang="zh-CN"/>
              <a:pPr>
                <a:defRPr/>
              </a:pPr>
              <a:t>34</a:t>
            </a:fld>
            <a:endParaRPr lang="en-US" altLang="zh-CN"/>
          </a:p>
        </p:txBody>
      </p:sp>
      <p:sp>
        <p:nvSpPr>
          <p:cNvPr id="2" name="日期占位符 1"/>
          <p:cNvSpPr>
            <a:spLocks noGrp="1"/>
          </p:cNvSpPr>
          <p:nvPr>
            <p:ph type="dt" sz="quarter" idx="10"/>
          </p:nvPr>
        </p:nvSpPr>
        <p:spPr/>
        <p:txBody>
          <a:bodyPr/>
          <a:lstStyle/>
          <a:p>
            <a:pPr>
              <a:defRPr/>
            </a:pPr>
            <a:fld id="{B2493B3D-1F30-49F3-94BE-B19F90B12C93}"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algn="l" eaLnBrk="1" hangingPunct="1">
              <a:defRPr/>
            </a:pPr>
            <a:r>
              <a:rPr lang="en-US" altLang="zh-CN" sz="3600" dirty="0" smtClean="0"/>
              <a:t>2</a:t>
            </a:r>
            <a:r>
              <a:rPr lang="zh-CN" altLang="en-US" sz="3600" dirty="0" smtClean="0"/>
              <a:t>）</a:t>
            </a:r>
            <a:r>
              <a:rPr lang="en-US" altLang="zh-CN" sz="3600" dirty="0" smtClean="0"/>
              <a:t> </a:t>
            </a:r>
            <a:r>
              <a:rPr lang="zh-CN" altLang="en-US" sz="3600" dirty="0" smtClean="0"/>
              <a:t>调控元件</a:t>
            </a:r>
          </a:p>
        </p:txBody>
      </p:sp>
      <p:sp>
        <p:nvSpPr>
          <p:cNvPr id="41987" name="Rectangle 3"/>
          <p:cNvSpPr>
            <a:spLocks noGrp="1" noChangeArrowheads="1"/>
          </p:cNvSpPr>
          <p:nvPr>
            <p:ph idx="1"/>
          </p:nvPr>
        </p:nvSpPr>
        <p:spPr/>
        <p:txBody>
          <a:bodyPr/>
          <a:lstStyle/>
          <a:p>
            <a:pPr eaLnBrk="1" hangingPunct="1"/>
            <a:r>
              <a:rPr lang="zh-CN" altLang="en-US" smtClean="0"/>
              <a:t>基因调控元件是指位于远端调控区的顺式作用元件，包括：</a:t>
            </a:r>
          </a:p>
          <a:p>
            <a:pPr eaLnBrk="1" hangingPunct="1"/>
            <a:r>
              <a:rPr lang="zh-CN" altLang="en-US" smtClean="0"/>
              <a:t>增强子（</a:t>
            </a:r>
            <a:r>
              <a:rPr lang="en-US" altLang="zh-CN" smtClean="0"/>
              <a:t>enhancer)</a:t>
            </a:r>
          </a:p>
          <a:p>
            <a:pPr eaLnBrk="1" hangingPunct="1"/>
            <a:r>
              <a:rPr lang="zh-CN" altLang="en-US" smtClean="0"/>
              <a:t>沉默子（</a:t>
            </a:r>
            <a:r>
              <a:rPr lang="en-US" altLang="zh-CN" smtClean="0"/>
              <a:t>silencer)</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F1C5DC42-7217-4116-804E-CF9F7773AF4B}" type="slidenum">
              <a:rPr lang="en-US" altLang="zh-CN"/>
              <a:pPr>
                <a:defRPr/>
              </a:pPr>
              <a:t>35</a:t>
            </a:fld>
            <a:endParaRPr lang="en-US" altLang="zh-CN"/>
          </a:p>
        </p:txBody>
      </p:sp>
      <p:sp>
        <p:nvSpPr>
          <p:cNvPr id="2" name="日期占位符 1"/>
          <p:cNvSpPr>
            <a:spLocks noGrp="1"/>
          </p:cNvSpPr>
          <p:nvPr>
            <p:ph type="dt" sz="quarter" idx="10"/>
          </p:nvPr>
        </p:nvSpPr>
        <p:spPr/>
        <p:txBody>
          <a:bodyPr/>
          <a:lstStyle/>
          <a:p>
            <a:pPr>
              <a:defRPr/>
            </a:pPr>
            <a:fld id="{F86FB5CB-573C-4913-917E-1B135E770928}"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defRPr/>
            </a:pPr>
            <a:r>
              <a:rPr lang="zh-CN" altLang="en-US" dirty="0" smtClean="0">
                <a:latin typeface="Times New Roman" pitchFamily="18" charset="0"/>
                <a:cs typeface="Times New Roman" pitchFamily="18" charset="0"/>
              </a:rPr>
              <a:t>增强子（</a:t>
            </a:r>
            <a:r>
              <a:rPr lang="en-US" altLang="zh-CN" dirty="0" smtClean="0">
                <a:latin typeface="Times New Roman" pitchFamily="18" charset="0"/>
                <a:cs typeface="Times New Roman" pitchFamily="18" charset="0"/>
              </a:rPr>
              <a:t>enhancer</a:t>
            </a:r>
            <a:r>
              <a:rPr lang="zh-CN" altLang="en-US" dirty="0" smtClean="0">
                <a:latin typeface="Times New Roman" pitchFamily="18" charset="0"/>
                <a:cs typeface="Times New Roman" pitchFamily="18" charset="0"/>
              </a:rPr>
              <a:t>）：</a:t>
            </a:r>
          </a:p>
        </p:txBody>
      </p:sp>
      <p:sp>
        <p:nvSpPr>
          <p:cNvPr id="49155" name="Rectangle 3"/>
          <p:cNvSpPr>
            <a:spLocks noGrp="1" noChangeArrowheads="1"/>
          </p:cNvSpPr>
          <p:nvPr>
            <p:ph idx="1"/>
          </p:nvPr>
        </p:nvSpPr>
        <p:spPr>
          <a:xfrm>
            <a:off x="685800" y="1406525"/>
            <a:ext cx="7772400" cy="2598738"/>
          </a:xfrm>
        </p:spPr>
        <p:txBody>
          <a:bodyPr>
            <a:normAutofit fontScale="92500" lnSpcReduction="10000"/>
          </a:bodyPr>
          <a:lstStyle/>
          <a:p>
            <a:pPr eaLnBrk="1" hangingPunct="1">
              <a:lnSpc>
                <a:spcPct val="80000"/>
              </a:lnSpc>
              <a:defRPr/>
            </a:pPr>
            <a:r>
              <a:rPr lang="zh-CN" altLang="en-US" sz="2800" u="sng" dirty="0" smtClean="0">
                <a:solidFill>
                  <a:srgbClr val="CC0000"/>
                </a:solidFill>
                <a:latin typeface="Times New Roman" pitchFamily="18" charset="0"/>
                <a:cs typeface="Times New Roman" pitchFamily="18" charset="0"/>
              </a:rPr>
              <a:t>增强子是指一些远离转录起始点，能够增强该基因转录活性的的调控元件。</a:t>
            </a:r>
          </a:p>
          <a:p>
            <a:pPr lvl="1" eaLnBrk="1" hangingPunct="1">
              <a:lnSpc>
                <a:spcPct val="80000"/>
              </a:lnSpc>
              <a:defRPr/>
            </a:pPr>
            <a:r>
              <a:rPr lang="zh-CN" altLang="en-US" sz="2400" dirty="0" smtClean="0">
                <a:latin typeface="Times New Roman" pitchFamily="18" charset="0"/>
                <a:cs typeface="Times New Roman" pitchFamily="18" charset="0"/>
              </a:rPr>
              <a:t>在真核生物中，增强子一般位于转录起始点上游</a:t>
            </a:r>
            <a:r>
              <a:rPr lang="en-US" altLang="zh-CN" sz="2400" dirty="0" smtClean="0">
                <a:latin typeface="Times New Roman" pitchFamily="18" charset="0"/>
                <a:cs typeface="Times New Roman" pitchFamily="18" charset="0"/>
              </a:rPr>
              <a:t>-100bp</a:t>
            </a:r>
            <a:r>
              <a:rPr lang="zh-CN" altLang="en-US" sz="2400" dirty="0" smtClean="0">
                <a:latin typeface="Times New Roman" pitchFamily="18" charset="0"/>
                <a:cs typeface="Times New Roman" pitchFamily="18" charset="0"/>
              </a:rPr>
              <a:t>以上，跨度为</a:t>
            </a:r>
            <a:r>
              <a:rPr lang="en-US" altLang="zh-CN" sz="2400" dirty="0" smtClean="0">
                <a:latin typeface="Times New Roman" pitchFamily="18" charset="0"/>
                <a:cs typeface="Times New Roman" pitchFamily="18" charset="0"/>
              </a:rPr>
              <a:t>100</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200bp</a:t>
            </a:r>
            <a:r>
              <a:rPr lang="zh-CN" altLang="en-US" sz="2400" dirty="0" smtClean="0">
                <a:latin typeface="Times New Roman" pitchFamily="18" charset="0"/>
                <a:cs typeface="Times New Roman" pitchFamily="18" charset="0"/>
              </a:rPr>
              <a:t>。</a:t>
            </a:r>
          </a:p>
          <a:p>
            <a:pPr lvl="1" eaLnBrk="1" hangingPunct="1">
              <a:lnSpc>
                <a:spcPct val="80000"/>
              </a:lnSpc>
              <a:defRPr/>
            </a:pPr>
            <a:r>
              <a:rPr lang="zh-CN" altLang="en-US" sz="2400" dirty="0" smtClean="0">
                <a:latin typeface="Times New Roman" pitchFamily="18" charset="0"/>
                <a:cs typeface="Times New Roman" pitchFamily="18" charset="0"/>
              </a:rPr>
              <a:t>它由多个独立的、具有特征性的核苷酸序列所组成，其中“核心”元件（</a:t>
            </a:r>
            <a:r>
              <a:rPr lang="en-US" altLang="zh-CN" sz="2400" dirty="0" smtClean="0">
                <a:latin typeface="Times New Roman" pitchFamily="18" charset="0"/>
                <a:cs typeface="Times New Roman" pitchFamily="18" charset="0"/>
              </a:rPr>
              <a:t>element</a:t>
            </a:r>
            <a:r>
              <a:rPr lang="zh-CN" altLang="en-US" sz="2400" dirty="0" smtClean="0">
                <a:latin typeface="Times New Roman" pitchFamily="18" charset="0"/>
                <a:cs typeface="Times New Roman" pitchFamily="18" charset="0"/>
              </a:rPr>
              <a:t>）常由</a:t>
            </a:r>
            <a:r>
              <a:rPr lang="en-US" altLang="zh-CN" sz="2400" dirty="0" smtClean="0">
                <a:latin typeface="Times New Roman" pitchFamily="18" charset="0"/>
                <a:cs typeface="Times New Roman" pitchFamily="18" charset="0"/>
              </a:rPr>
              <a:t>8</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12</a:t>
            </a:r>
            <a:r>
              <a:rPr lang="zh-CN" altLang="en-US" sz="2400" dirty="0" smtClean="0">
                <a:latin typeface="Times New Roman" pitchFamily="18" charset="0"/>
                <a:cs typeface="Times New Roman" pitchFamily="18" charset="0"/>
              </a:rPr>
              <a:t>个</a:t>
            </a:r>
            <a:r>
              <a:rPr lang="en-US" altLang="zh-CN" sz="2400" dirty="0" err="1" smtClean="0">
                <a:latin typeface="Times New Roman" pitchFamily="18" charset="0"/>
                <a:cs typeface="Times New Roman" pitchFamily="18" charset="0"/>
              </a:rPr>
              <a:t>bp</a:t>
            </a:r>
            <a:r>
              <a:rPr lang="zh-CN" altLang="en-US" sz="2400" dirty="0" smtClean="0">
                <a:latin typeface="Times New Roman" pitchFamily="18" charset="0"/>
                <a:cs typeface="Times New Roman" pitchFamily="18" charset="0"/>
              </a:rPr>
              <a:t>组成；可以有完整的或部分的回文结构，并以单拷贝或多拷贝串联的形式存在。</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1B010A6A-D6E5-4385-BAE5-482A2BE76A4A}" type="slidenum">
              <a:rPr lang="en-US" altLang="zh-CN"/>
              <a:pPr>
                <a:defRPr/>
              </a:pPr>
              <a:t>36</a:t>
            </a:fld>
            <a:endParaRPr lang="en-US" altLang="zh-CN"/>
          </a:p>
        </p:txBody>
      </p:sp>
      <p:sp>
        <p:nvSpPr>
          <p:cNvPr id="2" name="日期占位符 1"/>
          <p:cNvSpPr>
            <a:spLocks noGrp="1"/>
          </p:cNvSpPr>
          <p:nvPr>
            <p:ph type="dt" sz="quarter" idx="10"/>
          </p:nvPr>
        </p:nvSpPr>
        <p:spPr/>
        <p:txBody>
          <a:bodyPr/>
          <a:lstStyle/>
          <a:p>
            <a:pPr>
              <a:defRPr/>
            </a:pPr>
            <a:fld id="{52AD0F9F-AD49-4432-AEC4-31D37726CB74}" type="datetime1">
              <a:rPr lang="zh-CN" altLang="en-US" smtClean="0"/>
              <a:pPr>
                <a:defRPr/>
              </a:pPr>
              <a:t>2018/11/22</a:t>
            </a:fld>
            <a:endParaRPr lang="en-US" altLang="zh-CN"/>
          </a:p>
        </p:txBody>
      </p:sp>
      <p:pic>
        <p:nvPicPr>
          <p:cNvPr id="43015" name="Picture 10" descr="http://www.pnas.org/content/104/32/12955/F2.larg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08175" y="3860800"/>
            <a:ext cx="4486275" cy="2408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endParaRPr lang="zh-CN" altLang="en-US"/>
          </a:p>
        </p:txBody>
      </p:sp>
      <p:sp>
        <p:nvSpPr>
          <p:cNvPr id="3" name="内容占位符 2"/>
          <p:cNvSpPr>
            <a:spLocks noGrp="1"/>
          </p:cNvSpPr>
          <p:nvPr>
            <p:ph idx="1"/>
          </p:nvPr>
        </p:nvSpPr>
        <p:spPr/>
        <p:txBody>
          <a:bodyPr>
            <a:normAutofit fontScale="92500" lnSpcReduction="20000"/>
          </a:bodyPr>
          <a:lstStyle/>
          <a:p>
            <a:pPr eaLnBrk="1" hangingPunct="1">
              <a:defRPr/>
            </a:pPr>
            <a:r>
              <a:rPr lang="zh-CN" altLang="en-US" dirty="0" smtClean="0">
                <a:latin typeface="Times New Roman" pitchFamily="18" charset="0"/>
                <a:cs typeface="Times New Roman" pitchFamily="18" charset="0"/>
              </a:rPr>
              <a:t>增强子突出</a:t>
            </a:r>
            <a:r>
              <a:rPr lang="zh-CN" altLang="en-US" dirty="0">
                <a:latin typeface="Times New Roman" pitchFamily="18" charset="0"/>
                <a:cs typeface="Times New Roman" pitchFamily="18" charset="0"/>
              </a:rPr>
              <a:t>特点是</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971550" lvl="1" indent="-514350" eaLnBrk="1" hangingPunct="1">
              <a:buFont typeface="+mj-ea"/>
              <a:buAutoNum type="circleNumDbPlain"/>
              <a:defRPr/>
            </a:pPr>
            <a:r>
              <a:rPr lang="zh-CN" altLang="en-US" dirty="0" smtClean="0">
                <a:latin typeface="Times New Roman" pitchFamily="18" charset="0"/>
                <a:cs typeface="Times New Roman" pitchFamily="18" charset="0"/>
              </a:rPr>
              <a:t>增强转录效果明显，可达</a:t>
            </a:r>
            <a:r>
              <a:rPr lang="en-US" altLang="zh-CN" dirty="0" smtClean="0">
                <a:latin typeface="Times New Roman" pitchFamily="18" charset="0"/>
                <a:cs typeface="Times New Roman" pitchFamily="18" charset="0"/>
              </a:rPr>
              <a:t>200</a:t>
            </a:r>
            <a:r>
              <a:rPr lang="zh-CN" altLang="en-US" dirty="0" smtClean="0">
                <a:latin typeface="Times New Roman" pitchFamily="18" charset="0"/>
                <a:cs typeface="Times New Roman" pitchFamily="18" charset="0"/>
              </a:rPr>
              <a:t>倍；</a:t>
            </a:r>
            <a:endParaRPr lang="en-US" altLang="zh-CN" dirty="0" smtClean="0">
              <a:latin typeface="Times New Roman" pitchFamily="18" charset="0"/>
              <a:cs typeface="Times New Roman" pitchFamily="18" charset="0"/>
            </a:endParaRPr>
          </a:p>
          <a:p>
            <a:pPr marL="971550" lvl="1" indent="-514350" eaLnBrk="1" hangingPunct="1">
              <a:buFont typeface="+mj-ea"/>
              <a:buAutoNum type="circleNumDbPlain"/>
              <a:defRPr/>
            </a:pPr>
            <a:r>
              <a:rPr lang="zh-CN" altLang="en-US" dirty="0">
                <a:latin typeface="Times New Roman" pitchFamily="18" charset="0"/>
                <a:cs typeface="Times New Roman" pitchFamily="18" charset="0"/>
              </a:rPr>
              <a:t>位置不</a:t>
            </a:r>
            <a:r>
              <a:rPr lang="zh-CN" altLang="en-US" dirty="0" smtClean="0">
                <a:latin typeface="Times New Roman" pitchFamily="18" charset="0"/>
                <a:cs typeface="Times New Roman" pitchFamily="18" charset="0"/>
              </a:rPr>
              <a:t>固定，在</a:t>
            </a:r>
            <a:r>
              <a:rPr lang="zh-CN" altLang="en-US" dirty="0">
                <a:latin typeface="Times New Roman" pitchFamily="18" charset="0"/>
                <a:cs typeface="Times New Roman" pitchFamily="18" charset="0"/>
              </a:rPr>
              <a:t>转录起始点</a:t>
            </a:r>
            <a:r>
              <a:rPr lang="en-US" altLang="zh-CN" dirty="0">
                <a:latin typeface="Times New Roman" pitchFamily="18" charset="0"/>
                <a:cs typeface="Times New Roman" pitchFamily="18" charset="0"/>
              </a:rPr>
              <a:t>5’</a:t>
            </a:r>
            <a:r>
              <a:rPr lang="zh-CN" altLang="en-US" dirty="0">
                <a:latin typeface="Times New Roman" pitchFamily="18" charset="0"/>
                <a:cs typeface="Times New Roman" pitchFamily="18" charset="0"/>
              </a:rPr>
              <a:t>或</a:t>
            </a:r>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侧均能</a:t>
            </a:r>
            <a:r>
              <a:rPr lang="zh-CN" altLang="en-US" dirty="0" smtClean="0">
                <a:latin typeface="Times New Roman" pitchFamily="18" charset="0"/>
                <a:cs typeface="Times New Roman" pitchFamily="18" charset="0"/>
              </a:rPr>
              <a:t>起作用，发挥</a:t>
            </a:r>
            <a:r>
              <a:rPr lang="zh-CN" altLang="en-US" dirty="0">
                <a:latin typeface="Times New Roman" pitchFamily="18" charset="0"/>
                <a:cs typeface="Times New Roman" pitchFamily="18" charset="0"/>
              </a:rPr>
              <a:t>作用与受控基因的远近距离相对</a:t>
            </a:r>
            <a:r>
              <a:rPr lang="zh-CN" altLang="en-US" dirty="0" smtClean="0">
                <a:latin typeface="Times New Roman" pitchFamily="18" charset="0"/>
                <a:cs typeface="Times New Roman" pitchFamily="18" charset="0"/>
              </a:rPr>
              <a:t>无关，不</a:t>
            </a:r>
            <a:r>
              <a:rPr lang="zh-CN" altLang="en-US" dirty="0">
                <a:latin typeface="Times New Roman" pitchFamily="18" charset="0"/>
                <a:cs typeface="Times New Roman" pitchFamily="18" charset="0"/>
              </a:rPr>
              <a:t>具有方向性，相对于启动子的任一指向均能起作用</a:t>
            </a:r>
            <a:r>
              <a:rPr lang="zh-CN" altLang="en-US" dirty="0" smtClean="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marL="971550" lvl="1" indent="-514350" eaLnBrk="1" hangingPunct="1">
              <a:buFont typeface="+mj-ea"/>
              <a:buAutoNum type="circleNumDbPlain"/>
              <a:defRPr/>
            </a:pPr>
            <a:r>
              <a:rPr lang="zh-CN" altLang="en-US" dirty="0">
                <a:latin typeface="Times New Roman" pitchFamily="18" charset="0"/>
                <a:cs typeface="Times New Roman" pitchFamily="18" charset="0"/>
              </a:rPr>
              <a:t>通常具有一些短的重复顺序，基本组件为</a:t>
            </a:r>
            <a:r>
              <a:rPr lang="en-US" altLang="zh-CN" dirty="0">
                <a:latin typeface="Times New Roman" pitchFamily="18" charset="0"/>
                <a:cs typeface="Times New Roman" pitchFamily="18" charset="0"/>
              </a:rPr>
              <a:t>8-12bp</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marL="971550" lvl="1" indent="-514350" eaLnBrk="1" hangingPunct="1">
              <a:buFont typeface="+mj-ea"/>
              <a:buAutoNum type="circleNumDbPlain"/>
              <a:defRPr/>
            </a:pPr>
            <a:r>
              <a:rPr lang="zh-CN" altLang="en-US" dirty="0" smtClean="0">
                <a:latin typeface="Times New Roman" pitchFamily="18" charset="0"/>
                <a:cs typeface="Times New Roman" pitchFamily="18" charset="0"/>
              </a:rPr>
              <a:t>具有严格组织</a:t>
            </a:r>
            <a:r>
              <a:rPr lang="zh-CN" altLang="en-US" dirty="0">
                <a:latin typeface="Times New Roman" pitchFamily="18" charset="0"/>
                <a:cs typeface="Times New Roman" pitchFamily="18" charset="0"/>
              </a:rPr>
              <a:t>或细胞特异性</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971550" lvl="1" indent="-514350" eaLnBrk="1" hangingPunct="1">
              <a:buFont typeface="+mj-ea"/>
              <a:buAutoNum type="circleNumDbPlain"/>
              <a:defRPr/>
            </a:pPr>
            <a:r>
              <a:rPr lang="zh-CN" altLang="en-US" dirty="0" smtClean="0">
                <a:latin typeface="Times New Roman" pitchFamily="18" charset="0"/>
                <a:cs typeface="Times New Roman" pitchFamily="18" charset="0"/>
              </a:rPr>
              <a:t>没有基因专一性，对</a:t>
            </a:r>
            <a:r>
              <a:rPr lang="zh-CN" altLang="en-US" dirty="0">
                <a:latin typeface="Times New Roman" pitchFamily="18" charset="0"/>
                <a:cs typeface="Times New Roman" pitchFamily="18" charset="0"/>
              </a:rPr>
              <a:t>同源或异源基因均有效；</a:t>
            </a:r>
          </a:p>
          <a:p>
            <a:pPr marL="971550" lvl="1" indent="-514350" eaLnBrk="1" hangingPunct="1">
              <a:buFont typeface="+mj-ea"/>
              <a:buAutoNum type="circleNumDbPlain"/>
              <a:defRPr/>
            </a:pPr>
            <a:r>
              <a:rPr lang="zh-CN" altLang="en-US" dirty="0" smtClean="0">
                <a:latin typeface="Times New Roman" pitchFamily="18" charset="0"/>
                <a:cs typeface="Times New Roman" pitchFamily="18" charset="0"/>
              </a:rPr>
              <a:t>可接受外部信号驱使，又被称为‘反应元件’。</a:t>
            </a:r>
            <a:endParaRPr lang="en-US" altLang="zh-CN" dirty="0">
              <a:latin typeface="Times New Roman" pitchFamily="18" charset="0"/>
              <a:cs typeface="Times New Roman" pitchFamily="18" charset="0"/>
            </a:endParaRPr>
          </a:p>
          <a:p>
            <a:pPr marL="971550" lvl="1" indent="-514350" eaLnBrk="1" hangingPunct="1">
              <a:buFont typeface="+mj-ea"/>
              <a:buAutoNum type="circleNumDbPlain"/>
              <a:defRPr/>
            </a:pPr>
            <a:endParaRPr lang="zh-CN" altLang="en-US" dirty="0">
              <a:latin typeface="Times New Roman" pitchFamily="18" charset="0"/>
              <a:cs typeface="Times New Roman" pitchFamily="18" charset="0"/>
            </a:endParaRPr>
          </a:p>
          <a:p>
            <a:pPr eaLnBrk="1" hangingPunct="1">
              <a:defRPr/>
            </a:pPr>
            <a:endParaRPr lang="zh-CN" altLang="en-US" dirty="0">
              <a:latin typeface="Times New Roman" pitchFamily="18" charset="0"/>
              <a:cs typeface="Times New Roman" pitchFamily="18" charset="0"/>
            </a:endParaRPr>
          </a:p>
        </p:txBody>
      </p:sp>
      <p:sp>
        <p:nvSpPr>
          <p:cNvPr id="4" name="日期占位符 3"/>
          <p:cNvSpPr>
            <a:spLocks noGrp="1"/>
          </p:cNvSpPr>
          <p:nvPr>
            <p:ph type="dt" sz="quarter" idx="10"/>
          </p:nvPr>
        </p:nvSpPr>
        <p:spPr/>
        <p:txBody>
          <a:bodyPr/>
          <a:lstStyle/>
          <a:p>
            <a:pPr>
              <a:defRPr/>
            </a:pPr>
            <a:fld id="{07F51385-ED31-4B7D-896F-B8CC7DB73E4A}" type="datetime1">
              <a:rPr lang="zh-CN" altLang="en-US" smtClean="0"/>
              <a:pPr>
                <a:defRPr/>
              </a:pPr>
              <a:t>2018/11/22</a:t>
            </a:fld>
            <a:endParaRPr lang="en-US" altLang="zh-CN"/>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DED036CC-641F-4698-94F7-AA0A4EE373E9}" type="slidenum">
              <a:rPr lang="en-US" altLang="zh-CN"/>
              <a:pPr>
                <a:defRPr/>
              </a:pPr>
              <a:t>37</a:t>
            </a:fld>
            <a:endParaRPr lang="en-US" altLang="zh-CN"/>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endParaRPr lang="zh-CN" altLang="zh-CN" dirty="0" smtClean="0"/>
          </a:p>
        </p:txBody>
      </p:sp>
      <p:sp>
        <p:nvSpPr>
          <p:cNvPr id="45059" name="Rectangle 3"/>
          <p:cNvSpPr>
            <a:spLocks noGrp="1" noChangeArrowheads="1"/>
          </p:cNvSpPr>
          <p:nvPr>
            <p:ph idx="1"/>
          </p:nvPr>
        </p:nvSpPr>
        <p:spPr/>
        <p:txBody>
          <a:bodyPr/>
          <a:lstStyle/>
          <a:p>
            <a:pPr eaLnBrk="1" hangingPunct="1"/>
            <a:r>
              <a:rPr lang="en-US" altLang="zh-CN" smtClean="0"/>
              <a:t>3</a:t>
            </a:r>
            <a:r>
              <a:rPr lang="zh-CN" altLang="en-US" smtClean="0"/>
              <a:t>．沉默子：</a:t>
            </a:r>
          </a:p>
          <a:p>
            <a:pPr eaLnBrk="1" hangingPunct="1"/>
            <a:r>
              <a:rPr lang="zh-CN" altLang="en-US" smtClean="0"/>
              <a:t>能够对基因转录起阻遏作用的</a:t>
            </a:r>
            <a:r>
              <a:rPr lang="en-US" altLang="zh-CN" smtClean="0"/>
              <a:t>DNA</a:t>
            </a:r>
            <a:r>
              <a:rPr lang="zh-CN" altLang="en-US" smtClean="0"/>
              <a:t>片段，属于负性调控元件。 </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69D6BE2C-FB7C-4A27-AA57-4D18049528F7}" type="slidenum">
              <a:rPr lang="en-US" altLang="zh-CN"/>
              <a:pPr>
                <a:defRPr/>
              </a:pPr>
              <a:t>38</a:t>
            </a:fld>
            <a:endParaRPr lang="en-US" altLang="zh-CN"/>
          </a:p>
        </p:txBody>
      </p:sp>
      <p:sp>
        <p:nvSpPr>
          <p:cNvPr id="2" name="日期占位符 1"/>
          <p:cNvSpPr>
            <a:spLocks noGrp="1"/>
          </p:cNvSpPr>
          <p:nvPr>
            <p:ph type="dt" sz="quarter" idx="10"/>
          </p:nvPr>
        </p:nvSpPr>
        <p:spPr/>
        <p:txBody>
          <a:bodyPr/>
          <a:lstStyle/>
          <a:p>
            <a:pPr>
              <a:defRPr/>
            </a:pPr>
            <a:fld id="{26345481-2B08-4C1D-9601-366EA577E59E}"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zh-CN" altLang="en-US" sz="3600" dirty="0" smtClean="0"/>
              <a:t>应答元件</a:t>
            </a:r>
            <a:r>
              <a:rPr lang="en-US" altLang="zh-CN" sz="3600" dirty="0" smtClean="0"/>
              <a:t>(response element)</a:t>
            </a:r>
          </a:p>
        </p:txBody>
      </p:sp>
      <p:sp>
        <p:nvSpPr>
          <p:cNvPr id="46083" name="Rectangle 3"/>
          <p:cNvSpPr>
            <a:spLocks noGrp="1" noChangeArrowheads="1"/>
          </p:cNvSpPr>
          <p:nvPr>
            <p:ph idx="1"/>
          </p:nvPr>
        </p:nvSpPr>
        <p:spPr/>
        <p:txBody>
          <a:bodyPr/>
          <a:lstStyle/>
          <a:p>
            <a:pPr eaLnBrk="1" hangingPunct="1">
              <a:lnSpc>
                <a:spcPct val="80000"/>
              </a:lnSpc>
            </a:pPr>
            <a:r>
              <a:rPr lang="zh-CN" altLang="en-US" sz="2800" u="sng" dirty="0" smtClean="0">
                <a:latin typeface="Times New Roman" pitchFamily="18" charset="0"/>
                <a:cs typeface="Times New Roman" pitchFamily="18" charset="0"/>
              </a:rPr>
              <a:t>应答元件是位于结构基因上游能被</a:t>
            </a:r>
            <a:r>
              <a:rPr lang="zh-CN" altLang="en-US" sz="2800" u="sng" dirty="0" smtClean="0">
                <a:solidFill>
                  <a:schemeClr val="hlink"/>
                </a:solidFill>
                <a:latin typeface="Times New Roman" pitchFamily="18" charset="0"/>
                <a:cs typeface="Times New Roman" pitchFamily="18" charset="0"/>
              </a:rPr>
              <a:t>特定转录因子</a:t>
            </a:r>
            <a:r>
              <a:rPr lang="zh-CN" altLang="en-US" sz="2800" u="sng" dirty="0" smtClean="0">
                <a:latin typeface="Times New Roman" pitchFamily="18" charset="0"/>
                <a:cs typeface="Times New Roman" pitchFamily="18" charset="0"/>
              </a:rPr>
              <a:t>识别和结合，从而调控</a:t>
            </a:r>
            <a:r>
              <a:rPr lang="zh-CN" altLang="en-US" sz="2800" u="sng" dirty="0" smtClean="0">
                <a:solidFill>
                  <a:schemeClr val="hlink"/>
                </a:solidFill>
                <a:latin typeface="Times New Roman" pitchFamily="18" charset="0"/>
                <a:cs typeface="Times New Roman" pitchFamily="18" charset="0"/>
              </a:rPr>
              <a:t>专一性</a:t>
            </a:r>
            <a:r>
              <a:rPr lang="zh-CN" altLang="en-US" sz="2800" u="sng" dirty="0" smtClean="0">
                <a:latin typeface="Times New Roman" pitchFamily="18" charset="0"/>
                <a:cs typeface="Times New Roman" pitchFamily="18" charset="0"/>
              </a:rPr>
              <a:t>基因</a:t>
            </a:r>
            <a:r>
              <a:rPr lang="zh-CN" altLang="en-US" sz="2800" u="sng" dirty="0" smtClean="0">
                <a:solidFill>
                  <a:schemeClr val="hlink"/>
                </a:solidFill>
                <a:latin typeface="Times New Roman" pitchFamily="18" charset="0"/>
                <a:cs typeface="Times New Roman" pitchFamily="18" charset="0"/>
              </a:rPr>
              <a:t>表达</a:t>
            </a:r>
            <a:r>
              <a:rPr lang="zh-CN" altLang="en-US" sz="2800" u="sng" dirty="0" smtClean="0">
                <a:latin typeface="Times New Roman" pitchFamily="18" charset="0"/>
                <a:cs typeface="Times New Roman" pitchFamily="18" charset="0"/>
              </a:rPr>
              <a:t>的</a:t>
            </a:r>
            <a:r>
              <a:rPr lang="en-US" altLang="zh-CN" sz="2800" u="sng" dirty="0" smtClean="0">
                <a:latin typeface="Times New Roman" pitchFamily="18" charset="0"/>
                <a:cs typeface="Times New Roman" pitchFamily="18" charset="0"/>
              </a:rPr>
              <a:t>DNA</a:t>
            </a:r>
            <a:r>
              <a:rPr lang="zh-CN" altLang="en-US" sz="2800" u="sng" dirty="0" smtClean="0">
                <a:latin typeface="Times New Roman" pitchFamily="18" charset="0"/>
                <a:cs typeface="Times New Roman" pitchFamily="18" charset="0"/>
              </a:rPr>
              <a:t>序列</a:t>
            </a:r>
            <a:r>
              <a:rPr lang="zh-CN" altLang="en-US" sz="2800" dirty="0" smtClean="0">
                <a:latin typeface="Times New Roman" pitchFamily="18" charset="0"/>
                <a:cs typeface="Times New Roman" pitchFamily="18" charset="0"/>
              </a:rPr>
              <a:t>，如：</a:t>
            </a:r>
          </a:p>
          <a:p>
            <a:pPr lvl="1" eaLnBrk="1" hangingPunct="1">
              <a:lnSpc>
                <a:spcPct val="80000"/>
              </a:lnSpc>
            </a:pPr>
            <a:r>
              <a:rPr lang="zh-CN" altLang="en-US" sz="2400" dirty="0" smtClean="0">
                <a:solidFill>
                  <a:srgbClr val="CC0000"/>
                </a:solidFill>
                <a:latin typeface="Times New Roman" pitchFamily="18" charset="0"/>
                <a:cs typeface="Times New Roman" pitchFamily="18" charset="0"/>
              </a:rPr>
              <a:t>热激应答元件</a:t>
            </a:r>
            <a:r>
              <a:rPr lang="en-US" altLang="zh-CN" sz="2400" dirty="0" smtClean="0">
                <a:latin typeface="Times New Roman" pitchFamily="18" charset="0"/>
                <a:cs typeface="Times New Roman" pitchFamily="18" charset="0"/>
              </a:rPr>
              <a:t>(heat shock response element</a:t>
            </a:r>
            <a:r>
              <a:rPr lang="zh-CN" altLang="en-US" sz="2400" dirty="0" smtClean="0">
                <a:latin typeface="Times New Roman" pitchFamily="18" charset="0"/>
                <a:cs typeface="Times New Roman" pitchFamily="18" charset="0"/>
              </a:rPr>
              <a:t>，</a:t>
            </a:r>
            <a:r>
              <a:rPr lang="en-US" altLang="zh-CN" sz="2400" dirty="0" smtClean="0">
                <a:solidFill>
                  <a:srgbClr val="CC0000"/>
                </a:solidFill>
                <a:latin typeface="Times New Roman" pitchFamily="18" charset="0"/>
                <a:cs typeface="Times New Roman" pitchFamily="18" charset="0"/>
              </a:rPr>
              <a:t>HSE</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a:t>
            </a:r>
          </a:p>
          <a:p>
            <a:pPr lvl="1" eaLnBrk="1" hangingPunct="1">
              <a:lnSpc>
                <a:spcPct val="80000"/>
              </a:lnSpc>
            </a:pPr>
            <a:r>
              <a:rPr lang="zh-CN" altLang="en-US" sz="2400" dirty="0" smtClean="0">
                <a:solidFill>
                  <a:srgbClr val="CC0000"/>
                </a:solidFill>
                <a:latin typeface="Times New Roman" pitchFamily="18" charset="0"/>
                <a:cs typeface="Times New Roman" pitchFamily="18" charset="0"/>
              </a:rPr>
              <a:t>金属应答元件</a:t>
            </a:r>
            <a:r>
              <a:rPr lang="en-US" altLang="zh-CN" sz="2400" dirty="0" smtClean="0">
                <a:latin typeface="Times New Roman" pitchFamily="18" charset="0"/>
                <a:cs typeface="Times New Roman" pitchFamily="18" charset="0"/>
              </a:rPr>
              <a:t>(metal response element</a:t>
            </a:r>
            <a:r>
              <a:rPr lang="zh-CN" altLang="en-US" sz="2400" dirty="0" smtClean="0">
                <a:latin typeface="Times New Roman" pitchFamily="18" charset="0"/>
                <a:cs typeface="Times New Roman" pitchFamily="18" charset="0"/>
              </a:rPr>
              <a:t>，</a:t>
            </a:r>
            <a:r>
              <a:rPr lang="en-US" altLang="zh-CN" sz="2400" dirty="0" smtClean="0">
                <a:solidFill>
                  <a:srgbClr val="CC0000"/>
                </a:solidFill>
                <a:latin typeface="Times New Roman" pitchFamily="18" charset="0"/>
                <a:cs typeface="Times New Roman" pitchFamily="18" charset="0"/>
              </a:rPr>
              <a:t>MRE</a:t>
            </a:r>
            <a:r>
              <a:rPr lang="en-US" altLang="zh-CN" sz="2400"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a:t>
            </a:r>
          </a:p>
          <a:p>
            <a:pPr lvl="1" eaLnBrk="1" hangingPunct="1">
              <a:lnSpc>
                <a:spcPct val="80000"/>
              </a:lnSpc>
            </a:pPr>
            <a:r>
              <a:rPr lang="zh-CN" altLang="en-US" sz="2400" dirty="0" smtClean="0">
                <a:solidFill>
                  <a:srgbClr val="CC0000"/>
                </a:solidFill>
                <a:latin typeface="Times New Roman" pitchFamily="18" charset="0"/>
                <a:cs typeface="Times New Roman" pitchFamily="18" charset="0"/>
              </a:rPr>
              <a:t>糖皮质激素应答元件</a:t>
            </a:r>
            <a:r>
              <a:rPr lang="en-US" altLang="zh-CN" sz="2400" dirty="0" smtClean="0">
                <a:latin typeface="Times New Roman" pitchFamily="18" charset="0"/>
                <a:cs typeface="Times New Roman" pitchFamily="18" charset="0"/>
              </a:rPr>
              <a:t>(</a:t>
            </a:r>
            <a:r>
              <a:rPr lang="en-US" altLang="zh-CN" sz="2400" dirty="0" err="1" smtClean="0">
                <a:latin typeface="Times New Roman" pitchFamily="18" charset="0"/>
                <a:cs typeface="Times New Roman" pitchFamily="18" charset="0"/>
              </a:rPr>
              <a:t>glucor-ticoid</a:t>
            </a:r>
            <a:r>
              <a:rPr lang="en-US" altLang="zh-CN" sz="2400" dirty="0" smtClean="0">
                <a:latin typeface="Times New Roman" pitchFamily="18" charset="0"/>
                <a:cs typeface="Times New Roman" pitchFamily="18" charset="0"/>
              </a:rPr>
              <a:t> response element</a:t>
            </a:r>
            <a:r>
              <a:rPr lang="zh-CN" altLang="en-US" sz="2400" dirty="0" smtClean="0">
                <a:latin typeface="Times New Roman" pitchFamily="18" charset="0"/>
                <a:cs typeface="Times New Roman" pitchFamily="18" charset="0"/>
              </a:rPr>
              <a:t>，</a:t>
            </a:r>
            <a:r>
              <a:rPr lang="en-US" altLang="zh-CN" sz="2400" dirty="0" smtClean="0">
                <a:solidFill>
                  <a:srgbClr val="CC0000"/>
                </a:solidFill>
                <a:latin typeface="Times New Roman" pitchFamily="18" charset="0"/>
                <a:cs typeface="Times New Roman" pitchFamily="18" charset="0"/>
              </a:rPr>
              <a:t>GRE</a:t>
            </a:r>
            <a:r>
              <a:rPr lang="en-US" altLang="zh-CN" sz="2400" dirty="0" smtClean="0">
                <a:latin typeface="Times New Roman" pitchFamily="18" charset="0"/>
                <a:cs typeface="Times New Roman" pitchFamily="18" charset="0"/>
              </a:rPr>
              <a:t>)</a:t>
            </a:r>
          </a:p>
          <a:p>
            <a:pPr lvl="1" eaLnBrk="1" hangingPunct="1">
              <a:lnSpc>
                <a:spcPct val="80000"/>
              </a:lnSpc>
            </a:pPr>
            <a:r>
              <a:rPr lang="zh-CN" altLang="en-US" sz="2400" dirty="0" smtClean="0">
                <a:solidFill>
                  <a:srgbClr val="CC0000"/>
                </a:solidFill>
                <a:latin typeface="Times New Roman" pitchFamily="18" charset="0"/>
                <a:cs typeface="Times New Roman" pitchFamily="18" charset="0"/>
              </a:rPr>
              <a:t>血清应答元件</a:t>
            </a:r>
            <a:r>
              <a:rPr lang="en-US" altLang="zh-CN" sz="2400" dirty="0" smtClean="0">
                <a:latin typeface="Times New Roman" pitchFamily="18" charset="0"/>
                <a:cs typeface="Times New Roman" pitchFamily="18" charset="0"/>
              </a:rPr>
              <a:t>(serum response element</a:t>
            </a:r>
            <a:r>
              <a:rPr lang="zh-CN" altLang="en-US" sz="2400" dirty="0" smtClean="0">
                <a:latin typeface="Times New Roman" pitchFamily="18" charset="0"/>
                <a:cs typeface="Times New Roman" pitchFamily="18" charset="0"/>
              </a:rPr>
              <a:t>，</a:t>
            </a:r>
            <a:r>
              <a:rPr lang="en-US" altLang="zh-CN" sz="2400" dirty="0" smtClean="0">
                <a:solidFill>
                  <a:srgbClr val="CC0000"/>
                </a:solidFill>
                <a:latin typeface="Times New Roman" pitchFamily="18" charset="0"/>
                <a:cs typeface="Times New Roman" pitchFamily="18" charset="0"/>
              </a:rPr>
              <a:t>SRE)</a:t>
            </a:r>
            <a:r>
              <a:rPr lang="zh-CN" altLang="en-US" sz="2400" dirty="0" smtClean="0">
                <a:latin typeface="Times New Roman" pitchFamily="18" charset="0"/>
                <a:cs typeface="Times New Roman" pitchFamily="18" charset="0"/>
              </a:rPr>
              <a:t>等。</a:t>
            </a:r>
            <a:br>
              <a:rPr lang="zh-CN" altLang="en-US" sz="2400" dirty="0" smtClean="0">
                <a:latin typeface="Times New Roman" pitchFamily="18" charset="0"/>
                <a:cs typeface="Times New Roman" pitchFamily="18" charset="0"/>
              </a:rPr>
            </a:br>
            <a:endParaRPr lang="zh-CN" altLang="en-US" sz="2400" dirty="0" smtClean="0">
              <a:latin typeface="Times New Roman" pitchFamily="18" charset="0"/>
              <a:cs typeface="Times New Roman" pitchFamily="18" charset="0"/>
            </a:endParaRP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D12AC31-C135-4509-A6B2-6A029E8C2967}" type="slidenum">
              <a:rPr lang="en-US" altLang="zh-CN"/>
              <a:pPr>
                <a:defRPr/>
              </a:pPr>
              <a:t>39</a:t>
            </a:fld>
            <a:endParaRPr lang="en-US" altLang="zh-CN"/>
          </a:p>
        </p:txBody>
      </p:sp>
      <p:sp>
        <p:nvSpPr>
          <p:cNvPr id="2" name="日期占位符 1"/>
          <p:cNvSpPr>
            <a:spLocks noGrp="1"/>
          </p:cNvSpPr>
          <p:nvPr>
            <p:ph type="dt" sz="quarter" idx="10"/>
          </p:nvPr>
        </p:nvSpPr>
        <p:spPr/>
        <p:txBody>
          <a:bodyPr/>
          <a:lstStyle/>
          <a:p>
            <a:pPr>
              <a:defRPr/>
            </a:pPr>
            <a:fld id="{9CA4355E-527C-442F-B439-EE5450EF6E54}"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lang="zh-CN" altLang="en-US" sz="4000" dirty="0" smtClean="0"/>
              <a:t>（一）染色体</a:t>
            </a:r>
            <a:r>
              <a:rPr lang="zh-CN" altLang="en-US" sz="4000" dirty="0"/>
              <a:t>结</a:t>
            </a:r>
            <a:r>
              <a:rPr lang="zh-CN" altLang="en-US" sz="4000" dirty="0" smtClean="0"/>
              <a:t>构对转录的影响</a:t>
            </a:r>
          </a:p>
        </p:txBody>
      </p:sp>
      <p:sp>
        <p:nvSpPr>
          <p:cNvPr id="9222" name="Rectangle 3"/>
          <p:cNvSpPr>
            <a:spLocks noGrp="1" noChangeArrowheads="1"/>
          </p:cNvSpPr>
          <p:nvPr>
            <p:ph idx="1"/>
          </p:nvPr>
        </p:nvSpPr>
        <p:spPr/>
        <p:txBody>
          <a:bodyPr/>
          <a:lstStyle/>
          <a:p>
            <a:pPr marL="514350" indent="-514350" eaLnBrk="1" hangingPunct="1">
              <a:buFont typeface="+mj-lt"/>
              <a:buAutoNum type="arabicPeriod"/>
              <a:defRPr/>
            </a:pPr>
            <a:r>
              <a:rPr lang="zh-CN" altLang="en-US" dirty="0"/>
              <a:t>染色体重排的</a:t>
            </a:r>
            <a:r>
              <a:rPr lang="zh-CN" altLang="en-US" dirty="0" smtClean="0"/>
              <a:t>调控</a:t>
            </a:r>
            <a:endParaRPr lang="zh-CN" altLang="zh-CN" dirty="0"/>
          </a:p>
          <a:p>
            <a:pPr lvl="1" eaLnBrk="1" hangingPunct="1">
              <a:defRPr/>
            </a:pPr>
            <a:r>
              <a:rPr lang="zh-CN" altLang="en-US" sz="2400" dirty="0"/>
              <a:t>真核生物基因组中的</a:t>
            </a:r>
            <a:r>
              <a:rPr lang="en-US" altLang="zh-CN" sz="2400" dirty="0"/>
              <a:t>DNA</a:t>
            </a:r>
            <a:r>
              <a:rPr lang="zh-CN" altLang="en-US" sz="2400" dirty="0"/>
              <a:t>序列可发生重排，这种重排是由特定基因组的遗传信息决定的；</a:t>
            </a:r>
          </a:p>
          <a:p>
            <a:pPr lvl="1" eaLnBrk="1" hangingPunct="1">
              <a:defRPr/>
            </a:pPr>
            <a:r>
              <a:rPr lang="zh-CN" altLang="en-US" sz="2400" dirty="0"/>
              <a:t>重排后的基因序列转录成</a:t>
            </a:r>
            <a:r>
              <a:rPr lang="en-US" altLang="zh-CN" sz="2400" dirty="0"/>
              <a:t>mRNA</a:t>
            </a:r>
            <a:r>
              <a:rPr lang="zh-CN" altLang="en-US" sz="2400" dirty="0"/>
              <a:t>，翻译成蛋白质，在真核生物细胞生长发育中起关键作用；</a:t>
            </a:r>
          </a:p>
          <a:p>
            <a:pPr lvl="1" eaLnBrk="1" hangingPunct="1">
              <a:defRPr/>
            </a:pPr>
            <a:r>
              <a:rPr lang="zh-CN" altLang="en-US" sz="2400" dirty="0"/>
              <a:t>因此，尽管基因组中的</a:t>
            </a:r>
            <a:r>
              <a:rPr lang="en-US" altLang="zh-CN" sz="2400" dirty="0"/>
              <a:t>DNA</a:t>
            </a:r>
            <a:r>
              <a:rPr lang="zh-CN" altLang="en-US" sz="2400" dirty="0"/>
              <a:t>序列重排并不是一种普通方式，但它是有些基因调控的重要机制。 </a:t>
            </a:r>
            <a:r>
              <a:rPr lang="zh-CN" altLang="en-US" sz="2000" dirty="0"/>
              <a:t/>
            </a:r>
            <a:br>
              <a:rPr lang="zh-CN" altLang="en-US" sz="2000" dirty="0"/>
            </a:br>
            <a:endParaRPr lang="zh-CN" altLang="en-US" sz="2000" dirty="0"/>
          </a:p>
          <a:p>
            <a:pPr eaLnBrk="1" hangingPunct="1">
              <a:defRPr/>
            </a:pP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839F0606-53BA-4775-A320-789BCADD4E7C}" type="slidenum">
              <a:rPr lang="en-US" altLang="zh-CN"/>
              <a:pPr>
                <a:defRPr/>
              </a:pPr>
              <a:t>4</a:t>
            </a:fld>
            <a:endParaRPr lang="en-US" altLang="zh-CN"/>
          </a:p>
        </p:txBody>
      </p:sp>
      <p:sp>
        <p:nvSpPr>
          <p:cNvPr id="2" name="日期占位符 1"/>
          <p:cNvSpPr>
            <a:spLocks noGrp="1"/>
          </p:cNvSpPr>
          <p:nvPr>
            <p:ph type="dt" sz="quarter" idx="10"/>
          </p:nvPr>
        </p:nvSpPr>
        <p:spPr/>
        <p:txBody>
          <a:bodyPr/>
          <a:lstStyle/>
          <a:p>
            <a:pPr>
              <a:defRPr/>
            </a:pPr>
            <a:fld id="{752B4C57-9BFE-422F-AEC6-21A15CCA51A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z="3200" b="1" smtClean="0">
                <a:solidFill>
                  <a:srgbClr val="002060"/>
                </a:solidFill>
                <a:effectLst/>
              </a:rPr>
              <a:t>表</a:t>
            </a:r>
            <a:r>
              <a:rPr lang="en-US" altLang="zh-CN" sz="3200" b="1" smtClean="0">
                <a:solidFill>
                  <a:srgbClr val="002060"/>
                </a:solidFill>
                <a:effectLst/>
              </a:rPr>
              <a:t>- </a:t>
            </a:r>
            <a:r>
              <a:rPr lang="zh-CN" altLang="en-US" sz="3200" b="1" smtClean="0">
                <a:solidFill>
                  <a:srgbClr val="002060"/>
                </a:solidFill>
                <a:effectLst/>
              </a:rPr>
              <a:t>结合于反应元件的特殊转录因子</a:t>
            </a:r>
          </a:p>
        </p:txBody>
      </p:sp>
      <p:sp>
        <p:nvSpPr>
          <p:cNvPr id="44"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45" name="灯片编号占位符 4"/>
          <p:cNvSpPr>
            <a:spLocks noGrp="1"/>
          </p:cNvSpPr>
          <p:nvPr>
            <p:ph type="sldNum" sz="quarter" idx="12"/>
          </p:nvPr>
        </p:nvSpPr>
        <p:spPr/>
        <p:txBody>
          <a:bodyPr/>
          <a:lstStyle/>
          <a:p>
            <a:pPr>
              <a:defRPr/>
            </a:pPr>
            <a:fld id="{21056841-ED91-4617-8219-0B8D400FA400}" type="slidenum">
              <a:rPr lang="en-US" altLang="zh-CN"/>
              <a:pPr>
                <a:defRPr/>
              </a:pPr>
              <a:t>40</a:t>
            </a:fld>
            <a:endParaRPr lang="en-US" altLang="zh-CN"/>
          </a:p>
        </p:txBody>
      </p:sp>
      <p:graphicFrame>
        <p:nvGraphicFramePr>
          <p:cNvPr id="198659" name="Group 3"/>
          <p:cNvGraphicFramePr>
            <a:graphicFrameLocks noGrp="1"/>
          </p:cNvGraphicFramePr>
          <p:nvPr>
            <p:ph idx="4294967295"/>
            <p:extLst>
              <p:ext uri="{D42A27DB-BD31-4B8C-83A1-F6EECF244321}">
                <p14:modId xmlns:p14="http://schemas.microsoft.com/office/powerpoint/2010/main" xmlns="" val="3798728761"/>
              </p:ext>
            </p:extLst>
          </p:nvPr>
        </p:nvGraphicFramePr>
        <p:xfrm>
          <a:off x="250825" y="1700213"/>
          <a:ext cx="8459787" cy="4114802"/>
        </p:xfrm>
        <a:graphic>
          <a:graphicData uri="http://schemas.openxmlformats.org/drawingml/2006/table">
            <a:tbl>
              <a:tblPr/>
              <a:tblGrid>
                <a:gridCol w="1440855"/>
                <a:gridCol w="797520"/>
                <a:gridCol w="2628900"/>
                <a:gridCol w="1239837"/>
                <a:gridCol w="869950"/>
                <a:gridCol w="1482725"/>
              </a:tblGrid>
              <a:tr h="541338">
                <a:tc gridSpan="6">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endParaRPr kumimoji="0" lang="zh-CN" altLang="zh-CN" sz="2400" b="1" i="0" u="none" strike="noStrike" cap="none" normalizeH="0" baseline="0" dirty="0" smtClean="0">
                        <a:ln>
                          <a:noFill/>
                        </a:ln>
                        <a:solidFill>
                          <a:schemeClr val="accent3">
                            <a:lumMod val="25000"/>
                          </a:schemeClr>
                        </a:solidFill>
                        <a:effectLst/>
                        <a:latin typeface="Times New Roman" pitchFamily="18" charset="0"/>
                        <a:ea typeface="宋体" pitchFamily="2" charset="-122"/>
                        <a:cs typeface="Times New Roman" pitchFamily="18" charset="0"/>
                      </a:endParaRPr>
                    </a:p>
                  </a:txBody>
                  <a:tcPr horzOverflow="overflow">
                    <a:lnL cap="flat">
                      <a:noFill/>
                    </a:lnL>
                    <a:lnR cap="flat">
                      <a:noFill/>
                    </a:lnR>
                    <a:lnT cap="flat">
                      <a:noFill/>
                    </a:lnT>
                    <a:lnB w="12700" cap="flat" cmpd="sng" algn="ctr">
                      <a:solidFill>
                        <a:srgbClr val="000000"/>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863600">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调节剂</a:t>
                      </a:r>
                    </a:p>
                  </a:txBody>
                  <a:tcPr anchor="ctr" horzOverflow="overflow">
                    <a:lnL cap="flat">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组件</a:t>
                      </a:r>
                    </a:p>
                  </a:txBody>
                  <a:tcPr anchor="ctr"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保守顺序</a:t>
                      </a:r>
                    </a:p>
                  </a:txBody>
                  <a:tcPr anchor="ctr"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DNA</a:t>
                      </a: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长度</a:t>
                      </a:r>
                    </a:p>
                  </a:txBody>
                  <a:tcPr anchor="ctr"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因子</a:t>
                      </a:r>
                    </a:p>
                  </a:txBody>
                  <a:tcPr anchor="ctr" horzOverflow="overflow">
                    <a:lnL>
                      <a:noFill/>
                    </a:lnL>
                    <a:lnR>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大小（</a:t>
                      </a: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kDa</a:t>
                      </a: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t>
                      </a:r>
                    </a:p>
                  </a:txBody>
                  <a:tcPr anchor="ctr" horzOverflow="overflow">
                    <a:lnL>
                      <a:noFill/>
                    </a:lnL>
                    <a:lnR cap="flat">
                      <a:noFill/>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541338">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热休克</a:t>
                      </a:r>
                    </a:p>
                  </a:txBody>
                  <a:tcPr anchor="ctr" horzOverflow="overflow">
                    <a:lnL cap="flat">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HSE</a:t>
                      </a:r>
                    </a:p>
                  </a:txBody>
                  <a:tcPr anchor="ct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CNNGAANNTCCNNG</a:t>
                      </a:r>
                    </a:p>
                  </a:txBody>
                  <a:tcPr anchor="ct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27bp</a:t>
                      </a:r>
                    </a:p>
                  </a:txBody>
                  <a:tcPr anchor="ct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HSTF</a:t>
                      </a:r>
                    </a:p>
                  </a:txBody>
                  <a:tcPr anchor="ctr" horzOverflow="overflow">
                    <a:lnL>
                      <a:noFill/>
                    </a:lnL>
                    <a:lnR>
                      <a:noFill/>
                    </a:lnR>
                    <a:lnT w="12700" cap="flat" cmpd="sng" algn="ctr">
                      <a:solidFill>
                        <a:srgbClr val="000000"/>
                      </a:solidFill>
                      <a:prstDash val="solid"/>
                      <a:round/>
                      <a:headEnd type="none" w="sm" len="sm"/>
                      <a:tailEnd type="none" w="sm" len="sm"/>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93</a:t>
                      </a:r>
                    </a:p>
                  </a:txBody>
                  <a:tcPr anchor="ctr" horzOverflow="overflow">
                    <a:lnL>
                      <a:noFill/>
                    </a:lnL>
                    <a:lnR cap="flat">
                      <a:noFill/>
                    </a:lnR>
                    <a:lnT w="12700" cap="flat" cmpd="sng" algn="ctr">
                      <a:solidFill>
                        <a:srgbClr val="000000"/>
                      </a:solidFill>
                      <a:prstDash val="solid"/>
                      <a:round/>
                      <a:headEnd type="none" w="sm" len="sm"/>
                      <a:tailEnd type="none" w="sm" len="sm"/>
                    </a:lnT>
                    <a:lnB>
                      <a:noFill/>
                    </a:lnB>
                    <a:lnTlToBr>
                      <a:noFill/>
                    </a:lnTlToBr>
                    <a:lnBlToTr>
                      <a:noFill/>
                    </a:lnBlToTr>
                    <a:noFill/>
                  </a:tcPr>
                </a:tc>
              </a:tr>
              <a:tr h="542925">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糖皮质激素</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GRE</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TGGTACAAATGTTCT</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20bp</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受体</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94</a:t>
                      </a:r>
                    </a:p>
                  </a:txBody>
                  <a:tcPr anchor="ctr" horzOverflow="overflow">
                    <a:lnL>
                      <a:noFill/>
                    </a:lnL>
                    <a:lnR cap="flat">
                      <a:noFill/>
                    </a:lnR>
                    <a:lnT>
                      <a:noFill/>
                    </a:lnT>
                    <a:lnB>
                      <a:noFill/>
                    </a:lnB>
                    <a:lnTlToBr>
                      <a:noFill/>
                    </a:lnTlToBr>
                    <a:lnBlToTr>
                      <a:noFill/>
                    </a:lnBlToTr>
                    <a:noFill/>
                  </a:tcPr>
                </a:tc>
              </a:tr>
              <a:tr h="541338">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弗波酯</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TRE</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GACTCA</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22bp</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AP1</a:t>
                      </a:r>
                    </a:p>
                  </a:txBody>
                  <a:tcPr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39</a:t>
                      </a:r>
                    </a:p>
                  </a:txBody>
                  <a:tcPr anchor="ctr" horzOverflow="overflow">
                    <a:lnL>
                      <a:noFill/>
                    </a:lnL>
                    <a:lnR cap="flat">
                      <a:noFill/>
                    </a:lnR>
                    <a:lnT>
                      <a:noFill/>
                    </a:lnT>
                    <a:lnB>
                      <a:noFill/>
                    </a:lnB>
                    <a:lnTlToBr>
                      <a:noFill/>
                    </a:lnTlToBr>
                    <a:lnBlToTr>
                      <a:noFill/>
                    </a:lnBlToTr>
                    <a:noFill/>
                  </a:tcPr>
                </a:tc>
              </a:tr>
              <a:tr h="542925">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zh-CN" altLang="en-US"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血清</a:t>
                      </a:r>
                    </a:p>
                  </a:txBody>
                  <a:tcPr anchor="ctr" horzOverflow="overflow">
                    <a:lnL cap="flat">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SRE</a:t>
                      </a:r>
                    </a:p>
                  </a:txBody>
                  <a:tcPr anchor="ctr"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CCATATTAGG</a:t>
                      </a:r>
                    </a:p>
                  </a:txBody>
                  <a:tcPr anchor="ctr"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20bp</a:t>
                      </a:r>
                    </a:p>
                  </a:txBody>
                  <a:tcPr anchor="ctr"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dirty="0" smtClean="0">
                          <a:ln>
                            <a:noFill/>
                          </a:ln>
                          <a:solidFill>
                            <a:schemeClr val="accent3">
                              <a:lumMod val="25000"/>
                            </a:schemeClr>
                          </a:solidFill>
                          <a:effectLst/>
                          <a:latin typeface="Times New Roman" pitchFamily="18" charset="0"/>
                          <a:ea typeface="华文新魏" pitchFamily="2" charset="-122"/>
                          <a:cs typeface="Times New Roman" pitchFamily="18" charset="0"/>
                        </a:rPr>
                        <a:t>SRF</a:t>
                      </a:r>
                    </a:p>
                  </a:txBody>
                  <a:tcPr anchor="ctr" horzOverflow="overflow">
                    <a:lnL>
                      <a:noFill/>
                    </a:lnL>
                    <a:lnR>
                      <a:noFill/>
                    </a:lnR>
                    <a:lnT>
                      <a:noFill/>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20000"/>
                        </a:spcAft>
                        <a:buClrTx/>
                        <a:buSzTx/>
                        <a:buFontTx/>
                        <a:buNone/>
                        <a:tabLst/>
                      </a:pPr>
                      <a:r>
                        <a:rPr kumimoji="0" lang="en-US" altLang="zh-CN" sz="1800" b="1" i="0" u="none" strike="noStrike" cap="none" normalizeH="0" baseline="0" smtClean="0">
                          <a:ln>
                            <a:noFill/>
                          </a:ln>
                          <a:solidFill>
                            <a:schemeClr val="accent3">
                              <a:lumMod val="25000"/>
                            </a:schemeClr>
                          </a:solidFill>
                          <a:effectLst/>
                          <a:latin typeface="Times New Roman" pitchFamily="18" charset="0"/>
                          <a:ea typeface="华文新魏" pitchFamily="2" charset="-122"/>
                          <a:cs typeface="Times New Roman" pitchFamily="18" charset="0"/>
                        </a:rPr>
                        <a:t>52</a:t>
                      </a:r>
                    </a:p>
                  </a:txBody>
                  <a:tcPr anchor="ctr" horzOverflow="overflow">
                    <a:lnL>
                      <a:noFill/>
                    </a:lnL>
                    <a:lnR cap="flat">
                      <a:noFill/>
                    </a:lnR>
                    <a:lnT>
                      <a:noFill/>
                    </a:lnT>
                    <a:lnB w="12700" cap="flat" cmpd="sng" algn="ctr">
                      <a:solidFill>
                        <a:srgbClr val="000000"/>
                      </a:solidFill>
                      <a:prstDash val="solid"/>
                      <a:round/>
                      <a:headEnd type="none" w="sm" len="sm"/>
                      <a:tailEnd type="none" w="sm" len="sm"/>
                    </a:lnB>
                    <a:lnTlToBr>
                      <a:noFill/>
                    </a:lnTlToBr>
                    <a:lnBlToTr>
                      <a:noFill/>
                    </a:lnBlToTr>
                    <a:noFill/>
                  </a:tcPr>
                </a:tc>
              </a:tr>
              <a:tr h="541338">
                <a:tc gridSpan="6">
                  <a:txBody>
                    <a:bodyPr/>
                    <a:lstStyle/>
                    <a:p>
                      <a:pPr marL="342900" marR="0" lvl="0" indent="-342900" algn="l" defTabSz="914400" rtl="0" eaLnBrk="1" fontAlgn="base" latinLnBrk="0" hangingPunct="1">
                        <a:lnSpc>
                          <a:spcPct val="100000"/>
                        </a:lnSpc>
                        <a:spcBef>
                          <a:spcPct val="20000"/>
                        </a:spcBef>
                        <a:spcAft>
                          <a:spcPct val="20000"/>
                        </a:spcAft>
                        <a:buClrTx/>
                        <a:buSzTx/>
                        <a:buFontTx/>
                        <a:buNone/>
                        <a:tabLst/>
                      </a:pPr>
                      <a:r>
                        <a:rPr kumimoji="0" lang="en-US" altLang="zh-CN" sz="900" b="1" i="0" u="none" strike="noStrike" cap="none" normalizeH="0" baseline="0" dirty="0" err="1" smtClean="0">
                          <a:ln>
                            <a:noFill/>
                          </a:ln>
                          <a:solidFill>
                            <a:schemeClr val="accent3">
                              <a:lumMod val="25000"/>
                            </a:schemeClr>
                          </a:solidFill>
                          <a:effectLst/>
                          <a:latin typeface="Times New Roman" pitchFamily="18" charset="0"/>
                          <a:ea typeface="宋体" pitchFamily="2" charset="-122"/>
                          <a:cs typeface="Times New Roman" pitchFamily="18" charset="0"/>
                        </a:rPr>
                        <a:t>B.Lewin</a:t>
                      </a:r>
                      <a:r>
                        <a:rPr kumimoji="0" lang="en-US" altLang="zh-CN" sz="900" b="1" i="0" u="none" strike="noStrike" cap="none" normalizeH="0" baseline="0" dirty="0" smtClean="0">
                          <a:ln>
                            <a:noFill/>
                          </a:ln>
                          <a:solidFill>
                            <a:schemeClr val="accent3">
                              <a:lumMod val="25000"/>
                            </a:schemeClr>
                          </a:solidFill>
                          <a:effectLst/>
                          <a:latin typeface="Times New Roman" pitchFamily="18" charset="0"/>
                          <a:ea typeface="宋体" pitchFamily="2" charset="-122"/>
                          <a:cs typeface="Times New Roman" pitchFamily="18" charset="0"/>
                        </a:rPr>
                        <a:t>: 《GENES》Ⅴ.1994,table 30.1</a:t>
                      </a:r>
                      <a:endParaRPr kumimoji="0" lang="en-US" altLang="zh-CN" sz="2400" b="1" i="0" u="none" strike="noStrike" cap="none" normalizeH="0" baseline="0" dirty="0" smtClean="0">
                        <a:ln>
                          <a:noFill/>
                        </a:ln>
                        <a:solidFill>
                          <a:schemeClr val="accent3">
                            <a:lumMod val="25000"/>
                          </a:schemeClr>
                        </a:solidFill>
                        <a:effectLst/>
                        <a:latin typeface="Times New Roman" pitchFamily="18" charset="0"/>
                        <a:ea typeface="宋体" pitchFamily="2" charset="-122"/>
                        <a:cs typeface="Times New Roman" pitchFamily="18" charset="0"/>
                      </a:endParaRPr>
                    </a:p>
                  </a:txBody>
                  <a:tcPr horzOverflow="overflow">
                    <a:lnL cap="flat">
                      <a:noFill/>
                    </a:lnL>
                    <a:lnR cap="flat">
                      <a:noFill/>
                    </a:lnR>
                    <a:lnT w="12700" cap="flat" cmpd="sng" algn="ctr">
                      <a:solidFill>
                        <a:srgbClr val="000000"/>
                      </a:solidFill>
                      <a:prstDash val="solid"/>
                      <a:round/>
                      <a:headEnd type="none" w="sm" len="sm"/>
                      <a:tailEnd type="none" w="sm" len="sm"/>
                    </a:lnT>
                    <a:lnB cap="flat">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2" name="日期占位符 1"/>
          <p:cNvSpPr>
            <a:spLocks noGrp="1"/>
          </p:cNvSpPr>
          <p:nvPr>
            <p:ph type="dt" sz="quarter" idx="10"/>
          </p:nvPr>
        </p:nvSpPr>
        <p:spPr/>
        <p:txBody>
          <a:bodyPr/>
          <a:lstStyle/>
          <a:p>
            <a:pPr>
              <a:defRPr/>
            </a:pPr>
            <a:fld id="{29D1966D-E7D1-47F5-BE00-81B84F4AC7B9}"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defRPr/>
            </a:pPr>
            <a:r>
              <a:rPr lang="en-US" altLang="zh-CN" dirty="0" smtClean="0"/>
              <a:t>2. </a:t>
            </a:r>
            <a:r>
              <a:rPr lang="zh-CN" altLang="en-US" dirty="0" smtClean="0"/>
              <a:t>反式作用因子：</a:t>
            </a:r>
          </a:p>
        </p:txBody>
      </p:sp>
      <p:sp>
        <p:nvSpPr>
          <p:cNvPr id="48131" name="Rectangle 3"/>
          <p:cNvSpPr>
            <a:spLocks noGrp="1" noChangeArrowheads="1"/>
          </p:cNvSpPr>
          <p:nvPr>
            <p:ph idx="1"/>
          </p:nvPr>
        </p:nvSpPr>
        <p:spPr>
          <a:xfrm>
            <a:off x="684213" y="1700213"/>
            <a:ext cx="7773987" cy="4395787"/>
          </a:xfrm>
        </p:spPr>
        <p:txBody>
          <a:bodyPr/>
          <a:lstStyle/>
          <a:p>
            <a:pPr eaLnBrk="1" hangingPunct="1"/>
            <a:r>
              <a:rPr lang="zh-CN" altLang="en-US" sz="2800" u="sng" smtClean="0">
                <a:solidFill>
                  <a:srgbClr val="CC0000"/>
                </a:solidFill>
              </a:rPr>
              <a:t>反式作用因子是能直接或间接地识别或结合在各顺式作用元件核心序列上，并参与调控靶基因转录效率的一组蛋白质</a:t>
            </a:r>
            <a:r>
              <a:rPr lang="zh-CN" altLang="en-US" sz="2800" smtClean="0"/>
              <a:t>。</a:t>
            </a:r>
          </a:p>
          <a:p>
            <a:pPr eaLnBrk="1" hangingPunct="1"/>
            <a:r>
              <a:rPr lang="zh-CN" altLang="en-US" sz="2800" smtClean="0"/>
              <a:t>真核生物的转录调控多数是通过反式作用因子与</a:t>
            </a:r>
            <a:r>
              <a:rPr lang="en-US" altLang="zh-CN" sz="2800" smtClean="0"/>
              <a:t>DNA</a:t>
            </a:r>
            <a:r>
              <a:rPr lang="zh-CN" altLang="en-US" sz="2800" smtClean="0"/>
              <a:t>顺式作用元件的相互作用来实现的。</a:t>
            </a:r>
          </a:p>
          <a:p>
            <a:pPr eaLnBrk="1" hangingPunct="1"/>
            <a:r>
              <a:rPr lang="zh-CN" altLang="en-US" sz="2800" smtClean="0"/>
              <a:t>真核生物反式作用因子通常属于转录因子（</a:t>
            </a:r>
            <a:r>
              <a:rPr lang="en-US" altLang="zh-CN" sz="2800" smtClean="0"/>
              <a:t>transcription factor</a:t>
            </a:r>
            <a:r>
              <a:rPr lang="zh-CN" altLang="en-US" sz="2800" smtClean="0"/>
              <a:t>，</a:t>
            </a:r>
            <a:r>
              <a:rPr lang="en-US" altLang="zh-CN" sz="2800" smtClean="0"/>
              <a:t>TF</a:t>
            </a:r>
            <a:r>
              <a:rPr lang="zh-CN" altLang="en-US" sz="2800" smtClean="0"/>
              <a:t>）。 </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68194F5B-8587-4C28-8C2F-87AEC8869932}" type="slidenum">
              <a:rPr lang="en-US" altLang="zh-CN"/>
              <a:pPr>
                <a:defRPr/>
              </a:pPr>
              <a:t>41</a:t>
            </a:fld>
            <a:endParaRPr lang="en-US" altLang="zh-CN"/>
          </a:p>
        </p:txBody>
      </p:sp>
      <p:sp>
        <p:nvSpPr>
          <p:cNvPr id="2" name="日期占位符 1"/>
          <p:cNvSpPr>
            <a:spLocks noGrp="1"/>
          </p:cNvSpPr>
          <p:nvPr>
            <p:ph type="dt" sz="quarter" idx="10"/>
          </p:nvPr>
        </p:nvSpPr>
        <p:spPr/>
        <p:txBody>
          <a:bodyPr/>
          <a:lstStyle/>
          <a:p>
            <a:pPr>
              <a:defRPr/>
            </a:pPr>
            <a:fld id="{0FCCA2C0-B067-41E2-9558-41AD61947E9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84213" y="260350"/>
            <a:ext cx="7772400" cy="1143000"/>
          </a:xfrm>
        </p:spPr>
        <p:txBody>
          <a:bodyPr/>
          <a:lstStyle/>
          <a:p>
            <a:pPr eaLnBrk="1" hangingPunct="1">
              <a:defRPr/>
            </a:pPr>
            <a:r>
              <a:rPr lang="zh-CN" altLang="en-US" sz="3600" dirty="0" smtClean="0"/>
              <a:t>转录因子的种类</a:t>
            </a:r>
          </a:p>
        </p:txBody>
      </p:sp>
      <p:sp>
        <p:nvSpPr>
          <p:cNvPr id="49155" name="Rectangle 3"/>
          <p:cNvSpPr>
            <a:spLocks noGrp="1" noChangeArrowheads="1"/>
          </p:cNvSpPr>
          <p:nvPr>
            <p:ph idx="1"/>
          </p:nvPr>
        </p:nvSpPr>
        <p:spPr>
          <a:xfrm>
            <a:off x="684213" y="1557338"/>
            <a:ext cx="7772400" cy="4114800"/>
          </a:xfrm>
        </p:spPr>
        <p:txBody>
          <a:bodyPr/>
          <a:lstStyle/>
          <a:p>
            <a:pPr eaLnBrk="1" hangingPunct="1">
              <a:lnSpc>
                <a:spcPct val="90000"/>
              </a:lnSpc>
            </a:pPr>
            <a:r>
              <a:rPr lang="zh-CN" altLang="en-US" dirty="0" smtClean="0"/>
              <a:t>真核</a:t>
            </a:r>
            <a:r>
              <a:rPr lang="en-US" altLang="zh-CN" dirty="0" smtClean="0"/>
              <a:t>RNA</a:t>
            </a:r>
            <a:r>
              <a:rPr lang="zh-CN" altLang="en-US" dirty="0" smtClean="0"/>
              <a:t>聚合酶仅靠自身不能与启动子结合，它们需要转录因子（主要是蛋白质）的协助</a:t>
            </a:r>
          </a:p>
          <a:p>
            <a:pPr eaLnBrk="1" hangingPunct="1">
              <a:lnSpc>
                <a:spcPct val="90000"/>
              </a:lnSpc>
            </a:pPr>
            <a:r>
              <a:rPr lang="zh-CN" altLang="en-US" dirty="0" smtClean="0"/>
              <a:t>转录因子有两类</a:t>
            </a:r>
          </a:p>
          <a:p>
            <a:pPr lvl="1" eaLnBrk="1" hangingPunct="1">
              <a:lnSpc>
                <a:spcPct val="90000"/>
              </a:lnSpc>
            </a:pPr>
            <a:r>
              <a:rPr lang="zh-CN" altLang="en-US" b="1" dirty="0" smtClean="0">
                <a:solidFill>
                  <a:srgbClr val="CC3300"/>
                </a:solidFill>
              </a:rPr>
              <a:t>通用转录因子</a:t>
            </a:r>
            <a:r>
              <a:rPr lang="zh-CN" altLang="en-US" dirty="0" smtClean="0"/>
              <a:t>（</a:t>
            </a:r>
            <a:r>
              <a:rPr lang="en-US" altLang="zh-CN" dirty="0" smtClean="0"/>
              <a:t>general transcription factors</a:t>
            </a:r>
            <a:r>
              <a:rPr lang="zh-CN" altLang="en-US" dirty="0" smtClean="0"/>
              <a:t>）</a:t>
            </a:r>
          </a:p>
          <a:p>
            <a:pPr lvl="1" eaLnBrk="1" hangingPunct="1">
              <a:lnSpc>
                <a:spcPct val="90000"/>
              </a:lnSpc>
            </a:pPr>
            <a:r>
              <a:rPr lang="zh-CN" altLang="en-US" b="1" dirty="0" smtClean="0">
                <a:solidFill>
                  <a:srgbClr val="CC3300"/>
                </a:solidFill>
              </a:rPr>
              <a:t>基因特异转录因子</a:t>
            </a:r>
            <a:r>
              <a:rPr lang="zh-CN" altLang="en-US" dirty="0" smtClean="0"/>
              <a:t>（</a:t>
            </a:r>
            <a:r>
              <a:rPr lang="en-US" altLang="zh-CN" dirty="0" smtClean="0"/>
              <a:t>gene-specific transcription factors</a:t>
            </a:r>
            <a:endParaRPr lang="ja-JP" altLang="en-US" dirty="0" smtClean="0"/>
          </a:p>
          <a:p>
            <a:pPr eaLnBrk="1" hangingPunct="1">
              <a:lnSpc>
                <a:spcPct val="90000"/>
              </a:lnSpc>
            </a:pP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2A5A39BA-09BC-42A9-B421-28015E7C1C04}" type="slidenum">
              <a:rPr lang="en-US" altLang="zh-CN"/>
              <a:pPr>
                <a:defRPr/>
              </a:pPr>
              <a:t>42</a:t>
            </a:fld>
            <a:endParaRPr lang="en-US" altLang="zh-CN"/>
          </a:p>
        </p:txBody>
      </p:sp>
      <p:sp>
        <p:nvSpPr>
          <p:cNvPr id="2" name="日期占位符 1"/>
          <p:cNvSpPr>
            <a:spLocks noGrp="1"/>
          </p:cNvSpPr>
          <p:nvPr>
            <p:ph type="dt" sz="quarter" idx="10"/>
          </p:nvPr>
        </p:nvSpPr>
        <p:spPr/>
        <p:txBody>
          <a:bodyPr/>
          <a:lstStyle/>
          <a:p>
            <a:pPr>
              <a:defRPr/>
            </a:pPr>
            <a:fld id="{F7013FDF-A3DD-44FD-B49C-FF8822B8627F}"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defRPr/>
            </a:pPr>
            <a:r>
              <a:rPr lang="zh-CN" altLang="en-US" sz="3200" dirty="0" smtClean="0"/>
              <a:t>通用转录因子（基本转录因子）</a:t>
            </a:r>
            <a:endParaRPr lang="ja-JP" altLang="en-US" sz="3200" dirty="0" smtClean="0"/>
          </a:p>
        </p:txBody>
      </p:sp>
      <p:sp>
        <p:nvSpPr>
          <p:cNvPr id="50179" name="Rectangle 3"/>
          <p:cNvSpPr>
            <a:spLocks noGrp="1" noChangeArrowheads="1"/>
          </p:cNvSpPr>
          <p:nvPr>
            <p:ph idx="1"/>
          </p:nvPr>
        </p:nvSpPr>
        <p:spPr/>
        <p:txBody>
          <a:bodyPr/>
          <a:lstStyle/>
          <a:p>
            <a:pPr eaLnBrk="1" hangingPunct="1">
              <a:lnSpc>
                <a:spcPct val="90000"/>
              </a:lnSpc>
              <a:spcAft>
                <a:spcPts val="1200"/>
              </a:spcAft>
            </a:pPr>
            <a:r>
              <a:rPr lang="zh-CN" altLang="en-US" sz="2400" dirty="0" smtClean="0"/>
              <a:t>以反式作用影响转录的因子可统称为</a:t>
            </a:r>
            <a:r>
              <a:rPr lang="zh-CN" altLang="en-US" sz="2400" dirty="0" smtClean="0">
                <a:solidFill>
                  <a:srgbClr val="CC3300"/>
                </a:solidFill>
              </a:rPr>
              <a:t>转录因子</a:t>
            </a:r>
            <a:r>
              <a:rPr lang="en-US" altLang="zh-CN" sz="2400" dirty="0" smtClean="0">
                <a:solidFill>
                  <a:srgbClr val="CC3300"/>
                </a:solidFill>
              </a:rPr>
              <a:t>(TF)</a:t>
            </a:r>
            <a:r>
              <a:rPr lang="zh-CN" altLang="en-US" sz="2400" dirty="0" smtClean="0"/>
              <a:t>。</a:t>
            </a:r>
            <a:r>
              <a:rPr lang="en-US" altLang="zh-CN" sz="2400" dirty="0" smtClean="0"/>
              <a:t>RNA</a:t>
            </a:r>
            <a:r>
              <a:rPr lang="zh-CN" altLang="en-US" sz="2400" dirty="0" smtClean="0"/>
              <a:t>聚合酶是一种反式作用于转录的蛋白因子。</a:t>
            </a:r>
          </a:p>
          <a:p>
            <a:pPr eaLnBrk="1" hangingPunct="1">
              <a:lnSpc>
                <a:spcPct val="90000"/>
              </a:lnSpc>
              <a:spcAft>
                <a:spcPts val="1200"/>
              </a:spcAft>
            </a:pPr>
            <a:r>
              <a:rPr lang="zh-CN" altLang="en-US" sz="2400" dirty="0" smtClean="0"/>
              <a:t>通用转录因子能使聚合酶结合到启动子上，形成预起始复合物（</a:t>
            </a:r>
            <a:r>
              <a:rPr lang="en-US" altLang="zh-CN" sz="2400" dirty="0" err="1" smtClean="0"/>
              <a:t>preinitiation</a:t>
            </a:r>
            <a:r>
              <a:rPr lang="en-US" altLang="zh-CN" sz="2400" dirty="0" smtClean="0"/>
              <a:t> complex</a:t>
            </a:r>
            <a:r>
              <a:rPr lang="zh-CN" altLang="en-US" sz="2400" dirty="0" smtClean="0"/>
              <a:t>），包括形成开启的启动子复合物（</a:t>
            </a:r>
            <a:r>
              <a:rPr lang="en-US" altLang="zh-CN" sz="2400" dirty="0" smtClean="0"/>
              <a:t>open promoter complex</a:t>
            </a:r>
            <a:r>
              <a:rPr lang="zh-CN" altLang="en-US" sz="2400" dirty="0" smtClean="0"/>
              <a:t>），但只能导致基础水平的转录。</a:t>
            </a:r>
          </a:p>
          <a:p>
            <a:pPr eaLnBrk="1" hangingPunct="1">
              <a:lnSpc>
                <a:spcPct val="90000"/>
              </a:lnSpc>
              <a:spcAft>
                <a:spcPts val="1200"/>
              </a:spcAft>
            </a:pPr>
            <a:r>
              <a:rPr lang="zh-CN" altLang="en-US" sz="2400" dirty="0" smtClean="0"/>
              <a:t>与</a:t>
            </a:r>
            <a:r>
              <a:rPr lang="en-US" altLang="zh-CN" sz="2400" dirty="0" smtClean="0"/>
              <a:t>RNA</a:t>
            </a:r>
            <a:r>
              <a:rPr lang="zh-CN" altLang="en-US" sz="2400" dirty="0" smtClean="0"/>
              <a:t>聚合酶</a:t>
            </a:r>
            <a:r>
              <a:rPr lang="en-US" altLang="zh-CN" sz="2400" dirty="0" smtClean="0"/>
              <a:t>Ⅰ</a:t>
            </a:r>
            <a:r>
              <a:rPr lang="zh-CN" altLang="en-US" sz="2400" dirty="0" smtClean="0"/>
              <a:t>、</a:t>
            </a:r>
            <a:r>
              <a:rPr lang="en-US" altLang="zh-CN" sz="2400" dirty="0" smtClean="0"/>
              <a:t>Ⅱ</a:t>
            </a:r>
            <a:r>
              <a:rPr lang="zh-CN" altLang="en-US" sz="2400" dirty="0" smtClean="0"/>
              <a:t>、</a:t>
            </a:r>
            <a:r>
              <a:rPr lang="en-US" altLang="zh-CN" sz="2400" dirty="0" smtClean="0"/>
              <a:t>Ⅲ</a:t>
            </a:r>
            <a:r>
              <a:rPr lang="zh-CN" altLang="en-US" sz="2400" dirty="0" smtClean="0"/>
              <a:t>相应的转录因子分别称为</a:t>
            </a:r>
            <a:r>
              <a:rPr lang="en-US" altLang="zh-CN" sz="2400" dirty="0" err="1" smtClean="0"/>
              <a:t>TFⅠ</a:t>
            </a:r>
            <a:r>
              <a:rPr lang="zh-CN" altLang="en-US" sz="2400" dirty="0" smtClean="0"/>
              <a:t>、</a:t>
            </a:r>
            <a:r>
              <a:rPr lang="en-US" altLang="zh-CN" sz="2400" dirty="0" err="1" smtClean="0"/>
              <a:t>TFⅡ</a:t>
            </a:r>
            <a:r>
              <a:rPr lang="zh-CN" altLang="en-US" sz="2400" dirty="0" smtClean="0"/>
              <a:t>、</a:t>
            </a:r>
            <a:r>
              <a:rPr lang="en-US" altLang="zh-CN" sz="2400" dirty="0" err="1" smtClean="0"/>
              <a:t>TFⅢ</a:t>
            </a:r>
            <a:r>
              <a:rPr lang="zh-CN" altLang="en-US" sz="2400" dirty="0" smtClean="0"/>
              <a:t>。</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59E05861-C2C0-4046-8CAE-838856676349}" type="slidenum">
              <a:rPr lang="en-US" altLang="zh-CN"/>
              <a:pPr>
                <a:defRPr/>
              </a:pPr>
              <a:t>43</a:t>
            </a:fld>
            <a:endParaRPr lang="en-US" altLang="zh-CN"/>
          </a:p>
        </p:txBody>
      </p:sp>
      <p:sp>
        <p:nvSpPr>
          <p:cNvPr id="2" name="日期占位符 1"/>
          <p:cNvSpPr>
            <a:spLocks noGrp="1"/>
          </p:cNvSpPr>
          <p:nvPr>
            <p:ph type="dt" sz="quarter" idx="10"/>
          </p:nvPr>
        </p:nvSpPr>
        <p:spPr/>
        <p:txBody>
          <a:bodyPr/>
          <a:lstStyle/>
          <a:p>
            <a:pPr>
              <a:defRPr/>
            </a:pPr>
            <a:fld id="{BE00FF60-6069-4CFF-93AC-5588DB792AC9}"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hangingPunct="1">
              <a:defRPr/>
            </a:pPr>
            <a:r>
              <a:rPr lang="zh-CN" altLang="en-US" sz="3600" dirty="0" smtClean="0"/>
              <a:t>特异性转录因子</a:t>
            </a:r>
          </a:p>
        </p:txBody>
      </p:sp>
      <p:sp>
        <p:nvSpPr>
          <p:cNvPr id="51203" name="Rectangle 3"/>
          <p:cNvSpPr>
            <a:spLocks noGrp="1" noChangeArrowheads="1"/>
          </p:cNvSpPr>
          <p:nvPr>
            <p:ph idx="1"/>
          </p:nvPr>
        </p:nvSpPr>
        <p:spPr/>
        <p:txBody>
          <a:bodyPr/>
          <a:lstStyle/>
          <a:p>
            <a:pPr eaLnBrk="1" hangingPunct="1"/>
            <a:r>
              <a:rPr lang="zh-CN" altLang="en-US" dirty="0" smtClean="0"/>
              <a:t>能够选择性调控某种或某些基因转录表达的蛋白质因子称为</a:t>
            </a:r>
            <a:r>
              <a:rPr lang="zh-CN" altLang="en-US" dirty="0" smtClean="0">
                <a:solidFill>
                  <a:srgbClr val="CC3300"/>
                </a:solidFill>
              </a:rPr>
              <a:t>特异性转录因子</a:t>
            </a:r>
            <a:r>
              <a:rPr lang="zh-CN" altLang="en-US" dirty="0" smtClean="0"/>
              <a:t>。</a:t>
            </a:r>
          </a:p>
          <a:p>
            <a:pPr eaLnBrk="1" hangingPunct="1"/>
            <a:r>
              <a:rPr lang="zh-CN" altLang="en-US" dirty="0" smtClean="0"/>
              <a:t>例如：调控免疫球蛋白基因表达的核内蛋白质因子（</a:t>
            </a:r>
            <a:r>
              <a:rPr lang="en-US" altLang="zh-CN" dirty="0" smtClean="0"/>
              <a:t>NF</a:t>
            </a:r>
            <a:r>
              <a:rPr lang="zh-CN" altLang="en-US" dirty="0" smtClean="0"/>
              <a:t>），已发现存在</a:t>
            </a:r>
            <a:r>
              <a:rPr lang="en-US" altLang="zh-CN" dirty="0" smtClean="0"/>
              <a:t>NFA</a:t>
            </a:r>
            <a:r>
              <a:rPr lang="zh-CN" altLang="en-US" dirty="0" smtClean="0"/>
              <a:t>，</a:t>
            </a:r>
            <a:r>
              <a:rPr lang="en-US" altLang="zh-CN" dirty="0" smtClean="0"/>
              <a:t>NF2A</a:t>
            </a:r>
            <a:r>
              <a:rPr lang="zh-CN" altLang="en-US" dirty="0" smtClean="0"/>
              <a:t>，</a:t>
            </a:r>
            <a:r>
              <a:rPr lang="en-US" altLang="zh-CN" dirty="0" smtClean="0"/>
              <a:t>NFB</a:t>
            </a:r>
            <a:r>
              <a:rPr lang="zh-CN" altLang="en-US" dirty="0" smtClean="0"/>
              <a:t>，</a:t>
            </a:r>
            <a:r>
              <a:rPr lang="en-US" altLang="zh-CN" dirty="0" smtClean="0"/>
              <a:t>NFB4</a:t>
            </a:r>
            <a:r>
              <a:rPr lang="zh-CN" altLang="en-US" dirty="0" smtClean="0"/>
              <a:t>，</a:t>
            </a:r>
            <a:r>
              <a:rPr lang="en-US" altLang="zh-CN" dirty="0" err="1" smtClean="0"/>
              <a:t>NFⅢ</a:t>
            </a:r>
            <a:r>
              <a:rPr lang="zh-CN" altLang="en-US" dirty="0" smtClean="0"/>
              <a:t>等亚类。 </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5C92CDED-5DFB-4288-A9DB-3153B3FDFCBE}" type="slidenum">
              <a:rPr lang="en-US" altLang="zh-CN"/>
              <a:pPr>
                <a:defRPr/>
              </a:pPr>
              <a:t>44</a:t>
            </a:fld>
            <a:endParaRPr lang="en-US" altLang="zh-CN"/>
          </a:p>
        </p:txBody>
      </p:sp>
      <p:sp>
        <p:nvSpPr>
          <p:cNvPr id="2" name="日期占位符 1"/>
          <p:cNvSpPr>
            <a:spLocks noGrp="1"/>
          </p:cNvSpPr>
          <p:nvPr>
            <p:ph type="dt" sz="quarter" idx="10"/>
          </p:nvPr>
        </p:nvSpPr>
        <p:spPr/>
        <p:txBody>
          <a:bodyPr/>
          <a:lstStyle/>
          <a:p>
            <a:pPr>
              <a:defRPr/>
            </a:pPr>
            <a:fld id="{9E713B10-E2D6-4A82-A10E-52B9EAE5DB9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6308"/>
          <p:cNvGrpSpPr>
            <a:grpSpLocks/>
          </p:cNvGrpSpPr>
          <p:nvPr/>
        </p:nvGrpSpPr>
        <p:grpSpPr bwMode="auto">
          <a:xfrm rot="120000">
            <a:off x="5194299" y="5715379"/>
            <a:ext cx="3108325" cy="357188"/>
            <a:chOff x="2118" y="1506"/>
            <a:chExt cx="1958" cy="225"/>
          </a:xfrm>
          <a:scene3d>
            <a:camera prst="perspectiveContrastingLeftFacing"/>
            <a:lightRig rig="threePt" dir="t"/>
          </a:scene3d>
        </p:grpSpPr>
        <p:sp>
          <p:nvSpPr>
            <p:cNvPr id="32" name="Freeform 6309"/>
            <p:cNvSpPr>
              <a:spLocks noChangeAspect="1"/>
            </p:cNvSpPr>
            <p:nvPr/>
          </p:nvSpPr>
          <p:spPr bwMode="auto">
            <a:xfrm>
              <a:off x="2581"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3175" cmpd="sng">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3" name="Freeform 6310"/>
            <p:cNvSpPr>
              <a:spLocks noChangeAspect="1"/>
            </p:cNvSpPr>
            <p:nvPr/>
          </p:nvSpPr>
          <p:spPr bwMode="auto">
            <a:xfrm>
              <a:off x="2447"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3175" cmpd="sng">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 name="Freeform 6311"/>
            <p:cNvSpPr>
              <a:spLocks noChangeAspect="1"/>
            </p:cNvSpPr>
            <p:nvPr/>
          </p:nvSpPr>
          <p:spPr bwMode="auto">
            <a:xfrm>
              <a:off x="2909"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6" name="Freeform 6312"/>
            <p:cNvSpPr>
              <a:spLocks noChangeAspect="1"/>
            </p:cNvSpPr>
            <p:nvPr/>
          </p:nvSpPr>
          <p:spPr bwMode="auto">
            <a:xfrm>
              <a:off x="3043"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8" name="Freeform 6313"/>
            <p:cNvSpPr>
              <a:spLocks noChangeAspect="1"/>
            </p:cNvSpPr>
            <p:nvPr/>
          </p:nvSpPr>
          <p:spPr bwMode="auto">
            <a:xfrm>
              <a:off x="3506"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9" name="Freeform 6314"/>
            <p:cNvSpPr>
              <a:spLocks noChangeAspect="1"/>
            </p:cNvSpPr>
            <p:nvPr/>
          </p:nvSpPr>
          <p:spPr bwMode="auto">
            <a:xfrm>
              <a:off x="3372"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40" name="Group 6315"/>
            <p:cNvGrpSpPr>
              <a:grpSpLocks noChangeAspect="1"/>
            </p:cNvGrpSpPr>
            <p:nvPr/>
          </p:nvGrpSpPr>
          <p:grpSpPr bwMode="auto">
            <a:xfrm>
              <a:off x="2346" y="1507"/>
              <a:ext cx="18" cy="147"/>
              <a:chOff x="1015" y="2428"/>
              <a:chExt cx="46" cy="372"/>
            </a:xfrm>
          </p:grpSpPr>
          <p:sp>
            <p:nvSpPr>
              <p:cNvPr id="147" name="AutoShape 6316"/>
              <p:cNvSpPr>
                <a:spLocks noChangeAspect="1" noChangeArrowheads="1"/>
              </p:cNvSpPr>
              <p:nvPr/>
            </p:nvSpPr>
            <p:spPr bwMode="auto">
              <a:xfrm>
                <a:off x="1015" y="2428"/>
                <a:ext cx="46" cy="189"/>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8" name="AutoShape 6317"/>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1" name="Group 6318"/>
            <p:cNvGrpSpPr>
              <a:grpSpLocks noChangeAspect="1"/>
            </p:cNvGrpSpPr>
            <p:nvPr/>
          </p:nvGrpSpPr>
          <p:grpSpPr bwMode="auto">
            <a:xfrm>
              <a:off x="2622" y="1534"/>
              <a:ext cx="16" cy="177"/>
              <a:chOff x="1790" y="2461"/>
              <a:chExt cx="40" cy="447"/>
            </a:xfrm>
          </p:grpSpPr>
          <p:sp>
            <p:nvSpPr>
              <p:cNvPr id="145" name="AutoShape 6319"/>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6" name="AutoShape 6320"/>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6321"/>
            <p:cNvGrpSpPr>
              <a:grpSpLocks noChangeAspect="1"/>
            </p:cNvGrpSpPr>
            <p:nvPr/>
          </p:nvGrpSpPr>
          <p:grpSpPr bwMode="auto">
            <a:xfrm>
              <a:off x="2398" y="1529"/>
              <a:ext cx="16" cy="181"/>
              <a:chOff x="1151" y="2490"/>
              <a:chExt cx="40" cy="455"/>
            </a:xfrm>
          </p:grpSpPr>
          <p:sp>
            <p:nvSpPr>
              <p:cNvPr id="143" name="AutoShape 6322"/>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4" name="AutoShape 6323"/>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5" name="Group 6324"/>
            <p:cNvGrpSpPr>
              <a:grpSpLocks noChangeAspect="1"/>
            </p:cNvGrpSpPr>
            <p:nvPr/>
          </p:nvGrpSpPr>
          <p:grpSpPr bwMode="auto">
            <a:xfrm>
              <a:off x="2671" y="1512"/>
              <a:ext cx="15" cy="129"/>
              <a:chOff x="1914" y="2425"/>
              <a:chExt cx="40" cy="326"/>
            </a:xfrm>
          </p:grpSpPr>
          <p:sp>
            <p:nvSpPr>
              <p:cNvPr id="141" name="AutoShape 6325"/>
              <p:cNvSpPr>
                <a:spLocks noChangeAspect="1" noChangeArrowheads="1"/>
              </p:cNvSpPr>
              <p:nvPr/>
            </p:nvSpPr>
            <p:spPr bwMode="auto">
              <a:xfrm>
                <a:off x="1914" y="2425"/>
                <a:ext cx="40" cy="163"/>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2" name="AutoShape 6326"/>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6" name="Group 6327"/>
            <p:cNvGrpSpPr>
              <a:grpSpLocks noChangeAspect="1"/>
            </p:cNvGrpSpPr>
            <p:nvPr/>
          </p:nvGrpSpPr>
          <p:grpSpPr bwMode="auto">
            <a:xfrm>
              <a:off x="2449" y="1592"/>
              <a:ext cx="15" cy="133"/>
              <a:chOff x="1284" y="2652"/>
              <a:chExt cx="40" cy="337"/>
            </a:xfrm>
          </p:grpSpPr>
          <p:sp>
            <p:nvSpPr>
              <p:cNvPr id="139" name="AutoShape 6328"/>
              <p:cNvSpPr>
                <a:spLocks noChangeAspect="1" noChangeArrowheads="1"/>
              </p:cNvSpPr>
              <p:nvPr/>
            </p:nvSpPr>
            <p:spPr bwMode="auto">
              <a:xfrm>
                <a:off x="1284" y="2821"/>
                <a:ext cx="40" cy="16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40" name="AutoShape 6329"/>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7" name="Group 6330"/>
            <p:cNvGrpSpPr>
              <a:grpSpLocks noChangeAspect="1"/>
            </p:cNvGrpSpPr>
            <p:nvPr/>
          </p:nvGrpSpPr>
          <p:grpSpPr bwMode="auto">
            <a:xfrm>
              <a:off x="2574" y="1587"/>
              <a:ext cx="16" cy="141"/>
              <a:chOff x="1658" y="2628"/>
              <a:chExt cx="40" cy="355"/>
            </a:xfrm>
          </p:grpSpPr>
          <p:sp>
            <p:nvSpPr>
              <p:cNvPr id="137" name="AutoShape 6331"/>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8" name="AutoShape 6332"/>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8" name="Group 6333"/>
            <p:cNvGrpSpPr>
              <a:grpSpLocks noChangeAspect="1"/>
            </p:cNvGrpSpPr>
            <p:nvPr/>
          </p:nvGrpSpPr>
          <p:grpSpPr bwMode="auto">
            <a:xfrm>
              <a:off x="2523" y="1662"/>
              <a:ext cx="16" cy="49"/>
              <a:chOff x="1516" y="2835"/>
              <a:chExt cx="42" cy="123"/>
            </a:xfrm>
          </p:grpSpPr>
          <p:sp>
            <p:nvSpPr>
              <p:cNvPr id="135" name="AutoShape 6334"/>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6" name="AutoShape 6335"/>
              <p:cNvSpPr>
                <a:spLocks noChangeAspect="1" noChangeArrowheads="1"/>
              </p:cNvSpPr>
              <p:nvPr/>
            </p:nvSpPr>
            <p:spPr bwMode="auto">
              <a:xfrm>
                <a:off x="1516" y="2835"/>
                <a:ext cx="42" cy="62"/>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9" name="Group 6336"/>
            <p:cNvGrpSpPr>
              <a:grpSpLocks noChangeAspect="1"/>
            </p:cNvGrpSpPr>
            <p:nvPr/>
          </p:nvGrpSpPr>
          <p:grpSpPr bwMode="auto">
            <a:xfrm>
              <a:off x="2842" y="1519"/>
              <a:ext cx="16" cy="175"/>
              <a:chOff x="2195" y="2463"/>
              <a:chExt cx="40" cy="442"/>
            </a:xfrm>
          </p:grpSpPr>
          <p:sp>
            <p:nvSpPr>
              <p:cNvPr id="133" name="AutoShape 6337"/>
              <p:cNvSpPr>
                <a:spLocks noChangeAspect="1" noChangeArrowheads="1"/>
              </p:cNvSpPr>
              <p:nvPr/>
            </p:nvSpPr>
            <p:spPr bwMode="auto">
              <a:xfrm>
                <a:off x="2195" y="2684"/>
                <a:ext cx="40" cy="221"/>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 name="AutoShape 6338"/>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0" name="Group 6339"/>
            <p:cNvGrpSpPr>
              <a:grpSpLocks noChangeAspect="1"/>
            </p:cNvGrpSpPr>
            <p:nvPr/>
          </p:nvGrpSpPr>
          <p:grpSpPr bwMode="auto">
            <a:xfrm>
              <a:off x="2897" y="1575"/>
              <a:ext cx="17" cy="153"/>
              <a:chOff x="2329" y="2599"/>
              <a:chExt cx="43" cy="386"/>
            </a:xfrm>
          </p:grpSpPr>
          <p:sp>
            <p:nvSpPr>
              <p:cNvPr id="131" name="AutoShape 63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 name="AutoShape 63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1" name="Group 6342"/>
            <p:cNvGrpSpPr>
              <a:grpSpLocks noChangeAspect="1"/>
            </p:cNvGrpSpPr>
            <p:nvPr/>
          </p:nvGrpSpPr>
          <p:grpSpPr bwMode="auto">
            <a:xfrm>
              <a:off x="2727" y="1522"/>
              <a:ext cx="17" cy="63"/>
              <a:chOff x="2478" y="2807"/>
              <a:chExt cx="43" cy="178"/>
            </a:xfrm>
          </p:grpSpPr>
          <p:sp>
            <p:nvSpPr>
              <p:cNvPr id="129" name="AutoShape 63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 name="AutoShape 63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2" name="Group 6345"/>
            <p:cNvGrpSpPr>
              <a:grpSpLocks noChangeAspect="1"/>
            </p:cNvGrpSpPr>
            <p:nvPr/>
          </p:nvGrpSpPr>
          <p:grpSpPr bwMode="auto">
            <a:xfrm>
              <a:off x="2789" y="1512"/>
              <a:ext cx="16" cy="107"/>
              <a:chOff x="2065" y="2441"/>
              <a:chExt cx="40" cy="272"/>
            </a:xfrm>
          </p:grpSpPr>
          <p:sp>
            <p:nvSpPr>
              <p:cNvPr id="127" name="AutoShape 6346"/>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 name="AutoShape 6347"/>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6348"/>
            <p:cNvGrpSpPr>
              <a:grpSpLocks noChangeAspect="1"/>
            </p:cNvGrpSpPr>
            <p:nvPr/>
          </p:nvGrpSpPr>
          <p:grpSpPr bwMode="auto">
            <a:xfrm>
              <a:off x="2950" y="1652"/>
              <a:ext cx="17" cy="64"/>
              <a:chOff x="2478" y="2807"/>
              <a:chExt cx="43" cy="178"/>
            </a:xfrm>
          </p:grpSpPr>
          <p:sp>
            <p:nvSpPr>
              <p:cNvPr id="125" name="AutoShape 6349"/>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 name="AutoShape 6350"/>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4" name="Group 6351"/>
            <p:cNvGrpSpPr>
              <a:grpSpLocks noChangeAspect="1"/>
            </p:cNvGrpSpPr>
            <p:nvPr/>
          </p:nvGrpSpPr>
          <p:grpSpPr bwMode="auto">
            <a:xfrm>
              <a:off x="3166" y="1512"/>
              <a:ext cx="18" cy="89"/>
              <a:chOff x="3094" y="2443"/>
              <a:chExt cx="40" cy="183"/>
            </a:xfrm>
          </p:grpSpPr>
          <p:sp>
            <p:nvSpPr>
              <p:cNvPr id="123" name="AutoShape 6352"/>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 name="AutoShape 6353"/>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5" name="Group 6354"/>
            <p:cNvGrpSpPr>
              <a:grpSpLocks noChangeAspect="1"/>
            </p:cNvGrpSpPr>
            <p:nvPr/>
          </p:nvGrpSpPr>
          <p:grpSpPr bwMode="auto">
            <a:xfrm>
              <a:off x="3121" y="1513"/>
              <a:ext cx="18" cy="162"/>
              <a:chOff x="2978" y="2432"/>
              <a:chExt cx="46" cy="375"/>
            </a:xfrm>
          </p:grpSpPr>
          <p:sp>
            <p:nvSpPr>
              <p:cNvPr id="121" name="AutoShape 6355"/>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 name="AutoShape 6356"/>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6" name="Group 6357"/>
            <p:cNvGrpSpPr>
              <a:grpSpLocks noChangeAspect="1"/>
            </p:cNvGrpSpPr>
            <p:nvPr/>
          </p:nvGrpSpPr>
          <p:grpSpPr bwMode="auto">
            <a:xfrm>
              <a:off x="3065" y="1549"/>
              <a:ext cx="17" cy="173"/>
              <a:chOff x="2832" y="2516"/>
              <a:chExt cx="43" cy="436"/>
            </a:xfrm>
          </p:grpSpPr>
          <p:sp>
            <p:nvSpPr>
              <p:cNvPr id="119" name="AutoShape 6358"/>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 name="AutoShape 6359"/>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7" name="Group 6360"/>
            <p:cNvGrpSpPr>
              <a:grpSpLocks noChangeAspect="1"/>
            </p:cNvGrpSpPr>
            <p:nvPr/>
          </p:nvGrpSpPr>
          <p:grpSpPr bwMode="auto">
            <a:xfrm>
              <a:off x="3012" y="1634"/>
              <a:ext cx="16" cy="86"/>
              <a:chOff x="2668" y="2761"/>
              <a:chExt cx="40" cy="217"/>
            </a:xfrm>
          </p:grpSpPr>
          <p:sp>
            <p:nvSpPr>
              <p:cNvPr id="117" name="AutoShape 6361"/>
              <p:cNvSpPr>
                <a:spLocks noChangeAspect="1" noChangeArrowheads="1"/>
              </p:cNvSpPr>
              <p:nvPr/>
            </p:nvSpPr>
            <p:spPr bwMode="auto">
              <a:xfrm>
                <a:off x="2668" y="2870"/>
                <a:ext cx="40" cy="10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 name="AutoShape 6362"/>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8" name="Group 6363"/>
            <p:cNvGrpSpPr>
              <a:grpSpLocks noChangeAspect="1"/>
            </p:cNvGrpSpPr>
            <p:nvPr/>
          </p:nvGrpSpPr>
          <p:grpSpPr bwMode="auto">
            <a:xfrm flipV="1">
              <a:off x="3345" y="1552"/>
              <a:ext cx="16" cy="174"/>
              <a:chOff x="3217" y="3037"/>
              <a:chExt cx="46" cy="372"/>
            </a:xfrm>
          </p:grpSpPr>
          <p:sp>
            <p:nvSpPr>
              <p:cNvPr id="115" name="AutoShape 6364"/>
              <p:cNvSpPr>
                <a:spLocks noChangeAspect="1" noChangeArrowheads="1"/>
              </p:cNvSpPr>
              <p:nvPr/>
            </p:nvSpPr>
            <p:spPr bwMode="auto">
              <a:xfrm>
                <a:off x="3217" y="3037"/>
                <a:ext cx="46" cy="189"/>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 name="AutoShape 6365"/>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9" name="Group 6366"/>
            <p:cNvGrpSpPr>
              <a:grpSpLocks noChangeAspect="1"/>
            </p:cNvGrpSpPr>
            <p:nvPr/>
          </p:nvGrpSpPr>
          <p:grpSpPr bwMode="auto">
            <a:xfrm>
              <a:off x="3288" y="1508"/>
              <a:ext cx="19" cy="173"/>
              <a:chOff x="3353" y="3099"/>
              <a:chExt cx="40" cy="455"/>
            </a:xfrm>
          </p:grpSpPr>
          <p:sp>
            <p:nvSpPr>
              <p:cNvPr id="113" name="AutoShape 6367"/>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4" name="AutoShape 6368"/>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0" name="Group 6369"/>
            <p:cNvGrpSpPr>
              <a:grpSpLocks noChangeAspect="1"/>
            </p:cNvGrpSpPr>
            <p:nvPr/>
          </p:nvGrpSpPr>
          <p:grpSpPr bwMode="auto">
            <a:xfrm>
              <a:off x="3242" y="1511"/>
              <a:ext cx="18" cy="103"/>
              <a:chOff x="3486" y="3261"/>
              <a:chExt cx="40" cy="337"/>
            </a:xfrm>
          </p:grpSpPr>
          <p:sp>
            <p:nvSpPr>
              <p:cNvPr id="111" name="AutoShape 6370"/>
              <p:cNvSpPr>
                <a:spLocks noChangeAspect="1" noChangeArrowheads="1"/>
              </p:cNvSpPr>
              <p:nvPr/>
            </p:nvSpPr>
            <p:spPr bwMode="auto">
              <a:xfrm>
                <a:off x="3486" y="3430"/>
                <a:ext cx="40" cy="16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2" name="AutoShape 6371"/>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6372"/>
            <p:cNvGrpSpPr>
              <a:grpSpLocks noChangeAspect="1"/>
            </p:cNvGrpSpPr>
            <p:nvPr/>
          </p:nvGrpSpPr>
          <p:grpSpPr bwMode="auto">
            <a:xfrm>
              <a:off x="3570" y="1518"/>
              <a:ext cx="16" cy="175"/>
              <a:chOff x="2195" y="2463"/>
              <a:chExt cx="40" cy="442"/>
            </a:xfrm>
          </p:grpSpPr>
          <p:sp>
            <p:nvSpPr>
              <p:cNvPr id="109" name="AutoShape 6373"/>
              <p:cNvSpPr>
                <a:spLocks noChangeAspect="1" noChangeArrowheads="1"/>
              </p:cNvSpPr>
              <p:nvPr/>
            </p:nvSpPr>
            <p:spPr bwMode="auto">
              <a:xfrm>
                <a:off x="2195" y="2684"/>
                <a:ext cx="40" cy="221"/>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0" name="AutoShape 6374"/>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2" name="Group 6375"/>
            <p:cNvGrpSpPr>
              <a:grpSpLocks noChangeAspect="1"/>
            </p:cNvGrpSpPr>
            <p:nvPr/>
          </p:nvGrpSpPr>
          <p:grpSpPr bwMode="auto">
            <a:xfrm>
              <a:off x="3509" y="1574"/>
              <a:ext cx="17" cy="153"/>
              <a:chOff x="2329" y="2599"/>
              <a:chExt cx="43" cy="386"/>
            </a:xfrm>
          </p:grpSpPr>
          <p:sp>
            <p:nvSpPr>
              <p:cNvPr id="107" name="AutoShape 6376"/>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8" name="AutoShape 6377"/>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3" name="Group 6378"/>
            <p:cNvGrpSpPr>
              <a:grpSpLocks noChangeAspect="1"/>
            </p:cNvGrpSpPr>
            <p:nvPr/>
          </p:nvGrpSpPr>
          <p:grpSpPr bwMode="auto">
            <a:xfrm>
              <a:off x="3393" y="1616"/>
              <a:ext cx="16" cy="107"/>
              <a:chOff x="2065" y="2441"/>
              <a:chExt cx="40" cy="272"/>
            </a:xfrm>
          </p:grpSpPr>
          <p:sp>
            <p:nvSpPr>
              <p:cNvPr id="105" name="AutoShape 6379"/>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6" name="AutoShape 6380"/>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4" name="Group 6381"/>
            <p:cNvGrpSpPr>
              <a:grpSpLocks noChangeAspect="1"/>
            </p:cNvGrpSpPr>
            <p:nvPr/>
          </p:nvGrpSpPr>
          <p:grpSpPr bwMode="auto">
            <a:xfrm flipV="1">
              <a:off x="3460" y="1650"/>
              <a:ext cx="18" cy="71"/>
              <a:chOff x="2815" y="1923"/>
              <a:chExt cx="40" cy="217"/>
            </a:xfrm>
          </p:grpSpPr>
          <p:sp>
            <p:nvSpPr>
              <p:cNvPr id="103" name="AutoShape 6382"/>
              <p:cNvSpPr>
                <a:spLocks noChangeAspect="1" noChangeArrowheads="1"/>
              </p:cNvSpPr>
              <p:nvPr/>
            </p:nvSpPr>
            <p:spPr bwMode="auto">
              <a:xfrm>
                <a:off x="2815" y="2032"/>
                <a:ext cx="40" cy="10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4" name="AutoShape 6383"/>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6384"/>
            <p:cNvGrpSpPr>
              <a:grpSpLocks noChangeAspect="1"/>
            </p:cNvGrpSpPr>
            <p:nvPr/>
          </p:nvGrpSpPr>
          <p:grpSpPr bwMode="auto">
            <a:xfrm>
              <a:off x="3621" y="1511"/>
              <a:ext cx="19" cy="108"/>
              <a:chOff x="2329" y="2599"/>
              <a:chExt cx="43" cy="386"/>
            </a:xfrm>
          </p:grpSpPr>
          <p:sp>
            <p:nvSpPr>
              <p:cNvPr id="101" name="AutoShape 638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2" name="AutoShape 638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6" name="Group 6387"/>
            <p:cNvGrpSpPr>
              <a:grpSpLocks noChangeAspect="1"/>
            </p:cNvGrpSpPr>
            <p:nvPr/>
          </p:nvGrpSpPr>
          <p:grpSpPr bwMode="auto">
            <a:xfrm>
              <a:off x="3686" y="1519"/>
              <a:ext cx="17" cy="64"/>
              <a:chOff x="2478" y="2807"/>
              <a:chExt cx="43" cy="178"/>
            </a:xfrm>
          </p:grpSpPr>
          <p:sp>
            <p:nvSpPr>
              <p:cNvPr id="99" name="AutoShape 638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0" name="AutoShape 638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7" name="Group 6390"/>
            <p:cNvGrpSpPr>
              <a:grpSpLocks noChangeAspect="1"/>
            </p:cNvGrpSpPr>
            <p:nvPr/>
          </p:nvGrpSpPr>
          <p:grpSpPr bwMode="auto">
            <a:xfrm>
              <a:off x="3789" y="1536"/>
              <a:ext cx="18" cy="177"/>
              <a:chOff x="2195" y="2463"/>
              <a:chExt cx="40" cy="442"/>
            </a:xfrm>
          </p:grpSpPr>
          <p:sp>
            <p:nvSpPr>
              <p:cNvPr id="97" name="AutoShape 6391"/>
              <p:cNvSpPr>
                <a:spLocks noChangeAspect="1" noChangeArrowheads="1"/>
              </p:cNvSpPr>
              <p:nvPr/>
            </p:nvSpPr>
            <p:spPr bwMode="auto">
              <a:xfrm>
                <a:off x="2195" y="2684"/>
                <a:ext cx="40" cy="221"/>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8" name="AutoShape 6392"/>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8" name="Group 6393"/>
            <p:cNvGrpSpPr>
              <a:grpSpLocks noChangeAspect="1"/>
            </p:cNvGrpSpPr>
            <p:nvPr/>
          </p:nvGrpSpPr>
          <p:grpSpPr bwMode="auto">
            <a:xfrm>
              <a:off x="3844" y="1601"/>
              <a:ext cx="17" cy="125"/>
              <a:chOff x="2329" y="2599"/>
              <a:chExt cx="43" cy="386"/>
            </a:xfrm>
          </p:grpSpPr>
          <p:sp>
            <p:nvSpPr>
              <p:cNvPr id="95" name="AutoShape 6394"/>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6" name="AutoShape 6395"/>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9" name="Group 6396"/>
            <p:cNvGrpSpPr>
              <a:grpSpLocks noChangeAspect="1"/>
            </p:cNvGrpSpPr>
            <p:nvPr/>
          </p:nvGrpSpPr>
          <p:grpSpPr bwMode="auto">
            <a:xfrm>
              <a:off x="3736" y="1512"/>
              <a:ext cx="18" cy="134"/>
              <a:chOff x="2065" y="2441"/>
              <a:chExt cx="40" cy="272"/>
            </a:xfrm>
          </p:grpSpPr>
          <p:sp>
            <p:nvSpPr>
              <p:cNvPr id="93" name="AutoShape 6397"/>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4" name="AutoShape 6398"/>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70" name="Group 6399"/>
            <p:cNvGrpSpPr>
              <a:grpSpLocks noChangeAspect="1"/>
            </p:cNvGrpSpPr>
            <p:nvPr/>
          </p:nvGrpSpPr>
          <p:grpSpPr bwMode="auto">
            <a:xfrm>
              <a:off x="2300" y="1524"/>
              <a:ext cx="17" cy="63"/>
              <a:chOff x="2478" y="2807"/>
              <a:chExt cx="43" cy="178"/>
            </a:xfrm>
          </p:grpSpPr>
          <p:sp>
            <p:nvSpPr>
              <p:cNvPr id="91" name="AutoShape 6400"/>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2" name="AutoShape 6401"/>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71" name="Freeform 6402"/>
            <p:cNvSpPr>
              <a:spLocks noChangeAspect="1"/>
            </p:cNvSpPr>
            <p:nvPr/>
          </p:nvSpPr>
          <p:spPr bwMode="auto">
            <a:xfrm>
              <a:off x="2118"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3175" cmpd="sng">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2" name="Group 6403"/>
            <p:cNvGrpSpPr>
              <a:grpSpLocks noChangeAspect="1"/>
            </p:cNvGrpSpPr>
            <p:nvPr/>
          </p:nvGrpSpPr>
          <p:grpSpPr bwMode="auto">
            <a:xfrm>
              <a:off x="3919" y="1652"/>
              <a:ext cx="17" cy="63"/>
              <a:chOff x="2478" y="2807"/>
              <a:chExt cx="43" cy="178"/>
            </a:xfrm>
          </p:grpSpPr>
          <p:sp>
            <p:nvSpPr>
              <p:cNvPr id="89" name="AutoShape 64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0" name="AutoShape 64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73" name="Freeform 6406"/>
            <p:cNvSpPr>
              <a:spLocks noChangeAspect="1"/>
            </p:cNvSpPr>
            <p:nvPr/>
          </p:nvSpPr>
          <p:spPr bwMode="auto">
            <a:xfrm>
              <a:off x="3834"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4" name="Freeform 6407"/>
            <p:cNvSpPr>
              <a:spLocks noChangeAspect="1"/>
            </p:cNvSpPr>
            <p:nvPr/>
          </p:nvSpPr>
          <p:spPr bwMode="auto">
            <a:xfrm flipH="1">
              <a:off x="3737"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5" name="Freeform 6408"/>
            <p:cNvSpPr>
              <a:spLocks noChangeAspect="1"/>
            </p:cNvSpPr>
            <p:nvPr/>
          </p:nvSpPr>
          <p:spPr bwMode="auto">
            <a:xfrm flipH="1">
              <a:off x="3603"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6" name="AutoShape 6409"/>
            <p:cNvSpPr>
              <a:spLocks noChangeAspect="1" noChangeArrowheads="1"/>
            </p:cNvSpPr>
            <p:nvPr/>
          </p:nvSpPr>
          <p:spPr bwMode="auto">
            <a:xfrm>
              <a:off x="3959" y="1593"/>
              <a:ext cx="16" cy="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 name="AutoShape 6410"/>
            <p:cNvSpPr>
              <a:spLocks noChangeAspect="1" noChangeArrowheads="1"/>
            </p:cNvSpPr>
            <p:nvPr/>
          </p:nvSpPr>
          <p:spPr bwMode="auto">
            <a:xfrm>
              <a:off x="4003" y="1533"/>
              <a:ext cx="16"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8" name="Freeform 6411"/>
            <p:cNvSpPr>
              <a:spLocks noChangeAspect="1"/>
            </p:cNvSpPr>
            <p:nvPr/>
          </p:nvSpPr>
          <p:spPr bwMode="auto">
            <a:xfrm flipH="1">
              <a:off x="3274"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9" name="Freeform 6412"/>
            <p:cNvSpPr>
              <a:spLocks noChangeAspect="1"/>
            </p:cNvSpPr>
            <p:nvPr/>
          </p:nvSpPr>
          <p:spPr bwMode="auto">
            <a:xfrm flipH="1">
              <a:off x="3140"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0" name="Freeform 6413"/>
            <p:cNvSpPr>
              <a:spLocks noChangeAspect="1"/>
            </p:cNvSpPr>
            <p:nvPr/>
          </p:nvSpPr>
          <p:spPr bwMode="auto">
            <a:xfrm flipH="1">
              <a:off x="2678"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1" name="Freeform 6414"/>
            <p:cNvSpPr>
              <a:spLocks noChangeAspect="1"/>
            </p:cNvSpPr>
            <p:nvPr/>
          </p:nvSpPr>
          <p:spPr bwMode="auto">
            <a:xfrm flipH="1">
              <a:off x="2812"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2" name="Freeform 6415"/>
            <p:cNvSpPr>
              <a:spLocks noChangeAspect="1"/>
            </p:cNvSpPr>
            <p:nvPr/>
          </p:nvSpPr>
          <p:spPr bwMode="auto">
            <a:xfrm flipH="1">
              <a:off x="2350"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3175" cmpd="sng">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3" name="Freeform 6416"/>
            <p:cNvSpPr>
              <a:spLocks noChangeAspect="1"/>
            </p:cNvSpPr>
            <p:nvPr/>
          </p:nvSpPr>
          <p:spPr bwMode="auto">
            <a:xfrm flipH="1">
              <a:off x="2216"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84" name="AutoShape 6417"/>
            <p:cNvSpPr>
              <a:spLocks noChangeAspect="1" noChangeArrowheads="1"/>
            </p:cNvSpPr>
            <p:nvPr/>
          </p:nvSpPr>
          <p:spPr bwMode="auto">
            <a:xfrm>
              <a:off x="2214" y="1585"/>
              <a:ext cx="15" cy="64"/>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5" name="AutoShape 6418"/>
            <p:cNvSpPr>
              <a:spLocks noChangeAspect="1" noChangeArrowheads="1"/>
            </p:cNvSpPr>
            <p:nvPr/>
          </p:nvSpPr>
          <p:spPr bwMode="auto">
            <a:xfrm>
              <a:off x="2168" y="1621"/>
              <a:ext cx="16"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86" name="Group 6419"/>
            <p:cNvGrpSpPr>
              <a:grpSpLocks noChangeAspect="1"/>
            </p:cNvGrpSpPr>
            <p:nvPr/>
          </p:nvGrpSpPr>
          <p:grpSpPr bwMode="auto">
            <a:xfrm flipV="1">
              <a:off x="2254" y="1520"/>
              <a:ext cx="17" cy="63"/>
              <a:chOff x="2478" y="2807"/>
              <a:chExt cx="43" cy="178"/>
            </a:xfrm>
          </p:grpSpPr>
          <p:sp>
            <p:nvSpPr>
              <p:cNvPr id="87" name="AutoShape 6420"/>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8" name="AutoShape 6421"/>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223234" name="Rectangle 2"/>
          <p:cNvSpPr>
            <a:spLocks noGrp="1" noChangeArrowheads="1"/>
          </p:cNvSpPr>
          <p:nvPr>
            <p:ph type="title"/>
          </p:nvPr>
        </p:nvSpPr>
        <p:spPr/>
        <p:txBody>
          <a:bodyPr/>
          <a:lstStyle/>
          <a:p>
            <a:pPr eaLnBrk="1" hangingPunct="1">
              <a:defRPr/>
            </a:pPr>
            <a:r>
              <a:rPr lang="zh-CN" altLang="en-US" sz="3600" dirty="0" smtClean="0"/>
              <a:t>转录因子的结构：</a:t>
            </a:r>
          </a:p>
        </p:txBody>
      </p:sp>
      <p:sp>
        <p:nvSpPr>
          <p:cNvPr id="52227" name="Rectangle 3"/>
          <p:cNvSpPr>
            <a:spLocks noGrp="1" noChangeArrowheads="1"/>
          </p:cNvSpPr>
          <p:nvPr>
            <p:ph type="body" sz="half" idx="1"/>
          </p:nvPr>
        </p:nvSpPr>
        <p:spPr>
          <a:xfrm>
            <a:off x="571500" y="1714500"/>
            <a:ext cx="7772400" cy="1981200"/>
          </a:xfrm>
        </p:spPr>
        <p:txBody>
          <a:bodyPr/>
          <a:lstStyle/>
          <a:p>
            <a:pPr eaLnBrk="1" hangingPunct="1"/>
            <a:r>
              <a:rPr lang="zh-CN" altLang="en-US" sz="2400" dirty="0" smtClean="0"/>
              <a:t>目前已知，反式作用因子至少含有三个功能域，即：</a:t>
            </a:r>
          </a:p>
          <a:p>
            <a:pPr lvl="1" eaLnBrk="1" hangingPunct="1"/>
            <a:r>
              <a:rPr lang="en-US" altLang="zh-CN" sz="2000" dirty="0" smtClean="0"/>
              <a:t>DNA</a:t>
            </a:r>
            <a:r>
              <a:rPr lang="zh-CN" altLang="en-US" sz="2000" dirty="0" smtClean="0"/>
              <a:t>结合功能域，</a:t>
            </a:r>
          </a:p>
          <a:p>
            <a:pPr lvl="1" eaLnBrk="1" hangingPunct="1"/>
            <a:r>
              <a:rPr lang="zh-CN" altLang="en-US" sz="2000" dirty="0" smtClean="0"/>
              <a:t>转录活性功能域</a:t>
            </a:r>
          </a:p>
          <a:p>
            <a:pPr lvl="1" eaLnBrk="1" hangingPunct="1"/>
            <a:r>
              <a:rPr lang="zh-CN" altLang="en-US" sz="2000" dirty="0" smtClean="0"/>
              <a:t>其它转录因子结合功能域。 </a:t>
            </a:r>
          </a:p>
        </p:txBody>
      </p:sp>
      <p:sp>
        <p:nvSpPr>
          <p:cNvPr id="12" name="页脚占位符 5"/>
          <p:cNvSpPr>
            <a:spLocks noGrp="1"/>
          </p:cNvSpPr>
          <p:nvPr>
            <p:ph type="ftr" sz="quarter" idx="11"/>
          </p:nvPr>
        </p:nvSpPr>
        <p:spPr/>
        <p:txBody>
          <a:bodyPr/>
          <a:lstStyle/>
          <a:p>
            <a:pPr>
              <a:defRPr/>
            </a:pPr>
            <a:r>
              <a:rPr lang="zh-CN" altLang="en-US" smtClean="0"/>
              <a:t>药学院 金晶</a:t>
            </a:r>
            <a:endParaRPr lang="en-US" altLang="zh-CN"/>
          </a:p>
        </p:txBody>
      </p:sp>
      <p:sp>
        <p:nvSpPr>
          <p:cNvPr id="13" name="灯片编号占位符 6"/>
          <p:cNvSpPr>
            <a:spLocks noGrp="1"/>
          </p:cNvSpPr>
          <p:nvPr>
            <p:ph type="sldNum" sz="quarter" idx="12"/>
          </p:nvPr>
        </p:nvSpPr>
        <p:spPr/>
        <p:txBody>
          <a:bodyPr/>
          <a:lstStyle/>
          <a:p>
            <a:pPr>
              <a:defRPr/>
            </a:pPr>
            <a:fld id="{067C198D-6EF3-41F1-BFFB-0579808B44A5}" type="slidenum">
              <a:rPr lang="en-US" altLang="zh-CN"/>
              <a:pPr>
                <a:defRPr/>
              </a:pPr>
              <a:t>45</a:t>
            </a:fld>
            <a:endParaRPr lang="en-US" altLang="zh-CN"/>
          </a:p>
        </p:txBody>
      </p:sp>
      <p:sp>
        <p:nvSpPr>
          <p:cNvPr id="52230" name="Line 4"/>
          <p:cNvSpPr>
            <a:spLocks noChangeShapeType="1"/>
          </p:cNvSpPr>
          <p:nvPr/>
        </p:nvSpPr>
        <p:spPr bwMode="auto">
          <a:xfrm flipV="1">
            <a:off x="2082800" y="3987800"/>
            <a:ext cx="576263" cy="574675"/>
          </a:xfrm>
          <a:prstGeom prst="line">
            <a:avLst/>
          </a:prstGeom>
          <a:noFill/>
          <a:ln w="9525">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31" name="Line 5"/>
          <p:cNvSpPr>
            <a:spLocks noChangeShapeType="1"/>
          </p:cNvSpPr>
          <p:nvPr/>
        </p:nvSpPr>
        <p:spPr bwMode="auto">
          <a:xfrm>
            <a:off x="2082800" y="5067300"/>
            <a:ext cx="503238" cy="504825"/>
          </a:xfrm>
          <a:prstGeom prst="line">
            <a:avLst/>
          </a:prstGeom>
          <a:noFill/>
          <a:ln w="9525">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32" name="Text Box 6"/>
          <p:cNvSpPr txBox="1">
            <a:spLocks noChangeArrowheads="1"/>
          </p:cNvSpPr>
          <p:nvPr/>
        </p:nvSpPr>
        <p:spPr bwMode="auto">
          <a:xfrm>
            <a:off x="2643188" y="5357813"/>
            <a:ext cx="2744787"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kumimoji="1" lang="en-US" altLang="zh-CN" sz="2800" b="1">
                <a:solidFill>
                  <a:srgbClr val="000099"/>
                </a:solidFill>
                <a:latin typeface="华文新魏" pitchFamily="2" charset="-122"/>
              </a:rPr>
              <a:t>DNA</a:t>
            </a:r>
            <a:r>
              <a:rPr kumimoji="1" lang="zh-CN" altLang="en-US" sz="2800" b="1">
                <a:solidFill>
                  <a:srgbClr val="000099"/>
                </a:solidFill>
                <a:latin typeface="华文新魏" pitchFamily="2" charset="-122"/>
              </a:rPr>
              <a:t>结合结构域</a:t>
            </a:r>
          </a:p>
        </p:txBody>
      </p:sp>
      <p:sp>
        <p:nvSpPr>
          <p:cNvPr id="52233" name="Text Box 7"/>
          <p:cNvSpPr txBox="1">
            <a:spLocks noChangeArrowheads="1"/>
          </p:cNvSpPr>
          <p:nvPr/>
        </p:nvSpPr>
        <p:spPr bwMode="auto">
          <a:xfrm>
            <a:off x="2714625" y="3714750"/>
            <a:ext cx="30956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spcBef>
                <a:spcPct val="50000"/>
              </a:spcBef>
            </a:pPr>
            <a:r>
              <a:rPr kumimoji="1" lang="zh-CN" altLang="en-US" sz="2800" b="1">
                <a:solidFill>
                  <a:srgbClr val="000099"/>
                </a:solidFill>
                <a:latin typeface="华文新魏" pitchFamily="2" charset="-122"/>
              </a:rPr>
              <a:t>转录激活结构域</a:t>
            </a:r>
          </a:p>
        </p:txBody>
      </p:sp>
      <p:sp>
        <p:nvSpPr>
          <p:cNvPr id="52234" name="Text Box 8"/>
          <p:cNvSpPr txBox="1">
            <a:spLocks noChangeArrowheads="1"/>
          </p:cNvSpPr>
          <p:nvPr/>
        </p:nvSpPr>
        <p:spPr bwMode="auto">
          <a:xfrm>
            <a:off x="714375" y="4562475"/>
            <a:ext cx="129698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spcBef>
                <a:spcPct val="50000"/>
              </a:spcBef>
            </a:pPr>
            <a:r>
              <a:rPr kumimoji="1" lang="zh-CN" altLang="en-US" sz="2800" b="1">
                <a:solidFill>
                  <a:srgbClr val="000099"/>
                </a:solidFill>
                <a:latin typeface="华文新魏" pitchFamily="2" charset="-122"/>
              </a:rPr>
              <a:t>结构域</a:t>
            </a:r>
          </a:p>
        </p:txBody>
      </p:sp>
      <p:sp>
        <p:nvSpPr>
          <p:cNvPr id="52235" name="Line 9"/>
          <p:cNvSpPr>
            <a:spLocks noChangeShapeType="1"/>
          </p:cNvSpPr>
          <p:nvPr/>
        </p:nvSpPr>
        <p:spPr bwMode="auto">
          <a:xfrm>
            <a:off x="2082800" y="4778375"/>
            <a:ext cx="647700" cy="0"/>
          </a:xfrm>
          <a:prstGeom prst="line">
            <a:avLst/>
          </a:prstGeom>
          <a:noFill/>
          <a:ln w="9525">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36" name="Text Box 10"/>
          <p:cNvSpPr txBox="1">
            <a:spLocks noChangeArrowheads="1"/>
          </p:cNvSpPr>
          <p:nvPr/>
        </p:nvSpPr>
        <p:spPr bwMode="auto">
          <a:xfrm>
            <a:off x="2730500" y="4548188"/>
            <a:ext cx="1728788"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spcBef>
                <a:spcPct val="50000"/>
              </a:spcBef>
            </a:pPr>
            <a:r>
              <a:rPr lang="zh-CN" altLang="en-US" sz="2800">
                <a:solidFill>
                  <a:srgbClr val="000099"/>
                </a:solidFill>
                <a:latin typeface="华文新魏" pitchFamily="2" charset="-122"/>
              </a:rPr>
              <a:t>连接区</a:t>
            </a:r>
          </a:p>
        </p:txBody>
      </p:sp>
      <p:grpSp>
        <p:nvGrpSpPr>
          <p:cNvPr id="2" name="组合 25"/>
          <p:cNvGrpSpPr>
            <a:grpSpLocks/>
          </p:cNvGrpSpPr>
          <p:nvPr/>
        </p:nvGrpSpPr>
        <p:grpSpPr bwMode="auto">
          <a:xfrm flipH="1">
            <a:off x="7500938" y="3650456"/>
            <a:ext cx="835025" cy="2082800"/>
            <a:chOff x="6205174" y="3429000"/>
            <a:chExt cx="1173131" cy="2082993"/>
          </a:xfrm>
          <a:gradFill flip="none" rotWithShape="1">
            <a:gsLst>
              <a:gs pos="89000">
                <a:srgbClr val="A603AB"/>
              </a:gs>
              <a:gs pos="21001">
                <a:srgbClr val="0819FB"/>
              </a:gs>
              <a:gs pos="21001">
                <a:srgbClr val="0819FB"/>
              </a:gs>
              <a:gs pos="35001">
                <a:srgbClr val="1A8D48"/>
              </a:gs>
              <a:gs pos="0">
                <a:srgbClr val="1A8D48"/>
              </a:gs>
              <a:gs pos="52000">
                <a:srgbClr val="FFFF00"/>
              </a:gs>
              <a:gs pos="73000">
                <a:srgbClr val="EE3F17"/>
              </a:gs>
              <a:gs pos="88000">
                <a:srgbClr val="E81766"/>
              </a:gs>
              <a:gs pos="100000">
                <a:srgbClr val="A603AB"/>
              </a:gs>
            </a:gsLst>
            <a:lin ang="5400000" scaled="0"/>
            <a:tileRect/>
          </a:gradFill>
        </p:grpSpPr>
        <p:sp>
          <p:nvSpPr>
            <p:cNvPr id="58393" name="Rectangle 202"/>
            <p:cNvSpPr>
              <a:spLocks noChangeArrowheads="1"/>
            </p:cNvSpPr>
            <p:nvPr/>
          </p:nvSpPr>
          <p:spPr bwMode="auto">
            <a:xfrm rot="5400000">
              <a:off x="6472873" y="4481347"/>
              <a:ext cx="1409026" cy="340381"/>
            </a:xfrm>
            <a:prstGeom prst="rect">
              <a:avLst/>
            </a:prstGeom>
            <a:grpFill/>
            <a:ln w="9525">
              <a:noFill/>
              <a:miter lim="800000"/>
              <a:headEnd/>
              <a:tailEnd/>
            </a:ln>
          </p:spPr>
          <p:txBody>
            <a:bodyPr wrap="none" anchor="ctr"/>
            <a:lstStyle/>
            <a:p>
              <a:pPr algn="ctr">
                <a:defRPr/>
              </a:pPr>
              <a:endParaRPr lang="en-US" altLang="zh-CN" sz="1200" b="1">
                <a:ea typeface="宋体" pitchFamily="2" charset="-122"/>
              </a:endParaRPr>
            </a:p>
          </p:txBody>
        </p:sp>
        <p:sp>
          <p:nvSpPr>
            <p:cNvPr id="58394" name="AutoShape 203"/>
            <p:cNvSpPr>
              <a:spLocks noChangeArrowheads="1"/>
            </p:cNvSpPr>
            <p:nvPr/>
          </p:nvSpPr>
          <p:spPr bwMode="auto">
            <a:xfrm rot="5400000" flipH="1">
              <a:off x="6714113" y="3703172"/>
              <a:ext cx="938364" cy="390020"/>
            </a:xfrm>
            <a:prstGeom prst="moon">
              <a:avLst>
                <a:gd name="adj" fmla="val 72319"/>
              </a:avLst>
            </a:prstGeom>
            <a:grpFill/>
            <a:ln w="9525">
              <a:noFill/>
              <a:miter lim="800000"/>
              <a:headEnd/>
              <a:tailEnd/>
            </a:ln>
          </p:spPr>
          <p:txBody>
            <a:bodyPr wrap="none" anchor="ctr"/>
            <a:lstStyle/>
            <a:p>
              <a:pPr algn="ctr">
                <a:defRPr/>
              </a:pPr>
              <a:endParaRPr lang="zh-CN" altLang="zh-CN">
                <a:solidFill>
                  <a:srgbClr val="FFFF00"/>
                </a:solidFill>
              </a:endParaRPr>
            </a:p>
          </p:txBody>
        </p:sp>
        <p:sp>
          <p:nvSpPr>
            <p:cNvPr id="58395" name="AutoShape 195"/>
            <p:cNvSpPr>
              <a:spLocks noChangeArrowheads="1"/>
            </p:cNvSpPr>
            <p:nvPr/>
          </p:nvSpPr>
          <p:spPr bwMode="auto">
            <a:xfrm rot="9864842">
              <a:off x="6205174" y="5284208"/>
              <a:ext cx="1142596" cy="227785"/>
            </a:xfrm>
            <a:prstGeom prst="homePlate">
              <a:avLst>
                <a:gd name="adj" fmla="val 54248"/>
              </a:avLst>
            </a:prstGeom>
            <a:grpFill/>
            <a:ln w="9525">
              <a:noFill/>
              <a:miter lim="800000"/>
              <a:headEnd/>
              <a:tailEnd/>
            </a:ln>
          </p:spPr>
          <p:txBody>
            <a:bodyPr wrap="none" anchor="ctr"/>
            <a:lstStyle/>
            <a:p>
              <a:pPr>
                <a:defRPr/>
              </a:pPr>
              <a:endParaRPr lang="zh-CN" altLang="en-US"/>
            </a:p>
          </p:txBody>
        </p:sp>
      </p:grpSp>
      <p:grpSp>
        <p:nvGrpSpPr>
          <p:cNvPr id="3" name="组合 45"/>
          <p:cNvGrpSpPr>
            <a:grpSpLocks/>
          </p:cNvGrpSpPr>
          <p:nvPr/>
        </p:nvGrpSpPr>
        <p:grpSpPr bwMode="auto">
          <a:xfrm>
            <a:off x="7429500" y="3071814"/>
            <a:ext cx="428625" cy="838367"/>
            <a:chOff x="7429520" y="3071810"/>
            <a:chExt cx="428628" cy="837764"/>
          </a:xfrm>
        </p:grpSpPr>
        <p:sp>
          <p:nvSpPr>
            <p:cNvPr id="35" name="椭圆 34"/>
            <p:cNvSpPr/>
            <p:nvPr/>
          </p:nvSpPr>
          <p:spPr>
            <a:xfrm>
              <a:off x="7429520" y="3071810"/>
              <a:ext cx="428628" cy="42831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dirty="0">
                  <a:solidFill>
                    <a:srgbClr val="FF0000"/>
                  </a:solidFill>
                </a:rPr>
                <a:t>P</a:t>
              </a:r>
              <a:endParaRPr lang="zh-CN" altLang="en-US" dirty="0">
                <a:solidFill>
                  <a:srgbClr val="FF0000"/>
                </a:solidFill>
              </a:endParaRPr>
            </a:p>
          </p:txBody>
        </p:sp>
        <p:cxnSp>
          <p:nvCxnSpPr>
            <p:cNvPr id="37" name="直接连接符 36"/>
            <p:cNvCxnSpPr>
              <a:stCxn id="35" idx="4"/>
              <a:endCxn id="58394" idx="3"/>
            </p:cNvCxnSpPr>
            <p:nvPr/>
          </p:nvCxnSpPr>
          <p:spPr>
            <a:xfrm flipH="1">
              <a:off x="7639766" y="3500127"/>
              <a:ext cx="4068" cy="409447"/>
            </a:xfrm>
            <a:prstGeom prst="line">
              <a:avLst/>
            </a:prstGeom>
            <a:ln>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6"/>
          <p:cNvGrpSpPr>
            <a:grpSpLocks/>
          </p:cNvGrpSpPr>
          <p:nvPr/>
        </p:nvGrpSpPr>
        <p:grpSpPr bwMode="auto">
          <a:xfrm>
            <a:off x="6215063" y="3071813"/>
            <a:ext cx="428625" cy="903287"/>
            <a:chOff x="6192543" y="3071810"/>
            <a:chExt cx="428628" cy="902015"/>
          </a:xfrm>
        </p:grpSpPr>
        <p:sp>
          <p:nvSpPr>
            <p:cNvPr id="43" name="椭圆 42"/>
            <p:cNvSpPr/>
            <p:nvPr/>
          </p:nvSpPr>
          <p:spPr>
            <a:xfrm flipH="1">
              <a:off x="6192543" y="3071810"/>
              <a:ext cx="428628" cy="42802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dirty="0">
                  <a:solidFill>
                    <a:srgbClr val="FF0000"/>
                  </a:solidFill>
                </a:rPr>
                <a:t>P</a:t>
              </a:r>
              <a:endParaRPr lang="zh-CN" altLang="en-US" dirty="0">
                <a:solidFill>
                  <a:srgbClr val="FF0000"/>
                </a:solidFill>
              </a:endParaRPr>
            </a:p>
          </p:txBody>
        </p:sp>
        <p:cxnSp>
          <p:nvCxnSpPr>
            <p:cNvPr id="44" name="直接连接符 43"/>
            <p:cNvCxnSpPr>
              <a:stCxn id="43" idx="4"/>
              <a:endCxn id="30" idx="3"/>
            </p:cNvCxnSpPr>
            <p:nvPr/>
          </p:nvCxnSpPr>
          <p:spPr>
            <a:xfrm rot="16200000" flipH="1">
              <a:off x="6207960" y="3698728"/>
              <a:ext cx="473994" cy="76201"/>
            </a:xfrm>
            <a:prstGeom prst="line">
              <a:avLst/>
            </a:prstGeom>
            <a:ln>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日期占位符 3"/>
          <p:cNvSpPr>
            <a:spLocks noGrp="1"/>
          </p:cNvSpPr>
          <p:nvPr>
            <p:ph type="dt" sz="quarter" idx="10"/>
          </p:nvPr>
        </p:nvSpPr>
        <p:spPr/>
        <p:txBody>
          <a:bodyPr/>
          <a:lstStyle/>
          <a:p>
            <a:pPr>
              <a:defRPr/>
            </a:pPr>
            <a:fld id="{F69B0B43-3900-42AF-A64F-021AC1B460FC}" type="datetime1">
              <a:rPr lang="zh-CN" altLang="en-US" smtClean="0"/>
              <a:pPr>
                <a:defRPr/>
              </a:pPr>
              <a:t>2018/11/22</a:t>
            </a:fld>
            <a:endParaRPr lang="en-US" altLang="zh-CN"/>
          </a:p>
        </p:txBody>
      </p:sp>
      <p:grpSp>
        <p:nvGrpSpPr>
          <p:cNvPr id="6" name="组合 25"/>
          <p:cNvGrpSpPr>
            <a:grpSpLocks/>
          </p:cNvGrpSpPr>
          <p:nvPr/>
        </p:nvGrpSpPr>
        <p:grpSpPr bwMode="auto">
          <a:xfrm>
            <a:off x="5786446" y="3714752"/>
            <a:ext cx="835025" cy="2082800"/>
            <a:chOff x="6205174" y="3429000"/>
            <a:chExt cx="1173131" cy="2082993"/>
          </a:xfrm>
          <a:gradFill flip="none" rotWithShape="1">
            <a:gsLst>
              <a:gs pos="89000">
                <a:srgbClr val="A603AB"/>
              </a:gs>
              <a:gs pos="21001">
                <a:srgbClr val="0819FB"/>
              </a:gs>
              <a:gs pos="21001">
                <a:srgbClr val="0819FB"/>
              </a:gs>
              <a:gs pos="35001">
                <a:srgbClr val="1A8D48"/>
              </a:gs>
              <a:gs pos="0">
                <a:srgbClr val="1A8D48"/>
              </a:gs>
              <a:gs pos="52000">
                <a:srgbClr val="FFFF00"/>
              </a:gs>
              <a:gs pos="73000">
                <a:srgbClr val="EE3F17"/>
              </a:gs>
              <a:gs pos="88000">
                <a:srgbClr val="E81766"/>
              </a:gs>
              <a:gs pos="100000">
                <a:srgbClr val="A603AB"/>
              </a:gs>
            </a:gsLst>
            <a:lin ang="5400000" scaled="0"/>
            <a:tileRect/>
          </a:gradFill>
        </p:grpSpPr>
        <p:sp>
          <p:nvSpPr>
            <p:cNvPr id="29" name="Rectangle 202"/>
            <p:cNvSpPr>
              <a:spLocks noChangeArrowheads="1"/>
            </p:cNvSpPr>
            <p:nvPr/>
          </p:nvSpPr>
          <p:spPr bwMode="auto">
            <a:xfrm rot="5400000">
              <a:off x="6472873" y="4481347"/>
              <a:ext cx="1409026" cy="340381"/>
            </a:xfrm>
            <a:prstGeom prst="rect">
              <a:avLst/>
            </a:prstGeom>
            <a:grpFill/>
            <a:ln w="9525">
              <a:noFill/>
              <a:miter lim="800000"/>
              <a:headEnd/>
              <a:tailEnd/>
            </a:ln>
          </p:spPr>
          <p:txBody>
            <a:bodyPr wrap="none" anchor="ctr"/>
            <a:lstStyle/>
            <a:p>
              <a:pPr algn="ctr">
                <a:defRPr/>
              </a:pPr>
              <a:endParaRPr lang="en-US" altLang="zh-CN" sz="1200" b="1">
                <a:ea typeface="宋体" pitchFamily="2" charset="-122"/>
              </a:endParaRPr>
            </a:p>
          </p:txBody>
        </p:sp>
        <p:sp>
          <p:nvSpPr>
            <p:cNvPr id="30" name="AutoShape 203"/>
            <p:cNvSpPr>
              <a:spLocks noChangeArrowheads="1"/>
            </p:cNvSpPr>
            <p:nvPr/>
          </p:nvSpPr>
          <p:spPr bwMode="auto">
            <a:xfrm rot="5400000" flipH="1">
              <a:off x="6714113" y="3703172"/>
              <a:ext cx="938364" cy="390020"/>
            </a:xfrm>
            <a:prstGeom prst="moon">
              <a:avLst>
                <a:gd name="adj" fmla="val 72319"/>
              </a:avLst>
            </a:prstGeom>
            <a:grpFill/>
            <a:ln w="9525">
              <a:noFill/>
              <a:miter lim="800000"/>
              <a:headEnd/>
              <a:tailEnd/>
            </a:ln>
          </p:spPr>
          <p:txBody>
            <a:bodyPr wrap="none" anchor="ctr"/>
            <a:lstStyle/>
            <a:p>
              <a:pPr algn="ctr">
                <a:defRPr/>
              </a:pPr>
              <a:endParaRPr lang="zh-CN" altLang="zh-CN">
                <a:solidFill>
                  <a:srgbClr val="FFFF00"/>
                </a:solidFill>
              </a:endParaRPr>
            </a:p>
          </p:txBody>
        </p:sp>
        <p:sp>
          <p:nvSpPr>
            <p:cNvPr id="31" name="AutoShape 195"/>
            <p:cNvSpPr>
              <a:spLocks noChangeArrowheads="1"/>
            </p:cNvSpPr>
            <p:nvPr/>
          </p:nvSpPr>
          <p:spPr bwMode="auto">
            <a:xfrm rot="9864842">
              <a:off x="6205174" y="5284208"/>
              <a:ext cx="1142596" cy="227785"/>
            </a:xfrm>
            <a:prstGeom prst="homePlate">
              <a:avLst>
                <a:gd name="adj" fmla="val 54248"/>
              </a:avLst>
            </a:prstGeom>
            <a:grpFill/>
            <a:ln w="9525">
              <a:noFill/>
              <a:miter lim="800000"/>
              <a:headEnd/>
              <a:tailEnd/>
            </a:ln>
          </p:spPr>
          <p:txBody>
            <a:bodyPr wrap="none" anchor="ctr"/>
            <a:lstStyle/>
            <a:p>
              <a:pPr>
                <a:defRPr/>
              </a:pPr>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5" presetClass="path" presetSubtype="0" accel="50000" decel="50000" fill="hold" nodeType="clickEffect">
                                  <p:stCondLst>
                                    <p:cond delay="0"/>
                                  </p:stCondLst>
                                  <p:childTnLst>
                                    <p:animMotion origin="layout" path="M -2.22222E-6 -1.85185E-6 L -0.09826 0.00579 " pathEditMode="relative" rAng="0" ptsTypes="AA">
                                      <p:cBhvr>
                                        <p:cTn id="16" dur="2000" fill="hold"/>
                                        <p:tgtEl>
                                          <p:spTgt spid="2"/>
                                        </p:tgtEl>
                                        <p:attrNameLst>
                                          <p:attrName>ppt_x</p:attrName>
                                          <p:attrName>ppt_y</p:attrName>
                                        </p:attrNameLst>
                                      </p:cBhvr>
                                      <p:rCtr x="-4913" y="278"/>
                                    </p:animMotion>
                                  </p:childTnLst>
                                </p:cTn>
                              </p:par>
                              <p:par>
                                <p:cTn id="17" presetID="35" presetClass="path" presetSubtype="0" accel="50000" decel="50000" fill="hold" nodeType="withEffect">
                                  <p:stCondLst>
                                    <p:cond delay="0"/>
                                  </p:stCondLst>
                                  <p:childTnLst>
                                    <p:animMotion origin="layout" path="M 4.72222E-6 -4.81481E-6 L -0.10244 0.00186 " pathEditMode="relative" rAng="0" ptsTypes="AA">
                                      <p:cBhvr>
                                        <p:cTn id="18" dur="2000" fill="hold"/>
                                        <p:tgtEl>
                                          <p:spTgt spid="3"/>
                                        </p:tgtEl>
                                        <p:attrNameLst>
                                          <p:attrName>ppt_x</p:attrName>
                                          <p:attrName>ppt_y</p:attrName>
                                        </p:attrNameLst>
                                      </p:cBhvr>
                                      <p:rCtr x="-5122" y="93"/>
                                    </p:animMotion>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altLang="zh-CN" sz="4000" dirty="0" smtClean="0"/>
              <a:t>1</a:t>
            </a:r>
            <a:r>
              <a:rPr lang="zh-CN" altLang="en-US" sz="4000" dirty="0" smtClean="0"/>
              <a:t>）</a:t>
            </a:r>
            <a:r>
              <a:rPr lang="en-US" altLang="zh-CN" sz="4000" dirty="0" smtClean="0"/>
              <a:t> DNA</a:t>
            </a:r>
            <a:r>
              <a:rPr lang="zh-CN" altLang="en-US" sz="4000" dirty="0" smtClean="0"/>
              <a:t>结合域</a:t>
            </a:r>
          </a:p>
        </p:txBody>
      </p:sp>
      <p:sp>
        <p:nvSpPr>
          <p:cNvPr id="53251" name="Rectangle 3"/>
          <p:cNvSpPr>
            <a:spLocks noGrp="1" noChangeArrowheads="1"/>
          </p:cNvSpPr>
          <p:nvPr>
            <p:ph idx="1"/>
          </p:nvPr>
        </p:nvSpPr>
        <p:spPr/>
        <p:txBody>
          <a:bodyPr/>
          <a:lstStyle/>
          <a:p>
            <a:pPr eaLnBrk="1" hangingPunct="1"/>
            <a:r>
              <a:rPr lang="en-US" altLang="zh-CN" sz="2800" dirty="0" smtClean="0"/>
              <a:t>DNA</a:t>
            </a:r>
            <a:r>
              <a:rPr lang="zh-CN" altLang="en-US" sz="2800" dirty="0" smtClean="0"/>
              <a:t>结合域的核心部分为</a:t>
            </a:r>
            <a:r>
              <a:rPr lang="en-US" altLang="zh-CN" sz="2800" dirty="0" smtClean="0"/>
              <a:t>DNA</a:t>
            </a:r>
            <a:r>
              <a:rPr lang="zh-CN" altLang="en-US" sz="2800" dirty="0" smtClean="0"/>
              <a:t>结合基序，为蛋白质的一个肽段，可</a:t>
            </a:r>
            <a:r>
              <a:rPr lang="zh-CN" altLang="en-US" sz="2800" b="1" u="sng" dirty="0" smtClean="0">
                <a:solidFill>
                  <a:srgbClr val="FF0000"/>
                </a:solidFill>
              </a:rPr>
              <a:t>识别双螺旋</a:t>
            </a:r>
            <a:r>
              <a:rPr lang="en-US" altLang="zh-CN" sz="2800" b="1" u="sng" dirty="0" smtClean="0">
                <a:solidFill>
                  <a:srgbClr val="FF0000"/>
                </a:solidFill>
              </a:rPr>
              <a:t>DNA</a:t>
            </a:r>
            <a:r>
              <a:rPr lang="zh-CN" altLang="en-US" sz="2800" b="1" u="sng" dirty="0" smtClean="0">
                <a:solidFill>
                  <a:srgbClr val="FF0000"/>
                </a:solidFill>
              </a:rPr>
              <a:t>的碱基序列</a:t>
            </a:r>
            <a:r>
              <a:rPr lang="zh-CN" altLang="en-US" sz="2800" dirty="0" smtClean="0"/>
              <a:t>。</a:t>
            </a:r>
          </a:p>
          <a:p>
            <a:pPr eaLnBrk="1" hangingPunct="1"/>
            <a:r>
              <a:rPr lang="zh-CN" altLang="en-US" sz="2800" dirty="0" smtClean="0"/>
              <a:t>转录因子的某些区段进入</a:t>
            </a:r>
            <a:r>
              <a:rPr lang="en-US" altLang="zh-CN" sz="2800" dirty="0" smtClean="0"/>
              <a:t>DNA</a:t>
            </a:r>
            <a:r>
              <a:rPr lang="zh-CN" altLang="en-US" sz="2800" dirty="0" smtClean="0"/>
              <a:t>双螺旋的大沟或小沟，直接阅读所识别的序列，并通过分子表面相互作用与</a:t>
            </a:r>
            <a:r>
              <a:rPr lang="en-US" altLang="zh-CN" sz="2800" dirty="0" smtClean="0"/>
              <a:t>DNA</a:t>
            </a:r>
            <a:r>
              <a:rPr lang="zh-CN" altLang="en-US" sz="2800" dirty="0" smtClean="0"/>
              <a:t>稳定结合。</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C2027809-A85A-4E36-8EA7-42A4812733EF}" type="slidenum">
              <a:rPr lang="en-US" altLang="zh-CN"/>
              <a:pPr>
                <a:defRPr/>
              </a:pPr>
              <a:t>46</a:t>
            </a:fld>
            <a:endParaRPr lang="en-US" altLang="zh-CN"/>
          </a:p>
        </p:txBody>
      </p:sp>
      <p:sp>
        <p:nvSpPr>
          <p:cNvPr id="2" name="日期占位符 1"/>
          <p:cNvSpPr>
            <a:spLocks noGrp="1"/>
          </p:cNvSpPr>
          <p:nvPr>
            <p:ph type="dt" sz="quarter" idx="10"/>
          </p:nvPr>
        </p:nvSpPr>
        <p:spPr/>
        <p:txBody>
          <a:bodyPr/>
          <a:lstStyle/>
          <a:p>
            <a:pPr>
              <a:defRPr/>
            </a:pPr>
            <a:fld id="{2749E55D-4DA0-4A72-A6D3-FC8F1E7C04D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dirty="0" smtClean="0"/>
              <a:t>(1) </a:t>
            </a:r>
            <a:r>
              <a:rPr lang="zh-CN" altLang="en-US" b="1" dirty="0" smtClean="0"/>
              <a:t>螺旋</a:t>
            </a:r>
            <a:r>
              <a:rPr lang="en-US" altLang="zh-CN" b="1" dirty="0" smtClean="0"/>
              <a:t>-</a:t>
            </a:r>
            <a:r>
              <a:rPr lang="zh-CN" altLang="en-US" b="1" dirty="0" smtClean="0"/>
              <a:t>转角</a:t>
            </a:r>
            <a:r>
              <a:rPr lang="en-US" altLang="zh-CN" b="1" dirty="0" smtClean="0"/>
              <a:t>-</a:t>
            </a:r>
            <a:r>
              <a:rPr lang="zh-CN" altLang="en-US" b="1" dirty="0" smtClean="0"/>
              <a:t>螺旋</a:t>
            </a:r>
            <a:r>
              <a:rPr lang="zh-CN" altLang="en-US" dirty="0" smtClean="0"/>
              <a:t> </a:t>
            </a:r>
          </a:p>
        </p:txBody>
      </p:sp>
      <p:sp>
        <p:nvSpPr>
          <p:cNvPr id="54275" name="Rectangle 3"/>
          <p:cNvSpPr>
            <a:spLocks noGrp="1" noChangeArrowheads="1"/>
          </p:cNvSpPr>
          <p:nvPr>
            <p:ph type="body" sz="half" idx="1"/>
          </p:nvPr>
        </p:nvSpPr>
        <p:spPr/>
        <p:txBody>
          <a:bodyPr/>
          <a:lstStyle/>
          <a:p>
            <a:pPr eaLnBrk="1" hangingPunct="1"/>
            <a:r>
              <a:rPr lang="zh-CN" altLang="en-US" sz="2800" dirty="0" smtClean="0"/>
              <a:t>由两段</a:t>
            </a:r>
            <a:r>
              <a:rPr lang="en-US" altLang="zh-CN" sz="2800" dirty="0" smtClean="0"/>
              <a:t>а-</a:t>
            </a:r>
            <a:r>
              <a:rPr lang="zh-CN" altLang="en-US" sz="2800" dirty="0" smtClean="0"/>
              <a:t>螺旋夹一段</a:t>
            </a:r>
            <a:r>
              <a:rPr lang="en-US" altLang="zh-CN" sz="2800" dirty="0" smtClean="0"/>
              <a:t>β-</a:t>
            </a:r>
            <a:r>
              <a:rPr lang="zh-CN" altLang="en-US" sz="2800" dirty="0" smtClean="0"/>
              <a:t>折迭构成，</a:t>
            </a:r>
            <a:r>
              <a:rPr lang="en-US" altLang="zh-CN" sz="2800" dirty="0" smtClean="0"/>
              <a:t>а-</a:t>
            </a:r>
            <a:r>
              <a:rPr lang="zh-CN" altLang="en-US" sz="2800" dirty="0" smtClean="0"/>
              <a:t>螺旋与</a:t>
            </a:r>
            <a:r>
              <a:rPr lang="en-US" altLang="zh-CN" sz="2800" dirty="0" smtClean="0"/>
              <a:t>β-</a:t>
            </a:r>
            <a:r>
              <a:rPr lang="zh-CN" altLang="en-US" sz="2800" dirty="0" smtClean="0"/>
              <a:t>折迭之间通过</a:t>
            </a:r>
            <a:r>
              <a:rPr lang="en-US" altLang="zh-CN" sz="2800" dirty="0" smtClean="0"/>
              <a:t>β-</a:t>
            </a:r>
            <a:r>
              <a:rPr lang="zh-CN" altLang="en-US" sz="2800" dirty="0" smtClean="0"/>
              <a:t>转角或成环连接，即螺旋</a:t>
            </a:r>
            <a:r>
              <a:rPr lang="en-US" altLang="zh-CN" sz="2800" dirty="0" smtClean="0"/>
              <a:t>-</a:t>
            </a:r>
            <a:r>
              <a:rPr lang="zh-CN" altLang="en-US" sz="2800" dirty="0" smtClean="0"/>
              <a:t>转角</a:t>
            </a:r>
            <a:r>
              <a:rPr lang="en-US" altLang="zh-CN" sz="2800" dirty="0" smtClean="0"/>
              <a:t>-</a:t>
            </a:r>
            <a:r>
              <a:rPr lang="zh-CN" altLang="en-US" sz="2800" dirty="0" smtClean="0"/>
              <a:t>螺旋结构。</a:t>
            </a:r>
          </a:p>
          <a:p>
            <a:pPr eaLnBrk="1" hangingPunct="1"/>
            <a:endParaRPr lang="en-US" altLang="zh-CN" sz="2800" dirty="0" smtClean="0"/>
          </a:p>
        </p:txBody>
      </p:sp>
      <p:pic>
        <p:nvPicPr>
          <p:cNvPr id="54276" name="Picture 4"/>
          <p:cNvPicPr>
            <a:picLocks noGrp="1" noChangeAspect="1" noChangeArrowheads="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a:xfrm>
            <a:off x="4648200" y="2638425"/>
            <a:ext cx="3810000" cy="2800350"/>
          </a:xfrm>
        </p:spPr>
      </p:pic>
      <p:sp>
        <p:nvSpPr>
          <p:cNvPr id="6" name="页脚占位符 5"/>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6"/>
          <p:cNvSpPr>
            <a:spLocks noGrp="1"/>
          </p:cNvSpPr>
          <p:nvPr>
            <p:ph type="sldNum" sz="quarter" idx="12"/>
          </p:nvPr>
        </p:nvSpPr>
        <p:spPr/>
        <p:txBody>
          <a:bodyPr/>
          <a:lstStyle/>
          <a:p>
            <a:pPr>
              <a:defRPr/>
            </a:pPr>
            <a:fld id="{DC87DC94-DB8A-42AE-8BFE-ADF323256D04}" type="slidenum">
              <a:rPr lang="en-US" altLang="zh-CN"/>
              <a:pPr>
                <a:defRPr/>
              </a:pPr>
              <a:t>47</a:t>
            </a:fld>
            <a:endParaRPr lang="en-US" altLang="zh-CN"/>
          </a:p>
        </p:txBody>
      </p:sp>
      <p:sp>
        <p:nvSpPr>
          <p:cNvPr id="2" name="日期占位符 1"/>
          <p:cNvSpPr>
            <a:spLocks noGrp="1"/>
          </p:cNvSpPr>
          <p:nvPr>
            <p:ph type="dt" sz="quarter" idx="10"/>
          </p:nvPr>
        </p:nvSpPr>
        <p:spPr/>
        <p:txBody>
          <a:bodyPr/>
          <a:lstStyle/>
          <a:p>
            <a:pPr>
              <a:defRPr/>
            </a:pPr>
            <a:fld id="{C006C31A-C4D7-4FCD-82B5-972F3C56C28B}"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zh-CN" altLang="en-US" sz="3600" dirty="0" smtClean="0"/>
              <a:t>螺旋</a:t>
            </a:r>
            <a:r>
              <a:rPr lang="en-US" altLang="zh-CN" sz="3600" dirty="0" smtClean="0"/>
              <a:t>-</a:t>
            </a:r>
            <a:r>
              <a:rPr lang="zh-CN" altLang="en-US" sz="3600" dirty="0" smtClean="0"/>
              <a:t>转角</a:t>
            </a:r>
            <a:r>
              <a:rPr lang="en-US" altLang="zh-CN" sz="3600" dirty="0" smtClean="0"/>
              <a:t>-</a:t>
            </a:r>
            <a:r>
              <a:rPr lang="zh-CN" altLang="en-US" sz="3600" dirty="0" smtClean="0"/>
              <a:t>螺旋结构嵌入</a:t>
            </a:r>
            <a:r>
              <a:rPr lang="en-US" altLang="zh-CN" sz="3600" dirty="0" smtClean="0"/>
              <a:t>DNA</a:t>
            </a:r>
            <a:r>
              <a:rPr lang="zh-CN" altLang="en-US" sz="3600" dirty="0" smtClean="0"/>
              <a:t>双螺旋</a:t>
            </a:r>
          </a:p>
        </p:txBody>
      </p:sp>
      <p:sp>
        <p:nvSpPr>
          <p:cNvPr id="55299" name="Rectangle 3"/>
          <p:cNvSpPr>
            <a:spLocks noGrp="1" noChangeArrowheads="1"/>
          </p:cNvSpPr>
          <p:nvPr>
            <p:ph type="body" sz="half" idx="1"/>
          </p:nvPr>
        </p:nvSpPr>
        <p:spPr/>
        <p:txBody>
          <a:bodyPr/>
          <a:lstStyle/>
          <a:p>
            <a:pPr eaLnBrk="1" hangingPunct="1">
              <a:lnSpc>
                <a:spcPct val="90000"/>
              </a:lnSpc>
            </a:pPr>
            <a:r>
              <a:rPr lang="zh-CN" altLang="en-US" sz="2400" dirty="0" smtClean="0"/>
              <a:t>两亚基通过</a:t>
            </a:r>
            <a:r>
              <a:rPr lang="en-US" altLang="zh-CN" sz="2400" dirty="0" smtClean="0"/>
              <a:t>β-</a:t>
            </a:r>
            <a:r>
              <a:rPr lang="zh-CN" altLang="en-US" sz="2400" dirty="0" smtClean="0"/>
              <a:t>折迭而形成二聚体，相当于</a:t>
            </a:r>
            <a:r>
              <a:rPr lang="en-US" altLang="zh-CN" sz="2400" dirty="0" smtClean="0"/>
              <a:t>DNA</a:t>
            </a:r>
            <a:r>
              <a:rPr lang="zh-CN" altLang="en-US" sz="2400" dirty="0" smtClean="0"/>
              <a:t>的一个螺距的长度，而每一亚基的一段</a:t>
            </a:r>
            <a:r>
              <a:rPr lang="en-US" altLang="zh-CN" sz="2400" dirty="0" smtClean="0">
                <a:latin typeface="Symbol" pitchFamily="18" charset="2"/>
              </a:rPr>
              <a:t>a</a:t>
            </a:r>
            <a:r>
              <a:rPr lang="en-US" altLang="zh-CN" sz="2400" dirty="0" smtClean="0"/>
              <a:t>-</a:t>
            </a:r>
            <a:r>
              <a:rPr lang="zh-CN" altLang="en-US" sz="2400" dirty="0" smtClean="0"/>
              <a:t>螺旋则刚好能嵌入</a:t>
            </a:r>
            <a:r>
              <a:rPr lang="en-US" altLang="zh-CN" sz="2400" dirty="0" smtClean="0"/>
              <a:t>DNA</a:t>
            </a:r>
            <a:r>
              <a:rPr lang="zh-CN" altLang="en-US" sz="2400" dirty="0" smtClean="0"/>
              <a:t>双螺旋的大沟中与</a:t>
            </a:r>
            <a:r>
              <a:rPr lang="en-US" altLang="zh-CN" sz="2400" dirty="0" smtClean="0"/>
              <a:t>DNA</a:t>
            </a:r>
            <a:r>
              <a:rPr lang="zh-CN" altLang="en-US" sz="2400" dirty="0" smtClean="0"/>
              <a:t>紧密结合。</a:t>
            </a:r>
          </a:p>
          <a:p>
            <a:pPr eaLnBrk="1" hangingPunct="1">
              <a:lnSpc>
                <a:spcPct val="90000"/>
              </a:lnSpc>
            </a:pPr>
            <a:r>
              <a:rPr lang="zh-CN" altLang="en-US" sz="2400" dirty="0" smtClean="0"/>
              <a:t>第一个螺旋稳定并使第二个螺旋暴露出来，与</a:t>
            </a:r>
            <a:r>
              <a:rPr lang="en-US" altLang="zh-CN" sz="2400" dirty="0" smtClean="0"/>
              <a:t>DNA</a:t>
            </a:r>
            <a:r>
              <a:rPr lang="zh-CN" altLang="en-US" sz="2400" dirty="0" smtClean="0"/>
              <a:t>的大沟作用，而特异性地与碱基接触。</a:t>
            </a:r>
          </a:p>
        </p:txBody>
      </p:sp>
      <p:pic>
        <p:nvPicPr>
          <p:cNvPr id="55300" name="Picture 4" descr="Helix-turn-helix">
            <a:hlinkClick r:id="rId2"/>
          </p:cNvPr>
          <p:cNvPicPr>
            <a:picLocks noGrp="1" noChangeAspect="1" noChangeArrowheads="1"/>
          </p:cNvPicPr>
          <p:nvPr>
            <p:ph sz="half" idx="2"/>
          </p:nvPr>
        </p:nvPicPr>
        <p:blipFill>
          <a:blip r:embed="rId3">
            <a:clrChange>
              <a:clrFrom>
                <a:srgbClr val="FEFEFE"/>
              </a:clrFrom>
              <a:clrTo>
                <a:srgbClr val="FEFEFE">
                  <a:alpha val="0"/>
                </a:srgbClr>
              </a:clrTo>
            </a:clrChange>
            <a:extLst>
              <a:ext uri="{28A0092B-C50C-407E-A947-70E740481C1C}">
                <a14:useLocalDpi xmlns:a14="http://schemas.microsoft.com/office/drawing/2010/main" xmlns="" val="0"/>
              </a:ext>
            </a:extLst>
          </a:blip>
          <a:srcRect l="56789" t="16438" b="9770"/>
          <a:stretch>
            <a:fillRect/>
          </a:stretch>
        </p:blipFill>
        <p:spPr>
          <a:xfrm>
            <a:off x="4648200" y="1890713"/>
            <a:ext cx="4049713" cy="4195762"/>
          </a:xfrm>
        </p:spPr>
      </p:pic>
      <p:sp>
        <p:nvSpPr>
          <p:cNvPr id="6" name="页脚占位符 5"/>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6"/>
          <p:cNvSpPr>
            <a:spLocks noGrp="1"/>
          </p:cNvSpPr>
          <p:nvPr>
            <p:ph type="sldNum" sz="quarter" idx="12"/>
          </p:nvPr>
        </p:nvSpPr>
        <p:spPr/>
        <p:txBody>
          <a:bodyPr/>
          <a:lstStyle/>
          <a:p>
            <a:pPr>
              <a:defRPr/>
            </a:pPr>
            <a:fld id="{591D3A1B-D62D-47D2-8623-ED728F46349A}" type="slidenum">
              <a:rPr lang="en-US" altLang="zh-CN"/>
              <a:pPr>
                <a:defRPr/>
              </a:pPr>
              <a:t>48</a:t>
            </a:fld>
            <a:endParaRPr lang="en-US" altLang="zh-CN"/>
          </a:p>
        </p:txBody>
      </p:sp>
      <p:sp>
        <p:nvSpPr>
          <p:cNvPr id="2" name="日期占位符 1"/>
          <p:cNvSpPr>
            <a:spLocks noGrp="1"/>
          </p:cNvSpPr>
          <p:nvPr>
            <p:ph type="dt" sz="quarter" idx="10"/>
          </p:nvPr>
        </p:nvSpPr>
        <p:spPr/>
        <p:txBody>
          <a:bodyPr/>
          <a:lstStyle/>
          <a:p>
            <a:pPr>
              <a:defRPr/>
            </a:pPr>
            <a:fld id="{065BFC6E-3FE5-45B6-ABC9-8DCD05006F01}" type="datetime1">
              <a:rPr lang="zh-CN" altLang="en-US" smtClean="0"/>
              <a:pPr>
                <a:defRPr/>
              </a:pPr>
              <a:t>2018/11/22</a:t>
            </a:fld>
            <a:endParaRPr lang="en-US" altLang="zh-CN"/>
          </a:p>
        </p:txBody>
      </p:sp>
      <p:sp>
        <p:nvSpPr>
          <p:cNvPr id="55304" name="TextBox 7"/>
          <p:cNvSpPr txBox="1">
            <a:spLocks noChangeArrowheads="1"/>
          </p:cNvSpPr>
          <p:nvPr/>
        </p:nvSpPr>
        <p:spPr bwMode="auto">
          <a:xfrm>
            <a:off x="7572375" y="4500563"/>
            <a:ext cx="12668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chemeClr val="bg2"/>
                </a:solidFill>
              </a:rPr>
              <a:t>N</a:t>
            </a:r>
            <a:r>
              <a:rPr lang="zh-CN" altLang="en-US" b="1">
                <a:solidFill>
                  <a:schemeClr val="bg2"/>
                </a:solidFill>
              </a:rPr>
              <a:t>端</a:t>
            </a:r>
            <a:r>
              <a:rPr lang="en-US" altLang="zh-CN" b="1">
                <a:solidFill>
                  <a:schemeClr val="bg2"/>
                </a:solidFill>
                <a:latin typeface="Symbol" pitchFamily="18" charset="2"/>
              </a:rPr>
              <a:t>a</a:t>
            </a:r>
            <a:r>
              <a:rPr lang="en-US" altLang="zh-CN" b="1">
                <a:solidFill>
                  <a:schemeClr val="bg2"/>
                </a:solidFill>
              </a:rPr>
              <a:t>-</a:t>
            </a:r>
            <a:r>
              <a:rPr lang="zh-CN" altLang="en-US" b="1">
                <a:solidFill>
                  <a:schemeClr val="bg2"/>
                </a:solidFill>
              </a:rPr>
              <a:t>螺旋</a:t>
            </a:r>
          </a:p>
        </p:txBody>
      </p:sp>
      <p:sp>
        <p:nvSpPr>
          <p:cNvPr id="55305" name="TextBox 8"/>
          <p:cNvSpPr txBox="1">
            <a:spLocks noChangeArrowheads="1"/>
          </p:cNvSpPr>
          <p:nvPr/>
        </p:nvSpPr>
        <p:spPr bwMode="auto">
          <a:xfrm>
            <a:off x="4500563" y="4357688"/>
            <a:ext cx="12668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chemeClr val="bg2"/>
                </a:solidFill>
              </a:rPr>
              <a:t>C</a:t>
            </a:r>
            <a:r>
              <a:rPr lang="zh-CN" altLang="en-US" b="1">
                <a:solidFill>
                  <a:schemeClr val="bg2"/>
                </a:solidFill>
              </a:rPr>
              <a:t>端</a:t>
            </a:r>
            <a:r>
              <a:rPr lang="en-US" altLang="zh-CN" b="1">
                <a:solidFill>
                  <a:schemeClr val="bg2"/>
                </a:solidFill>
                <a:latin typeface="Symbol" pitchFamily="18" charset="2"/>
              </a:rPr>
              <a:t>a</a:t>
            </a:r>
            <a:r>
              <a:rPr lang="en-US" altLang="zh-CN" b="1">
                <a:solidFill>
                  <a:schemeClr val="bg2"/>
                </a:solidFill>
              </a:rPr>
              <a:t>-</a:t>
            </a:r>
            <a:r>
              <a:rPr lang="zh-CN" altLang="en-US" b="1">
                <a:solidFill>
                  <a:schemeClr val="bg2"/>
                </a:solidFill>
              </a:rPr>
              <a:t>螺旋</a:t>
            </a: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735013" y="0"/>
            <a:ext cx="7772400" cy="1143000"/>
          </a:xfrm>
        </p:spPr>
        <p:txBody>
          <a:bodyPr/>
          <a:lstStyle/>
          <a:p>
            <a:pPr eaLnBrk="1" hangingPunct="1">
              <a:defRPr/>
            </a:pPr>
            <a:r>
              <a:rPr lang="en-US" altLang="zh-CN" sz="4000" dirty="0" smtClean="0"/>
              <a:t>(2)</a:t>
            </a:r>
            <a:r>
              <a:rPr lang="zh-CN" altLang="en-US" sz="4000" dirty="0" smtClean="0"/>
              <a:t>锌指结构：</a:t>
            </a:r>
          </a:p>
        </p:txBody>
      </p:sp>
      <p:sp>
        <p:nvSpPr>
          <p:cNvPr id="56323" name="Rectangle 3"/>
          <p:cNvSpPr>
            <a:spLocks noGrp="1" noChangeArrowheads="1"/>
          </p:cNvSpPr>
          <p:nvPr>
            <p:ph idx="1"/>
          </p:nvPr>
        </p:nvSpPr>
        <p:spPr>
          <a:xfrm>
            <a:off x="685800" y="1490663"/>
            <a:ext cx="7772400" cy="4114800"/>
          </a:xfrm>
        </p:spPr>
        <p:txBody>
          <a:bodyPr/>
          <a:lstStyle/>
          <a:p>
            <a:pPr eaLnBrk="1" hangingPunct="1"/>
            <a:r>
              <a:rPr lang="zh-CN" altLang="en-US" dirty="0" smtClean="0"/>
              <a:t>锌指结构域（</a:t>
            </a:r>
            <a:r>
              <a:rPr lang="en-US" altLang="zh-CN" dirty="0" smtClean="0"/>
              <a:t>zinc finger motif</a:t>
            </a:r>
            <a:r>
              <a:rPr lang="zh-CN" altLang="en-US" dirty="0" smtClean="0"/>
              <a:t>）是指由少数保守的氨基酸短肽链围绕</a:t>
            </a:r>
            <a:r>
              <a:rPr lang="en-US" altLang="zh-CN" dirty="0" smtClean="0"/>
              <a:t>Zn</a:t>
            </a:r>
            <a:r>
              <a:rPr lang="en-US" altLang="zh-CN" baseline="30000" dirty="0" smtClean="0"/>
              <a:t>2+</a:t>
            </a:r>
            <a:r>
              <a:rPr lang="zh-CN" altLang="en-US" dirty="0" smtClean="0"/>
              <a:t>离子折叠形成的一指状结构。</a:t>
            </a:r>
          </a:p>
          <a:p>
            <a:pPr eaLnBrk="1" hangingPunct="1"/>
            <a:r>
              <a:rPr lang="zh-CN" altLang="en-US" dirty="0" smtClean="0"/>
              <a:t>含有锌指结构的蛋白质称为锌指蛋白。</a:t>
            </a:r>
          </a:p>
          <a:p>
            <a:pPr eaLnBrk="1" hangingPunct="1"/>
            <a:r>
              <a:rPr lang="zh-CN" altLang="en-US" dirty="0" smtClean="0"/>
              <a:t>锌指结构首先是在</a:t>
            </a:r>
            <a:r>
              <a:rPr lang="en-US" altLang="zh-CN" dirty="0" smtClean="0"/>
              <a:t>DNA</a:t>
            </a:r>
            <a:r>
              <a:rPr lang="zh-CN" altLang="en-US" dirty="0" smtClean="0"/>
              <a:t>结合区发现的，但在非</a:t>
            </a:r>
            <a:r>
              <a:rPr lang="en-US" altLang="zh-CN" dirty="0" smtClean="0"/>
              <a:t>DNA</a:t>
            </a:r>
            <a:r>
              <a:rPr lang="zh-CN" altLang="en-US" dirty="0" smtClean="0"/>
              <a:t>结合蛋白中也存在。目前已确认的锌指结构有</a:t>
            </a:r>
            <a:r>
              <a:rPr lang="en-US" altLang="zh-CN" dirty="0" smtClean="0"/>
              <a:t>6</a:t>
            </a:r>
            <a:r>
              <a:rPr lang="zh-CN" altLang="en-US" dirty="0" smtClean="0"/>
              <a:t>种。</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4A499444-560F-4AFB-9698-CA5941A71A47}" type="slidenum">
              <a:rPr lang="en-US" altLang="zh-CN"/>
              <a:pPr>
                <a:defRPr/>
              </a:pPr>
              <a:t>49</a:t>
            </a:fld>
            <a:endParaRPr lang="en-US" altLang="zh-CN"/>
          </a:p>
        </p:txBody>
      </p:sp>
      <p:sp>
        <p:nvSpPr>
          <p:cNvPr id="2" name="日期占位符 1"/>
          <p:cNvSpPr>
            <a:spLocks noGrp="1"/>
          </p:cNvSpPr>
          <p:nvPr>
            <p:ph type="dt" sz="quarter" idx="10"/>
          </p:nvPr>
        </p:nvSpPr>
        <p:spPr/>
        <p:txBody>
          <a:bodyPr/>
          <a:lstStyle/>
          <a:p>
            <a:pPr>
              <a:defRPr/>
            </a:pPr>
            <a:fld id="{6FB21950-E7B2-4442-8441-4EF88C52DC77}"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defRPr/>
            </a:pPr>
            <a:endParaRPr lang="zh-CN" altLang="en-US" dirty="0" smtClean="0"/>
          </a:p>
        </p:txBody>
      </p:sp>
      <p:sp>
        <p:nvSpPr>
          <p:cNvPr id="47110" name="Rectangle 3"/>
          <p:cNvSpPr>
            <a:spLocks noGrp="1" noChangeArrowheads="1"/>
          </p:cNvSpPr>
          <p:nvPr>
            <p:ph idx="1"/>
          </p:nvPr>
        </p:nvSpPr>
        <p:spPr>
          <a:xfrm>
            <a:off x="684213" y="1406525"/>
            <a:ext cx="7773987" cy="2238375"/>
          </a:xfrm>
        </p:spPr>
        <p:txBody>
          <a:bodyPr>
            <a:normAutofit lnSpcReduction="10000"/>
          </a:bodyPr>
          <a:lstStyle/>
          <a:p>
            <a:pPr eaLnBrk="1" hangingPunct="1">
              <a:defRPr/>
            </a:pPr>
            <a:r>
              <a:rPr lang="zh-CN" altLang="en-US" dirty="0" smtClean="0"/>
              <a:t>基因重排的结果：</a:t>
            </a:r>
          </a:p>
          <a:p>
            <a:pPr lvl="1" eaLnBrk="1" hangingPunct="1">
              <a:defRPr/>
            </a:pPr>
            <a:r>
              <a:rPr lang="zh-CN" altLang="en-US" u="sng" dirty="0" smtClean="0"/>
              <a:t>基因空间的位置改变</a:t>
            </a:r>
          </a:p>
          <a:p>
            <a:pPr lvl="1" eaLnBrk="1" hangingPunct="1">
              <a:defRPr/>
            </a:pPr>
            <a:r>
              <a:rPr lang="zh-CN" altLang="en-US" u="sng" dirty="0" smtClean="0"/>
              <a:t>可伴有基因片段的扩增或丢失</a:t>
            </a:r>
          </a:p>
          <a:p>
            <a:pPr lvl="1" eaLnBrk="1" hangingPunct="1">
              <a:defRPr/>
            </a:pPr>
            <a:r>
              <a:rPr lang="zh-CN" altLang="en-US" u="sng" dirty="0" smtClean="0"/>
              <a:t>染色体易位、外源基因的嵌入、整合</a:t>
            </a:r>
          </a:p>
          <a:p>
            <a:pPr lvl="1" eaLnBrk="1" hangingPunct="1">
              <a:defRPr/>
            </a:pPr>
            <a:endParaRPr lang="en-US" altLang="zh-CN" u="sng" dirty="0" smtClean="0">
              <a:solidFill>
                <a:srgbClr val="CC6600"/>
              </a:solidFill>
            </a:endParaRPr>
          </a:p>
          <a:p>
            <a:pPr marL="514350" indent="-514350" eaLnBrk="1" hangingPunct="1">
              <a:buFont typeface="+mj-lt"/>
              <a:buAutoNum type="arabicPeriod" startAt="2"/>
              <a:defRPr/>
            </a:pPr>
            <a:endParaRPr lang="zh-CN" altLang="en-US" dirty="0" smtClean="0"/>
          </a:p>
        </p:txBody>
      </p:sp>
      <p:sp>
        <p:nvSpPr>
          <p:cNvPr id="5" name="页脚占位符 4"/>
          <p:cNvSpPr>
            <a:spLocks noGrp="1"/>
          </p:cNvSpPr>
          <p:nvPr>
            <p:ph type="ftr" sz="quarter" idx="11"/>
          </p:nvPr>
        </p:nvSpPr>
        <p:spPr>
          <a:xfrm>
            <a:off x="2611438" y="6532563"/>
            <a:ext cx="3325812" cy="307975"/>
          </a:xfrm>
        </p:spPr>
        <p:txBody>
          <a:bodyPr/>
          <a:lstStyle/>
          <a:p>
            <a:pPr>
              <a:defRPr/>
            </a:pPr>
            <a:r>
              <a:rPr lang="zh-CN" altLang="en-US" smtClean="0"/>
              <a:t>药学院 金晶</a:t>
            </a:r>
            <a:endParaRPr lang="en-US" altLang="zh-CN" dirty="0"/>
          </a:p>
        </p:txBody>
      </p:sp>
      <p:sp>
        <p:nvSpPr>
          <p:cNvPr id="6" name="灯片编号占位符 5"/>
          <p:cNvSpPr>
            <a:spLocks noGrp="1"/>
          </p:cNvSpPr>
          <p:nvPr>
            <p:ph type="sldNum" sz="quarter" idx="12"/>
          </p:nvPr>
        </p:nvSpPr>
        <p:spPr/>
        <p:txBody>
          <a:bodyPr/>
          <a:lstStyle/>
          <a:p>
            <a:pPr>
              <a:defRPr/>
            </a:pPr>
            <a:fld id="{6C5336D4-3C80-4FD6-A1DB-17095C3705DF}" type="slidenum">
              <a:rPr lang="en-US" altLang="zh-CN"/>
              <a:pPr>
                <a:defRPr/>
              </a:pPr>
              <a:t>5</a:t>
            </a:fld>
            <a:endParaRPr lang="en-US" altLang="zh-CN"/>
          </a:p>
        </p:txBody>
      </p:sp>
      <p:sp>
        <p:nvSpPr>
          <p:cNvPr id="2" name="日期占位符 1"/>
          <p:cNvSpPr>
            <a:spLocks noGrp="1"/>
          </p:cNvSpPr>
          <p:nvPr>
            <p:ph type="dt" sz="quarter" idx="10"/>
          </p:nvPr>
        </p:nvSpPr>
        <p:spPr/>
        <p:txBody>
          <a:bodyPr/>
          <a:lstStyle/>
          <a:p>
            <a:pPr>
              <a:defRPr/>
            </a:pPr>
            <a:fld id="{838B8FB8-8B4D-4775-B76F-F1DA388829BC}" type="datetime1">
              <a:rPr lang="zh-CN" altLang="en-US" smtClean="0"/>
              <a:pPr>
                <a:defRPr/>
              </a:pPr>
              <a:t>2018/11/22</a:t>
            </a:fld>
            <a:endParaRPr lang="en-US" altLang="zh-CN"/>
          </a:p>
        </p:txBody>
      </p:sp>
      <p:pic>
        <p:nvPicPr>
          <p:cNvPr id="9223" name="Picture 10" descr="http://www.plantbreeding.wur.nl/Images/Kwekersspel/crossover.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79712" y="4050978"/>
            <a:ext cx="4680495" cy="1970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defRPr/>
            </a:pPr>
            <a:r>
              <a:rPr lang="en-US" altLang="zh-CN" sz="3600" dirty="0" smtClean="0">
                <a:latin typeface="Times New Roman" pitchFamily="18" charset="0"/>
                <a:cs typeface="Times New Roman" pitchFamily="18" charset="0"/>
              </a:rPr>
              <a:t>C2H2</a:t>
            </a:r>
            <a:r>
              <a:rPr lang="zh-CN" altLang="en-US" sz="3600" dirty="0" smtClean="0">
                <a:latin typeface="Times New Roman" pitchFamily="18" charset="0"/>
                <a:cs typeface="Times New Roman" pitchFamily="18" charset="0"/>
              </a:rPr>
              <a:t>锌指结构 </a:t>
            </a:r>
          </a:p>
        </p:txBody>
      </p:sp>
      <p:sp>
        <p:nvSpPr>
          <p:cNvPr id="57347" name="Rectangle 3"/>
          <p:cNvSpPr>
            <a:spLocks noGrp="1" noChangeArrowheads="1"/>
          </p:cNvSpPr>
          <p:nvPr>
            <p:ph type="body" sz="half" idx="1"/>
          </p:nvPr>
        </p:nvSpPr>
        <p:spPr/>
        <p:txBody>
          <a:bodyPr/>
          <a:lstStyle/>
          <a:p>
            <a:pPr eaLnBrk="1" hangingPunct="1">
              <a:lnSpc>
                <a:spcPct val="90000"/>
              </a:lnSpc>
            </a:pPr>
            <a:r>
              <a:rPr lang="zh-CN" altLang="en-US" sz="2800" dirty="0" smtClean="0">
                <a:latin typeface="Times New Roman" pitchFamily="18" charset="0"/>
                <a:cs typeface="Times New Roman" pitchFamily="18" charset="0"/>
              </a:rPr>
              <a:t>每四</a:t>
            </a:r>
            <a:r>
              <a:rPr lang="zh-CN" altLang="en-US" sz="2800" smtClean="0">
                <a:latin typeface="Times New Roman" pitchFamily="18" charset="0"/>
                <a:cs typeface="Times New Roman" pitchFamily="18" charset="0"/>
              </a:rPr>
              <a:t>个半胱氨酸</a:t>
            </a:r>
            <a:r>
              <a:rPr lang="zh-CN" altLang="en-US" sz="2800" dirty="0" smtClean="0">
                <a:latin typeface="Times New Roman" pitchFamily="18" charset="0"/>
                <a:cs typeface="Times New Roman" pitchFamily="18" charset="0"/>
              </a:rPr>
              <a:t>残基或</a:t>
            </a:r>
            <a:r>
              <a:rPr lang="en-US" altLang="zh-CN" sz="2800" dirty="0" smtClean="0">
                <a:latin typeface="Times New Roman" pitchFamily="18" charset="0"/>
                <a:cs typeface="Times New Roman" pitchFamily="18" charset="0"/>
              </a:rPr>
              <a:t>His</a:t>
            </a:r>
            <a:r>
              <a:rPr lang="zh-CN" altLang="en-US" sz="2800" dirty="0" smtClean="0">
                <a:latin typeface="Times New Roman" pitchFamily="18" charset="0"/>
                <a:cs typeface="Times New Roman" pitchFamily="18" charset="0"/>
              </a:rPr>
              <a:t>残基螯合一分子</a:t>
            </a:r>
            <a:r>
              <a:rPr lang="en-US" altLang="zh-CN" sz="2800" dirty="0" smtClean="0">
                <a:latin typeface="Times New Roman" pitchFamily="18" charset="0"/>
                <a:cs typeface="Times New Roman" pitchFamily="18" charset="0"/>
              </a:rPr>
              <a:t>Zn</a:t>
            </a:r>
            <a:r>
              <a:rPr lang="en-US" altLang="zh-CN" sz="2800" baseline="30000" dirty="0" smtClean="0">
                <a:latin typeface="Times New Roman" pitchFamily="18" charset="0"/>
                <a:cs typeface="Times New Roman" pitchFamily="18" charset="0"/>
              </a:rPr>
              <a:t>2+</a:t>
            </a:r>
            <a:r>
              <a:rPr lang="zh-CN" altLang="en-US" sz="2800" dirty="0" smtClean="0">
                <a:latin typeface="Times New Roman" pitchFamily="18" charset="0"/>
                <a:cs typeface="Times New Roman" pitchFamily="18" charset="0"/>
              </a:rPr>
              <a:t>，其余约</a:t>
            </a:r>
            <a:r>
              <a:rPr lang="en-US" altLang="zh-CN" sz="2800" dirty="0" smtClean="0">
                <a:latin typeface="Times New Roman" pitchFamily="18" charset="0"/>
                <a:cs typeface="Times New Roman" pitchFamily="18" charset="0"/>
              </a:rPr>
              <a:t>12-13</a:t>
            </a:r>
            <a:r>
              <a:rPr lang="zh-CN" altLang="en-US" sz="2800" dirty="0" smtClean="0">
                <a:latin typeface="Times New Roman" pitchFamily="18" charset="0"/>
                <a:cs typeface="Times New Roman" pitchFamily="18" charset="0"/>
              </a:rPr>
              <a:t>个残基则呈指样突出，刚好能嵌入</a:t>
            </a:r>
            <a:r>
              <a:rPr lang="en-US" altLang="zh-CN" sz="2800" dirty="0" smtClean="0">
                <a:latin typeface="Times New Roman" pitchFamily="18" charset="0"/>
                <a:cs typeface="Times New Roman" pitchFamily="18" charset="0"/>
              </a:rPr>
              <a:t>DNA</a:t>
            </a:r>
            <a:r>
              <a:rPr lang="zh-CN" altLang="en-US" sz="2800" dirty="0" smtClean="0">
                <a:latin typeface="Times New Roman" pitchFamily="18" charset="0"/>
                <a:cs typeface="Times New Roman" pitchFamily="18" charset="0"/>
              </a:rPr>
              <a:t>双螺旋的大沟中而与之相结合。</a:t>
            </a:r>
          </a:p>
          <a:p>
            <a:pPr eaLnBrk="1" hangingPunct="1">
              <a:lnSpc>
                <a:spcPct val="90000"/>
              </a:lnSpc>
            </a:pPr>
            <a:r>
              <a:rPr lang="zh-CN" altLang="en-US" sz="2800" dirty="0" smtClean="0">
                <a:latin typeface="Times New Roman" pitchFamily="18" charset="0"/>
                <a:cs typeface="Times New Roman" pitchFamily="18" charset="0"/>
              </a:rPr>
              <a:t>每个蛋白质分子中可含</a:t>
            </a:r>
            <a:r>
              <a:rPr lang="en-US" altLang="zh-CN" sz="2800" dirty="0" smtClean="0">
                <a:latin typeface="Times New Roman" pitchFamily="18" charset="0"/>
                <a:cs typeface="Times New Roman" pitchFamily="18" charset="0"/>
              </a:rPr>
              <a:t>2-9</a:t>
            </a:r>
            <a:r>
              <a:rPr lang="zh-CN" altLang="en-US" sz="2800" dirty="0" smtClean="0">
                <a:latin typeface="Times New Roman" pitchFamily="18" charset="0"/>
                <a:cs typeface="Times New Roman" pitchFamily="18" charset="0"/>
              </a:rPr>
              <a:t>个锌指结构。 </a:t>
            </a:r>
          </a:p>
          <a:p>
            <a:pPr eaLnBrk="1" hangingPunct="1">
              <a:lnSpc>
                <a:spcPct val="90000"/>
              </a:lnSpc>
            </a:pPr>
            <a:endParaRPr lang="en-US" altLang="zh-CN" sz="2400" dirty="0" smtClean="0">
              <a:latin typeface="Times New Roman" pitchFamily="18" charset="0"/>
              <a:cs typeface="Times New Roman" pitchFamily="18" charset="0"/>
            </a:endParaRPr>
          </a:p>
        </p:txBody>
      </p:sp>
      <p:pic>
        <p:nvPicPr>
          <p:cNvPr id="57348" name="Picture 4" descr="gb-2001-2-5-research0016-1"/>
          <p:cNvPicPr>
            <a:picLocks noGrp="1" noChangeAspect="1" noChangeArrowheads="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a:xfrm>
            <a:off x="4686300" y="2106613"/>
            <a:ext cx="3797300" cy="3765550"/>
          </a:xfrm>
          <a:noFill/>
        </p:spPr>
      </p:pic>
      <p:sp>
        <p:nvSpPr>
          <p:cNvPr id="6" name="页脚占位符 5"/>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6"/>
          <p:cNvSpPr>
            <a:spLocks noGrp="1"/>
          </p:cNvSpPr>
          <p:nvPr>
            <p:ph type="sldNum" sz="quarter" idx="12"/>
          </p:nvPr>
        </p:nvSpPr>
        <p:spPr/>
        <p:txBody>
          <a:bodyPr/>
          <a:lstStyle/>
          <a:p>
            <a:pPr>
              <a:defRPr/>
            </a:pPr>
            <a:fld id="{B9A5FD32-070B-4155-8617-10BDAF216361}" type="slidenum">
              <a:rPr lang="en-US" altLang="zh-CN"/>
              <a:pPr>
                <a:defRPr/>
              </a:pPr>
              <a:t>50</a:t>
            </a:fld>
            <a:endParaRPr lang="en-US" altLang="zh-CN"/>
          </a:p>
        </p:txBody>
      </p:sp>
      <p:sp>
        <p:nvSpPr>
          <p:cNvPr id="2" name="日期占位符 1"/>
          <p:cNvSpPr>
            <a:spLocks noGrp="1"/>
          </p:cNvSpPr>
          <p:nvPr>
            <p:ph type="dt" sz="quarter" idx="10"/>
          </p:nvPr>
        </p:nvSpPr>
        <p:spPr/>
        <p:txBody>
          <a:bodyPr/>
          <a:lstStyle/>
          <a:p>
            <a:pPr>
              <a:defRPr/>
            </a:pPr>
            <a:fld id="{D0CA4F92-A106-4606-9B21-3CDEA085A010}"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altLang="zh-CN" sz="3600" dirty="0" smtClean="0"/>
              <a:t>C2C2</a:t>
            </a:r>
            <a:r>
              <a:rPr lang="zh-CN" altLang="en-US" sz="3600" dirty="0" smtClean="0"/>
              <a:t>锌指结构 </a:t>
            </a:r>
          </a:p>
        </p:txBody>
      </p:sp>
      <p:sp>
        <p:nvSpPr>
          <p:cNvPr id="14"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15" name="灯片编号占位符 4"/>
          <p:cNvSpPr>
            <a:spLocks noGrp="1"/>
          </p:cNvSpPr>
          <p:nvPr>
            <p:ph type="sldNum" sz="quarter" idx="12"/>
          </p:nvPr>
        </p:nvSpPr>
        <p:spPr/>
        <p:txBody>
          <a:bodyPr/>
          <a:lstStyle/>
          <a:p>
            <a:pPr>
              <a:defRPr/>
            </a:pPr>
            <a:fld id="{51D1A92B-88C6-4C83-BC8D-C7AD570494FD}" type="slidenum">
              <a:rPr lang="en-US" altLang="zh-CN"/>
              <a:pPr>
                <a:defRPr/>
              </a:pPr>
              <a:t>51</a:t>
            </a:fld>
            <a:endParaRPr lang="en-US" altLang="zh-CN"/>
          </a:p>
        </p:txBody>
      </p:sp>
      <p:grpSp>
        <p:nvGrpSpPr>
          <p:cNvPr id="58373" name="Group 3"/>
          <p:cNvGrpSpPr>
            <a:grpSpLocks/>
          </p:cNvGrpSpPr>
          <p:nvPr/>
        </p:nvGrpSpPr>
        <p:grpSpPr bwMode="auto">
          <a:xfrm>
            <a:off x="1073150" y="1876425"/>
            <a:ext cx="7191375" cy="4241800"/>
            <a:chOff x="676" y="1182"/>
            <a:chExt cx="4530" cy="2672"/>
          </a:xfrm>
        </p:grpSpPr>
        <p:pic>
          <p:nvPicPr>
            <p:cNvPr id="58375" name="Picture 4" descr="Stryer_F37-3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9921" r="8591" b="39120"/>
            <a:stretch>
              <a:fillRect/>
            </a:stretch>
          </p:blipFill>
          <p:spPr bwMode="auto">
            <a:xfrm>
              <a:off x="676" y="1182"/>
              <a:ext cx="4530" cy="2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6" name="Oval 5"/>
            <p:cNvSpPr>
              <a:spLocks noChangeArrowheads="1"/>
            </p:cNvSpPr>
            <p:nvPr/>
          </p:nvSpPr>
          <p:spPr bwMode="auto">
            <a:xfrm>
              <a:off x="1646" y="2737"/>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77" name="Oval 6"/>
            <p:cNvSpPr>
              <a:spLocks noChangeArrowheads="1"/>
            </p:cNvSpPr>
            <p:nvPr/>
          </p:nvSpPr>
          <p:spPr bwMode="auto">
            <a:xfrm>
              <a:off x="1638" y="3336"/>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78" name="Oval 7"/>
            <p:cNvSpPr>
              <a:spLocks noChangeArrowheads="1"/>
            </p:cNvSpPr>
            <p:nvPr/>
          </p:nvSpPr>
          <p:spPr bwMode="auto">
            <a:xfrm>
              <a:off x="2278" y="2680"/>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79" name="Oval 8"/>
            <p:cNvSpPr>
              <a:spLocks noChangeArrowheads="1"/>
            </p:cNvSpPr>
            <p:nvPr/>
          </p:nvSpPr>
          <p:spPr bwMode="auto">
            <a:xfrm>
              <a:off x="2301" y="3331"/>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80" name="Oval 9"/>
            <p:cNvSpPr>
              <a:spLocks noChangeArrowheads="1"/>
            </p:cNvSpPr>
            <p:nvPr/>
          </p:nvSpPr>
          <p:spPr bwMode="auto">
            <a:xfrm>
              <a:off x="3424" y="2685"/>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81" name="Oval 10"/>
            <p:cNvSpPr>
              <a:spLocks noChangeArrowheads="1"/>
            </p:cNvSpPr>
            <p:nvPr/>
          </p:nvSpPr>
          <p:spPr bwMode="auto">
            <a:xfrm>
              <a:off x="3417" y="3325"/>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82" name="Oval 11"/>
            <p:cNvSpPr>
              <a:spLocks noChangeArrowheads="1"/>
            </p:cNvSpPr>
            <p:nvPr/>
          </p:nvSpPr>
          <p:spPr bwMode="auto">
            <a:xfrm>
              <a:off x="4087" y="3327"/>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sp>
          <p:nvSpPr>
            <p:cNvPr id="58383" name="Oval 12"/>
            <p:cNvSpPr>
              <a:spLocks noChangeArrowheads="1"/>
            </p:cNvSpPr>
            <p:nvPr/>
          </p:nvSpPr>
          <p:spPr bwMode="auto">
            <a:xfrm>
              <a:off x="4068" y="2681"/>
              <a:ext cx="217" cy="246"/>
            </a:xfrm>
            <a:prstGeom prst="ellipse">
              <a:avLst/>
            </a:prstGeom>
            <a:solidFill>
              <a:srgbClr val="66CCFF"/>
            </a:solidFill>
            <a:ln w="12700" cap="sq">
              <a:solidFill>
                <a:schemeClr val="bg2"/>
              </a:solidFill>
              <a:round/>
              <a:headEnd type="none" w="sm" len="sm"/>
              <a:tailEnd type="none" w="sm" len="sm"/>
            </a:ln>
          </p:spPr>
          <p:txBody>
            <a:bodyPr wrap="none" anchor="ctr"/>
            <a:lstStyle/>
            <a:p>
              <a:pPr algn="ctr"/>
              <a:r>
                <a:rPr kumimoji="1" lang="en-US" altLang="zh-CN" sz="2400" b="1">
                  <a:solidFill>
                    <a:srgbClr val="CC0000"/>
                  </a:solidFill>
                  <a:latin typeface="幼圆" pitchFamily="49" charset="-122"/>
                  <a:ea typeface="幼圆" pitchFamily="49" charset="-122"/>
                </a:rPr>
                <a:t>C</a:t>
              </a:r>
            </a:p>
          </p:txBody>
        </p:sp>
      </p:grpSp>
      <p:sp>
        <p:nvSpPr>
          <p:cNvPr id="2" name="日期占位符 1"/>
          <p:cNvSpPr>
            <a:spLocks noGrp="1"/>
          </p:cNvSpPr>
          <p:nvPr>
            <p:ph type="dt" sz="quarter" idx="10"/>
          </p:nvPr>
        </p:nvSpPr>
        <p:spPr/>
        <p:txBody>
          <a:bodyPr/>
          <a:lstStyle/>
          <a:p>
            <a:pPr>
              <a:defRPr/>
            </a:pPr>
            <a:fld id="{E4020911-B0A2-4C49-8C45-785BB7E3939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type="title"/>
          </p:nvPr>
        </p:nvSpPr>
        <p:spPr>
          <a:xfrm>
            <a:off x="490538" y="217488"/>
            <a:ext cx="7772400" cy="1143000"/>
          </a:xfrm>
        </p:spPr>
        <p:txBody>
          <a:bodyPr/>
          <a:lstStyle/>
          <a:p>
            <a:pPr eaLnBrk="1" hangingPunct="1">
              <a:defRPr/>
            </a:pPr>
            <a:r>
              <a:rPr lang="zh-CN" altLang="en-US" sz="4000" dirty="0" smtClean="0"/>
              <a:t>锌指结构与</a:t>
            </a:r>
            <a:r>
              <a:rPr lang="en-US" altLang="zh-CN" sz="4000" dirty="0" smtClean="0"/>
              <a:t>DNA</a:t>
            </a:r>
            <a:r>
              <a:rPr lang="zh-CN" altLang="en-US" sz="4000" dirty="0" smtClean="0"/>
              <a:t>双螺旋结构结合</a:t>
            </a:r>
          </a:p>
        </p:txBody>
      </p:sp>
      <p:sp>
        <p:nvSpPr>
          <p:cNvPr id="6"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4"/>
          <p:cNvSpPr>
            <a:spLocks noGrp="1"/>
          </p:cNvSpPr>
          <p:nvPr>
            <p:ph type="sldNum" sz="quarter" idx="12"/>
          </p:nvPr>
        </p:nvSpPr>
        <p:spPr/>
        <p:txBody>
          <a:bodyPr/>
          <a:lstStyle/>
          <a:p>
            <a:pPr>
              <a:defRPr/>
            </a:pPr>
            <a:fld id="{B73C3B1D-DCF5-4DB5-9336-2A23F95F22DA}" type="slidenum">
              <a:rPr lang="en-US" altLang="zh-CN"/>
              <a:pPr>
                <a:defRPr/>
              </a:pPr>
              <a:t>52</a:t>
            </a:fld>
            <a:endParaRPr lang="en-US" altLang="zh-CN"/>
          </a:p>
        </p:txBody>
      </p:sp>
      <p:pic>
        <p:nvPicPr>
          <p:cNvPr id="59397" name="Picture 2" descr="MVH_fi28p23"/>
          <p:cNvPicPr>
            <a:picLocks noChangeAspect="1" noChangeArrowheads="1"/>
          </p:cNvPicPr>
          <p:nvPr/>
        </p:nvPicPr>
        <p:blipFill>
          <a:blip r:embed="rId2">
            <a:clrChange>
              <a:clrFrom>
                <a:srgbClr val="FFFFFF"/>
              </a:clrFrom>
              <a:clrTo>
                <a:srgbClr val="FFFFFF">
                  <a:alpha val="0"/>
                </a:srgbClr>
              </a:clrTo>
            </a:clrChange>
            <a:lum bright="-18000" contrast="30000"/>
            <a:extLst>
              <a:ext uri="{28A0092B-C50C-407E-A947-70E740481C1C}">
                <a14:useLocalDpi xmlns:a14="http://schemas.microsoft.com/office/drawing/2010/main" xmlns="" val="0"/>
              </a:ext>
            </a:extLst>
          </a:blip>
          <a:srcRect t="20697" r="70950"/>
          <a:stretch>
            <a:fillRect/>
          </a:stretch>
        </p:blipFill>
        <p:spPr bwMode="auto">
          <a:xfrm>
            <a:off x="2987824" y="1124744"/>
            <a:ext cx="2827338" cy="524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3D4E24AA-4D15-4BF8-BEAC-FDE6121C0379}"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Rectangle 4"/>
          <p:cNvSpPr>
            <a:spLocks noGrp="1" noChangeArrowheads="1"/>
          </p:cNvSpPr>
          <p:nvPr>
            <p:ph type="title"/>
          </p:nvPr>
        </p:nvSpPr>
        <p:spPr>
          <a:xfrm>
            <a:off x="604838" y="0"/>
            <a:ext cx="7772400" cy="1143000"/>
          </a:xfrm>
        </p:spPr>
        <p:txBody>
          <a:bodyPr/>
          <a:lstStyle/>
          <a:p>
            <a:pPr eaLnBrk="1" hangingPunct="1">
              <a:defRPr/>
            </a:pPr>
            <a:r>
              <a:rPr lang="en-US" altLang="zh-CN" sz="3600" dirty="0" smtClean="0">
                <a:solidFill>
                  <a:schemeClr val="tx2"/>
                </a:solidFill>
              </a:rPr>
              <a:t>(3)</a:t>
            </a:r>
            <a:r>
              <a:rPr lang="zh-CN" altLang="en-US" sz="3600" dirty="0" smtClean="0">
                <a:solidFill>
                  <a:schemeClr val="tx2"/>
                </a:solidFill>
              </a:rPr>
              <a:t>亮氨酸拉链结构：</a:t>
            </a:r>
          </a:p>
        </p:txBody>
      </p:sp>
      <p:sp>
        <p:nvSpPr>
          <p:cNvPr id="60419" name="Rectangle 2"/>
          <p:cNvSpPr>
            <a:spLocks noGrp="1" noChangeArrowheads="1"/>
          </p:cNvSpPr>
          <p:nvPr>
            <p:ph idx="1"/>
          </p:nvPr>
        </p:nvSpPr>
        <p:spPr>
          <a:xfrm>
            <a:off x="652463" y="990600"/>
            <a:ext cx="7802562" cy="2651125"/>
          </a:xfrm>
        </p:spPr>
        <p:txBody>
          <a:bodyPr/>
          <a:lstStyle/>
          <a:p>
            <a:pPr algn="just" eaLnBrk="1" hangingPunct="1">
              <a:lnSpc>
                <a:spcPct val="90000"/>
              </a:lnSpc>
            </a:pPr>
            <a:r>
              <a:rPr lang="zh-CN" altLang="en-US" sz="2800" dirty="0" smtClean="0"/>
              <a:t>亮氨酸拉链是一种富含亮氨酸的蛋白链形成的二聚体基序。</a:t>
            </a:r>
          </a:p>
          <a:p>
            <a:pPr algn="just" eaLnBrk="1" hangingPunct="1">
              <a:lnSpc>
                <a:spcPct val="90000"/>
              </a:lnSpc>
            </a:pPr>
            <a:r>
              <a:rPr lang="zh-CN" altLang="en-US" sz="2800" dirty="0" smtClean="0"/>
              <a:t>由两段</a:t>
            </a:r>
            <a:r>
              <a:rPr lang="en-US" altLang="zh-CN" sz="2800" dirty="0" smtClean="0"/>
              <a:t>α-</a:t>
            </a:r>
            <a:r>
              <a:rPr lang="zh-CN" altLang="en-US" sz="2800" dirty="0" smtClean="0"/>
              <a:t>螺旋平行排列构成，其</a:t>
            </a:r>
            <a:r>
              <a:rPr lang="en-US" altLang="zh-CN" sz="2800" dirty="0" smtClean="0"/>
              <a:t>α-</a:t>
            </a:r>
            <a:r>
              <a:rPr lang="zh-CN" altLang="en-US" sz="2800" dirty="0" smtClean="0"/>
              <a:t>螺旋中存在每隔</a:t>
            </a:r>
            <a:r>
              <a:rPr lang="en-US" altLang="zh-CN" sz="2800" dirty="0" smtClean="0">
                <a:solidFill>
                  <a:srgbClr val="FF0000"/>
                </a:solidFill>
              </a:rPr>
              <a:t>7</a:t>
            </a:r>
            <a:r>
              <a:rPr lang="zh-CN" altLang="en-US" sz="2800" dirty="0" smtClean="0">
                <a:solidFill>
                  <a:srgbClr val="FF0000"/>
                </a:solidFill>
              </a:rPr>
              <a:t>个残基</a:t>
            </a:r>
            <a:r>
              <a:rPr lang="zh-CN" altLang="en-US" sz="2800" dirty="0" smtClean="0"/>
              <a:t>规律性排列的</a:t>
            </a:r>
            <a:r>
              <a:rPr lang="en-US" altLang="zh-CN" sz="2800" dirty="0" err="1" smtClean="0"/>
              <a:t>Leu</a:t>
            </a:r>
            <a:r>
              <a:rPr lang="zh-CN" altLang="en-US" sz="2800" dirty="0" smtClean="0"/>
              <a:t>残基，</a:t>
            </a:r>
            <a:r>
              <a:rPr lang="en-US" altLang="zh-CN" sz="2800" dirty="0" err="1" smtClean="0"/>
              <a:t>Leu</a:t>
            </a:r>
            <a:r>
              <a:rPr lang="zh-CN" altLang="en-US" sz="2800" dirty="0" smtClean="0"/>
              <a:t>侧链交替排列而呈拉链状。两条肽链呈钳状与</a:t>
            </a:r>
            <a:r>
              <a:rPr lang="en-US" altLang="zh-CN" sz="2800" dirty="0" smtClean="0"/>
              <a:t>DNA</a:t>
            </a:r>
            <a:r>
              <a:rPr lang="zh-CN" altLang="en-US" sz="2800" dirty="0" smtClean="0"/>
              <a:t>结合。 </a:t>
            </a:r>
          </a:p>
        </p:txBody>
      </p:sp>
      <p:sp>
        <p:nvSpPr>
          <p:cNvPr id="6"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5"/>
          <p:cNvSpPr>
            <a:spLocks noGrp="1"/>
          </p:cNvSpPr>
          <p:nvPr>
            <p:ph type="sldNum" sz="quarter" idx="12"/>
          </p:nvPr>
        </p:nvSpPr>
        <p:spPr/>
        <p:txBody>
          <a:bodyPr/>
          <a:lstStyle/>
          <a:p>
            <a:pPr>
              <a:defRPr/>
            </a:pPr>
            <a:fld id="{09A2892E-F0B9-4E4A-8726-B8849579B108}" type="slidenum">
              <a:rPr lang="en-US" altLang="zh-CN"/>
              <a:pPr>
                <a:defRPr/>
              </a:pPr>
              <a:t>53</a:t>
            </a:fld>
            <a:endParaRPr lang="en-US" altLang="zh-CN"/>
          </a:p>
        </p:txBody>
      </p:sp>
      <p:pic>
        <p:nvPicPr>
          <p:cNvPr id="60422" name="Picture 3" descr="LZCAR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689100" y="3149600"/>
            <a:ext cx="5646738" cy="349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日期占位符 1"/>
          <p:cNvSpPr>
            <a:spLocks noGrp="1"/>
          </p:cNvSpPr>
          <p:nvPr>
            <p:ph type="dt" sz="quarter" idx="10"/>
          </p:nvPr>
        </p:nvSpPr>
        <p:spPr/>
        <p:txBody>
          <a:bodyPr/>
          <a:lstStyle/>
          <a:p>
            <a:pPr>
              <a:defRPr/>
            </a:pPr>
            <a:fld id="{78573D8C-4FE9-4C5B-BB32-A13B6F79B2C9}"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title"/>
          </p:nvPr>
        </p:nvSpPr>
        <p:spPr>
          <a:xfrm>
            <a:off x="668338" y="0"/>
            <a:ext cx="7772400" cy="1143000"/>
          </a:xfrm>
        </p:spPr>
        <p:txBody>
          <a:bodyPr/>
          <a:lstStyle/>
          <a:p>
            <a:pPr eaLnBrk="1" hangingPunct="1">
              <a:defRPr/>
            </a:pPr>
            <a:r>
              <a:rPr lang="zh-CN" altLang="en-US" sz="3600" dirty="0" smtClean="0"/>
              <a:t>与</a:t>
            </a:r>
            <a:r>
              <a:rPr lang="en-US" altLang="zh-CN" sz="3600" dirty="0" smtClean="0"/>
              <a:t>DNA</a:t>
            </a:r>
            <a:r>
              <a:rPr lang="zh-CN" altLang="en-US" sz="3600" dirty="0" smtClean="0"/>
              <a:t>结合的示意图</a:t>
            </a:r>
          </a:p>
        </p:txBody>
      </p:sp>
      <p:sp>
        <p:nvSpPr>
          <p:cNvPr id="6" name="页脚占位符 3"/>
          <p:cNvSpPr>
            <a:spLocks noGrp="1"/>
          </p:cNvSpPr>
          <p:nvPr>
            <p:ph type="ftr" sz="quarter" idx="11"/>
          </p:nvPr>
        </p:nvSpPr>
        <p:spPr/>
        <p:txBody>
          <a:bodyPr/>
          <a:lstStyle/>
          <a:p>
            <a:pPr>
              <a:defRPr/>
            </a:pPr>
            <a:r>
              <a:rPr lang="zh-CN" altLang="en-US" smtClean="0"/>
              <a:t>药学院 金晶</a:t>
            </a:r>
            <a:endParaRPr lang="en-US" altLang="zh-CN"/>
          </a:p>
        </p:txBody>
      </p:sp>
      <p:sp>
        <p:nvSpPr>
          <p:cNvPr id="7" name="灯片编号占位符 4"/>
          <p:cNvSpPr>
            <a:spLocks noGrp="1"/>
          </p:cNvSpPr>
          <p:nvPr>
            <p:ph type="sldNum" sz="quarter" idx="12"/>
          </p:nvPr>
        </p:nvSpPr>
        <p:spPr/>
        <p:txBody>
          <a:bodyPr/>
          <a:lstStyle/>
          <a:p>
            <a:pPr>
              <a:defRPr/>
            </a:pPr>
            <a:fld id="{C705D389-E660-4D19-A768-3EA8C1E7008B}" type="slidenum">
              <a:rPr lang="en-US" altLang="zh-CN"/>
              <a:pPr>
                <a:defRPr/>
              </a:pPr>
              <a:t>54</a:t>
            </a:fld>
            <a:endParaRPr lang="en-US" altLang="zh-CN"/>
          </a:p>
        </p:txBody>
      </p:sp>
      <p:pic>
        <p:nvPicPr>
          <p:cNvPr id="61445" name="Picture 2" descr="Zipper">
            <a:hlinkClick r:id="rId3"/>
          </p:cNvPr>
          <p:cNvPicPr>
            <a:picLocks noChangeAspect="1" noChangeArrowheads="1"/>
          </p:cNvPicPr>
          <p:nvPr/>
        </p:nvPicPr>
        <p:blipFill>
          <a:blip r:embed="rId4">
            <a:clrChange>
              <a:clrFrom>
                <a:srgbClr val="EAEAF6"/>
              </a:clrFrom>
              <a:clrTo>
                <a:srgbClr val="EAEAF6">
                  <a:alpha val="0"/>
                </a:srgbClr>
              </a:clrTo>
            </a:clrChange>
            <a:extLst>
              <a:ext uri="{28A0092B-C50C-407E-A947-70E740481C1C}">
                <a14:useLocalDpi xmlns:a14="http://schemas.microsoft.com/office/drawing/2010/main" xmlns="" val="0"/>
              </a:ext>
            </a:extLst>
          </a:blip>
          <a:srcRect t="20717"/>
          <a:stretch>
            <a:fillRect/>
          </a:stretch>
        </p:blipFill>
        <p:spPr bwMode="auto">
          <a:xfrm>
            <a:off x="854075" y="1420813"/>
            <a:ext cx="5456238" cy="5437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4"/>
          <p:cNvSpPr>
            <a:spLocks noChangeArrowheads="1"/>
          </p:cNvSpPr>
          <p:nvPr/>
        </p:nvSpPr>
        <p:spPr bwMode="auto">
          <a:xfrm>
            <a:off x="4268788" y="1662113"/>
            <a:ext cx="4532312"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p>
            <a:pPr>
              <a:lnSpc>
                <a:spcPct val="90000"/>
              </a:lnSpc>
              <a:spcBef>
                <a:spcPct val="20000"/>
              </a:spcBef>
              <a:buClr>
                <a:srgbClr val="CC0000"/>
              </a:buClr>
              <a:buSzPct val="85000"/>
              <a:buFont typeface="Wingdings" pitchFamily="2" charset="2"/>
              <a:buChar char="u"/>
            </a:pPr>
            <a:r>
              <a:rPr kumimoji="1" lang="zh-CN" altLang="en-US" sz="2400" b="1">
                <a:solidFill>
                  <a:srgbClr val="000099"/>
                </a:solidFill>
                <a:latin typeface="华文新魏" pitchFamily="2" charset="-122"/>
              </a:rPr>
              <a:t>两条肽链呈钳状与</a:t>
            </a:r>
            <a:r>
              <a:rPr kumimoji="1" lang="en-US" altLang="zh-CN" sz="2400" b="1">
                <a:solidFill>
                  <a:srgbClr val="000099"/>
                </a:solidFill>
                <a:latin typeface="华文新魏" pitchFamily="2" charset="-122"/>
              </a:rPr>
              <a:t>DNA</a:t>
            </a:r>
            <a:r>
              <a:rPr kumimoji="1" lang="zh-CN" altLang="en-US" sz="2400" b="1">
                <a:solidFill>
                  <a:srgbClr val="000099"/>
                </a:solidFill>
                <a:latin typeface="华文新魏" pitchFamily="2" charset="-122"/>
              </a:rPr>
              <a:t>结合。</a:t>
            </a:r>
            <a:r>
              <a:rPr kumimoji="1" lang="zh-CN" altLang="en-US" sz="2400">
                <a:latin typeface="华文新魏" pitchFamily="2" charset="-122"/>
              </a:rPr>
              <a:t> </a:t>
            </a:r>
          </a:p>
        </p:txBody>
      </p:sp>
      <p:sp>
        <p:nvSpPr>
          <p:cNvPr id="2" name="日期占位符 1"/>
          <p:cNvSpPr>
            <a:spLocks noGrp="1"/>
          </p:cNvSpPr>
          <p:nvPr>
            <p:ph type="dt" sz="quarter" idx="10"/>
          </p:nvPr>
        </p:nvSpPr>
        <p:spPr/>
        <p:txBody>
          <a:bodyPr/>
          <a:lstStyle/>
          <a:p>
            <a:pPr>
              <a:defRPr/>
            </a:pPr>
            <a:fld id="{80D0AFDA-E34A-47EE-9B19-B6F53329049E}"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zh-CN" altLang="en-US" sz="4000" dirty="0" smtClean="0"/>
              <a:t>（</a:t>
            </a:r>
            <a:r>
              <a:rPr lang="en-US" altLang="zh-CN" sz="4000" dirty="0" smtClean="0"/>
              <a:t>4</a:t>
            </a:r>
            <a:r>
              <a:rPr lang="zh-CN" altLang="en-US" sz="4000" dirty="0" smtClean="0"/>
              <a:t>）螺旋</a:t>
            </a:r>
            <a:r>
              <a:rPr lang="en-US" altLang="zh-CN" sz="4000" dirty="0" smtClean="0"/>
              <a:t>-</a:t>
            </a:r>
            <a:r>
              <a:rPr lang="zh-CN" altLang="en-US" sz="4000" dirty="0" smtClean="0"/>
              <a:t>环</a:t>
            </a:r>
            <a:r>
              <a:rPr lang="en-US" altLang="zh-CN" sz="4000" dirty="0" smtClean="0"/>
              <a:t>-</a:t>
            </a:r>
            <a:r>
              <a:rPr lang="zh-CN" altLang="en-US" sz="4000" dirty="0" smtClean="0"/>
              <a:t>螺旋</a:t>
            </a:r>
            <a:r>
              <a:rPr lang="en-US" altLang="zh-CN" sz="4000" dirty="0" smtClean="0"/>
              <a:t>(HLH)</a:t>
            </a:r>
            <a:endParaRPr lang="zh-CN" altLang="en-US" sz="4000" dirty="0" smtClean="0"/>
          </a:p>
        </p:txBody>
      </p:sp>
      <p:sp>
        <p:nvSpPr>
          <p:cNvPr id="62467" name="Rectangle 3"/>
          <p:cNvSpPr>
            <a:spLocks noGrp="1" noChangeArrowheads="1"/>
          </p:cNvSpPr>
          <p:nvPr>
            <p:ph idx="1"/>
          </p:nvPr>
        </p:nvSpPr>
        <p:spPr/>
        <p:txBody>
          <a:bodyPr/>
          <a:lstStyle/>
          <a:p>
            <a:pPr eaLnBrk="1" hangingPunct="1">
              <a:lnSpc>
                <a:spcPct val="90000"/>
              </a:lnSpc>
            </a:pPr>
            <a:r>
              <a:rPr lang="zh-CN" altLang="en-US" sz="2400" dirty="0" smtClean="0"/>
              <a:t>大部分以异二聚体形式存在：有一条含有两个亲水的</a:t>
            </a:r>
            <a:r>
              <a:rPr lang="en-US" altLang="zh-CN" sz="2400" dirty="0" smtClean="0"/>
              <a:t>α-</a:t>
            </a:r>
            <a:r>
              <a:rPr lang="zh-CN" altLang="en-US" sz="2400" dirty="0" smtClean="0"/>
              <a:t>螺旋</a:t>
            </a:r>
            <a:r>
              <a:rPr lang="en-US" altLang="zh-CN" sz="2400" dirty="0" smtClean="0"/>
              <a:t>,</a:t>
            </a:r>
            <a:r>
              <a:rPr lang="zh-CN" altLang="en-US" sz="2400" dirty="0" smtClean="0"/>
              <a:t>链长为</a:t>
            </a:r>
            <a:r>
              <a:rPr lang="en-US" altLang="zh-CN" sz="2400" dirty="0" smtClean="0"/>
              <a:t>40</a:t>
            </a:r>
            <a:r>
              <a:rPr lang="zh-CN" altLang="en-US" sz="2400" dirty="0" smtClean="0"/>
              <a:t>～</a:t>
            </a:r>
            <a:r>
              <a:rPr lang="en-US" altLang="zh-CN" sz="2400" dirty="0" smtClean="0"/>
              <a:t>50 </a:t>
            </a:r>
            <a:r>
              <a:rPr lang="en-US" altLang="zh-CN" sz="2400" dirty="0" err="1" smtClean="0"/>
              <a:t>aa</a:t>
            </a:r>
            <a:r>
              <a:rPr lang="zh-CN" altLang="en-US" sz="2400" dirty="0" smtClean="0"/>
              <a:t>，两个</a:t>
            </a:r>
            <a:r>
              <a:rPr lang="en-US" altLang="zh-CN" sz="2400" dirty="0" smtClean="0"/>
              <a:t>α-</a:t>
            </a:r>
            <a:r>
              <a:rPr lang="zh-CN" altLang="en-US" sz="2400" dirty="0" smtClean="0"/>
              <a:t>螺旋由很长的连接区形成的环相连；</a:t>
            </a:r>
          </a:p>
          <a:p>
            <a:pPr eaLnBrk="1" hangingPunct="1">
              <a:lnSpc>
                <a:spcPct val="90000"/>
              </a:lnSpc>
            </a:pPr>
            <a:r>
              <a:rPr lang="zh-CN" altLang="en-US" sz="2400" dirty="0" smtClean="0"/>
              <a:t>其结构与上述的亮氨酸拉链结构非常相似，只是在</a:t>
            </a:r>
            <a:r>
              <a:rPr lang="en-US" altLang="zh-CN" sz="2400" dirty="0" smtClean="0"/>
              <a:t>2</a:t>
            </a:r>
            <a:r>
              <a:rPr lang="zh-CN" altLang="en-US" sz="2400" dirty="0" smtClean="0"/>
              <a:t>个</a:t>
            </a:r>
            <a:r>
              <a:rPr lang="en-US" altLang="zh-CN" sz="2400" dirty="0" smtClean="0"/>
              <a:t>α</a:t>
            </a:r>
            <a:r>
              <a:rPr lang="zh-CN" altLang="en-US" sz="2400" dirty="0" smtClean="0"/>
              <a:t>螺旋结构之间增加了一段非螺旋链结区（环），故称为螺旋</a:t>
            </a:r>
            <a:r>
              <a:rPr lang="en-US" altLang="zh-CN" sz="2400" dirty="0" smtClean="0"/>
              <a:t>-</a:t>
            </a:r>
            <a:r>
              <a:rPr lang="zh-CN" altLang="en-US" sz="2400" dirty="0" smtClean="0"/>
              <a:t>环</a:t>
            </a:r>
            <a:r>
              <a:rPr lang="en-US" altLang="zh-CN" sz="2400" dirty="0" smtClean="0"/>
              <a:t>-</a:t>
            </a:r>
            <a:r>
              <a:rPr lang="zh-CN" altLang="en-US" sz="2400" dirty="0" smtClean="0"/>
              <a:t>螺旋结构。</a:t>
            </a:r>
          </a:p>
          <a:p>
            <a:pPr eaLnBrk="1" hangingPunct="1">
              <a:lnSpc>
                <a:spcPct val="90000"/>
              </a:lnSpc>
            </a:pPr>
            <a:r>
              <a:rPr lang="zh-CN" altLang="en-US" sz="2400" dirty="0" smtClean="0"/>
              <a:t>螺旋的一侧有疏水氨基酸，两条链依赖疏水氨基酸的相互作用形成同二聚体或异二聚体，</a:t>
            </a:r>
          </a:p>
          <a:p>
            <a:pPr eaLnBrk="1" hangingPunct="1">
              <a:lnSpc>
                <a:spcPct val="90000"/>
              </a:lnSpc>
            </a:pPr>
            <a:r>
              <a:rPr lang="en-US" altLang="zh-CN" sz="2400" dirty="0" smtClean="0"/>
              <a:t>HLH</a:t>
            </a:r>
            <a:r>
              <a:rPr lang="zh-CN" altLang="en-US" sz="2400" dirty="0" smtClean="0"/>
              <a:t>通过</a:t>
            </a:r>
            <a:r>
              <a:rPr lang="en-US" altLang="zh-CN" sz="2400" dirty="0" smtClean="0"/>
              <a:t>α</a:t>
            </a:r>
            <a:r>
              <a:rPr lang="zh-CN" altLang="en-US" sz="2400" dirty="0" smtClean="0"/>
              <a:t>螺旋疏水区形成二聚体，多数</a:t>
            </a:r>
            <a:r>
              <a:rPr lang="en-US" altLang="zh-CN" sz="2400" dirty="0" smtClean="0"/>
              <a:t>HLH</a:t>
            </a:r>
            <a:r>
              <a:rPr lang="zh-CN" altLang="en-US" sz="2400" dirty="0" smtClean="0"/>
              <a:t>蛋白还含有一个结合</a:t>
            </a:r>
            <a:r>
              <a:rPr lang="en-US" altLang="zh-CN" sz="2400" dirty="0" smtClean="0"/>
              <a:t>DNA</a:t>
            </a:r>
            <a:r>
              <a:rPr lang="zh-CN" altLang="en-US" sz="2400" dirty="0" smtClean="0"/>
              <a:t>所需要的碱性氨基酸区域。</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000E1B9F-2D58-4109-98BF-56C3FBA9FD75}" type="slidenum">
              <a:rPr lang="en-US" altLang="zh-CN"/>
              <a:pPr>
                <a:defRPr/>
              </a:pPr>
              <a:t>55</a:t>
            </a:fld>
            <a:endParaRPr lang="en-US" altLang="zh-CN"/>
          </a:p>
        </p:txBody>
      </p:sp>
      <p:sp>
        <p:nvSpPr>
          <p:cNvPr id="2" name="日期占位符 1"/>
          <p:cNvSpPr>
            <a:spLocks noGrp="1"/>
          </p:cNvSpPr>
          <p:nvPr>
            <p:ph type="dt" sz="quarter" idx="10"/>
          </p:nvPr>
        </p:nvSpPr>
        <p:spPr/>
        <p:txBody>
          <a:bodyPr/>
          <a:lstStyle/>
          <a:p>
            <a:pPr>
              <a:defRPr/>
            </a:pPr>
            <a:fld id="{5D247BEE-7DFA-43EA-B23D-3DBEBD57D85B}"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538163" y="0"/>
            <a:ext cx="7772400" cy="1143000"/>
          </a:xfrm>
        </p:spPr>
        <p:txBody>
          <a:bodyPr/>
          <a:lstStyle/>
          <a:p>
            <a:pPr eaLnBrk="1" hangingPunct="1">
              <a:defRPr/>
            </a:pPr>
            <a:r>
              <a:rPr lang="zh-CN" altLang="en-US" sz="3600" dirty="0" smtClean="0"/>
              <a:t>螺旋</a:t>
            </a:r>
            <a:r>
              <a:rPr lang="en-US" altLang="zh-CN" sz="3600" dirty="0" smtClean="0"/>
              <a:t>-</a:t>
            </a:r>
            <a:r>
              <a:rPr lang="zh-CN" altLang="en-US" sz="3600" dirty="0" smtClean="0"/>
              <a:t>环</a:t>
            </a:r>
            <a:r>
              <a:rPr lang="en-US" altLang="zh-CN" sz="3600" dirty="0" smtClean="0"/>
              <a:t>-</a:t>
            </a:r>
            <a:r>
              <a:rPr lang="zh-CN" altLang="en-US" sz="3600" dirty="0" smtClean="0"/>
              <a:t>螺旋结构</a:t>
            </a:r>
          </a:p>
        </p:txBody>
      </p:sp>
      <p:sp>
        <p:nvSpPr>
          <p:cNvPr id="63491" name="Rectangle 3"/>
          <p:cNvSpPr>
            <a:spLocks noGrp="1" noChangeArrowheads="1"/>
          </p:cNvSpPr>
          <p:nvPr>
            <p:ph type="body" sz="half" idx="1"/>
          </p:nvPr>
        </p:nvSpPr>
        <p:spPr>
          <a:xfrm>
            <a:off x="244475" y="2079625"/>
            <a:ext cx="3810000" cy="4114800"/>
          </a:xfrm>
        </p:spPr>
        <p:txBody>
          <a:bodyPr/>
          <a:lstStyle/>
          <a:p>
            <a:pPr eaLnBrk="1" hangingPunct="1"/>
            <a:r>
              <a:rPr lang="zh-CN" altLang="en-US" sz="2400" dirty="0" smtClean="0"/>
              <a:t>这种结构 与螺旋</a:t>
            </a:r>
            <a:r>
              <a:rPr lang="en-US" altLang="zh-CN" sz="2400" dirty="0" smtClean="0"/>
              <a:t>-</a:t>
            </a:r>
            <a:r>
              <a:rPr lang="zh-CN" altLang="en-US" sz="2400" dirty="0" smtClean="0"/>
              <a:t>转角</a:t>
            </a:r>
            <a:r>
              <a:rPr lang="en-US" altLang="zh-CN" sz="2400" dirty="0" smtClean="0"/>
              <a:t>-</a:t>
            </a:r>
            <a:r>
              <a:rPr lang="zh-CN" altLang="en-US" sz="2400" dirty="0" smtClean="0"/>
              <a:t>螺旋结构的差别在于∶它的两个</a:t>
            </a:r>
            <a:r>
              <a:rPr lang="en-US" altLang="zh-CN" sz="2400" dirty="0" smtClean="0">
                <a:latin typeface="Symbol" pitchFamily="18" charset="2"/>
              </a:rPr>
              <a:t>a</a:t>
            </a:r>
            <a:r>
              <a:rPr lang="zh-CN" altLang="en-US" sz="2400" dirty="0" smtClean="0"/>
              <a:t>螺旋的一侧还有一段疏水链，这样</a:t>
            </a:r>
            <a:r>
              <a:rPr lang="en-US" altLang="zh-CN" sz="2400" dirty="0" smtClean="0"/>
              <a:t>, </a:t>
            </a:r>
            <a:r>
              <a:rPr lang="zh-CN" altLang="en-US" sz="2400" dirty="0" smtClean="0"/>
              <a:t>当螺旋</a:t>
            </a:r>
            <a:r>
              <a:rPr lang="en-US" altLang="zh-CN" sz="2400" dirty="0" smtClean="0"/>
              <a:t>-</a:t>
            </a:r>
            <a:r>
              <a:rPr lang="zh-CN" altLang="en-US" sz="2400" dirty="0" smtClean="0"/>
              <a:t>环</a:t>
            </a:r>
            <a:r>
              <a:rPr lang="en-US" altLang="zh-CN" sz="2400" dirty="0" smtClean="0"/>
              <a:t>-</a:t>
            </a:r>
            <a:r>
              <a:rPr lang="zh-CN" altLang="en-US" sz="2400" dirty="0" smtClean="0"/>
              <a:t>螺旋结构位于两个多肽之间时，这两个疏水的侧链就会将两个多肽链连在一起形成类似亮氨酸拉链的结构。</a:t>
            </a:r>
          </a:p>
        </p:txBody>
      </p:sp>
      <p:pic>
        <p:nvPicPr>
          <p:cNvPr id="63492" name="Picture 4" descr="0504fig5"/>
          <p:cNvPicPr>
            <a:picLocks noGrp="1" noChangeAspect="1" noChangeArrowheads="1"/>
          </p:cNvPicPr>
          <p:nvPr>
            <p:ph sz="quarter" idx="2"/>
          </p:nvPr>
        </p:nvPicPr>
        <p:blipFill>
          <a:blip r:embed="rId2">
            <a:extLst>
              <a:ext uri="{28A0092B-C50C-407E-A947-70E740481C1C}">
                <a14:useLocalDpi xmlns:a14="http://schemas.microsoft.com/office/drawing/2010/main" xmlns="" val="0"/>
              </a:ext>
            </a:extLst>
          </a:blip>
          <a:srcRect/>
          <a:stretch>
            <a:fillRect/>
          </a:stretch>
        </p:blipFill>
        <p:spPr>
          <a:xfrm>
            <a:off x="4427984" y="1376772"/>
            <a:ext cx="4089872" cy="4104456"/>
          </a:xfrm>
          <a:noFill/>
        </p:spPr>
      </p:pic>
      <p:sp>
        <p:nvSpPr>
          <p:cNvPr id="7" name="页脚占位符 6"/>
          <p:cNvSpPr>
            <a:spLocks noGrp="1"/>
          </p:cNvSpPr>
          <p:nvPr>
            <p:ph type="ftr" sz="quarter" idx="11"/>
          </p:nvPr>
        </p:nvSpPr>
        <p:spPr/>
        <p:txBody>
          <a:bodyPr/>
          <a:lstStyle/>
          <a:p>
            <a:pPr>
              <a:defRPr/>
            </a:pPr>
            <a:r>
              <a:rPr lang="zh-CN" altLang="en-US" smtClean="0"/>
              <a:t>药学院 金晶</a:t>
            </a:r>
            <a:endParaRPr lang="en-US" altLang="zh-CN"/>
          </a:p>
        </p:txBody>
      </p:sp>
      <p:sp>
        <p:nvSpPr>
          <p:cNvPr id="8" name="灯片编号占位符 7"/>
          <p:cNvSpPr>
            <a:spLocks noGrp="1"/>
          </p:cNvSpPr>
          <p:nvPr>
            <p:ph type="sldNum" sz="quarter" idx="12"/>
          </p:nvPr>
        </p:nvSpPr>
        <p:spPr/>
        <p:txBody>
          <a:bodyPr/>
          <a:lstStyle/>
          <a:p>
            <a:pPr>
              <a:defRPr/>
            </a:pPr>
            <a:fld id="{3573A230-F6E6-49CB-8EA2-0AD990CDD737}" type="slidenum">
              <a:rPr lang="en-US" altLang="zh-CN"/>
              <a:pPr>
                <a:defRPr/>
              </a:pPr>
              <a:t>56</a:t>
            </a:fld>
            <a:endParaRPr lang="en-US" altLang="zh-CN"/>
          </a:p>
        </p:txBody>
      </p:sp>
      <p:sp>
        <p:nvSpPr>
          <p:cNvPr id="2" name="日期占位符 1"/>
          <p:cNvSpPr>
            <a:spLocks noGrp="1"/>
          </p:cNvSpPr>
          <p:nvPr>
            <p:ph type="dt" sz="quarter" idx="10"/>
          </p:nvPr>
        </p:nvSpPr>
        <p:spPr/>
        <p:txBody>
          <a:bodyPr/>
          <a:lstStyle/>
          <a:p>
            <a:pPr>
              <a:defRPr/>
            </a:pPr>
            <a:fld id="{D4AEF48B-CD6E-46E9-ABD7-339D21D65F07}"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eaLnBrk="1" hangingPunct="1">
              <a:defRPr/>
            </a:pPr>
            <a:r>
              <a:rPr lang="en-US" altLang="zh-CN" sz="4000" dirty="0" smtClean="0"/>
              <a:t>2</a:t>
            </a:r>
            <a:r>
              <a:rPr lang="zh-CN" altLang="en-US" sz="4000" dirty="0" smtClean="0"/>
              <a:t>）</a:t>
            </a:r>
            <a:r>
              <a:rPr lang="en-US" altLang="zh-CN" sz="4000" dirty="0" smtClean="0"/>
              <a:t> </a:t>
            </a:r>
            <a:r>
              <a:rPr lang="zh-CN" altLang="en-US" sz="4000" dirty="0" smtClean="0"/>
              <a:t>转录激活域 </a:t>
            </a:r>
          </a:p>
        </p:txBody>
      </p:sp>
      <p:sp>
        <p:nvSpPr>
          <p:cNvPr id="64515" name="Rectangle 3"/>
          <p:cNvSpPr>
            <a:spLocks noGrp="1" noChangeArrowheads="1"/>
          </p:cNvSpPr>
          <p:nvPr>
            <p:ph idx="1"/>
          </p:nvPr>
        </p:nvSpPr>
        <p:spPr>
          <a:xfrm>
            <a:off x="684213" y="1406525"/>
            <a:ext cx="4967907" cy="4398739"/>
          </a:xfrm>
        </p:spPr>
        <p:txBody>
          <a:bodyPr>
            <a:normAutofit lnSpcReduction="10000"/>
          </a:bodyPr>
          <a:lstStyle/>
          <a:p>
            <a:pPr eaLnBrk="1" hangingPunct="1">
              <a:lnSpc>
                <a:spcPct val="90000"/>
              </a:lnSpc>
            </a:pPr>
            <a:r>
              <a:rPr lang="zh-CN" altLang="en-US" sz="2800" dirty="0" smtClean="0"/>
              <a:t>转录激活域是转录因子与其他蛋白分子相互作用的结构成份，具有控制转录起始复合物的组装和转录起始的功能；</a:t>
            </a:r>
          </a:p>
          <a:p>
            <a:pPr eaLnBrk="1" hangingPunct="1">
              <a:lnSpc>
                <a:spcPct val="90000"/>
              </a:lnSpc>
            </a:pPr>
            <a:r>
              <a:rPr lang="zh-CN" altLang="en-US" sz="2800" dirty="0" smtClean="0"/>
              <a:t>转录激活域是反式作用因子中必须具备的结构基础；</a:t>
            </a:r>
          </a:p>
          <a:p>
            <a:pPr eaLnBrk="1" hangingPunct="1">
              <a:lnSpc>
                <a:spcPct val="90000"/>
              </a:lnSpc>
            </a:pPr>
            <a:r>
              <a:rPr lang="zh-CN" altLang="en-US" sz="2800" dirty="0" smtClean="0"/>
              <a:t>它们与</a:t>
            </a:r>
            <a:r>
              <a:rPr lang="en-US" altLang="zh-CN" sz="2800" dirty="0" smtClean="0"/>
              <a:t>DNA</a:t>
            </a:r>
            <a:r>
              <a:rPr lang="zh-CN" altLang="en-US" sz="2800" dirty="0" smtClean="0"/>
              <a:t>的结合结构域在空间和功能上是分开的；</a:t>
            </a:r>
          </a:p>
          <a:p>
            <a:pPr eaLnBrk="1" hangingPunct="1">
              <a:lnSpc>
                <a:spcPct val="90000"/>
              </a:lnSpc>
            </a:pPr>
            <a:r>
              <a:rPr lang="zh-CN" altLang="en-US" sz="2800" dirty="0" smtClean="0"/>
              <a:t>一个反式作用因子上可含有多个转录活化结构域。</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FBA55AF6-A2A4-496A-8B9F-A211DE47456E}" type="slidenum">
              <a:rPr lang="en-US" altLang="zh-CN"/>
              <a:pPr>
                <a:defRPr/>
              </a:pPr>
              <a:t>57</a:t>
            </a:fld>
            <a:endParaRPr lang="en-US" altLang="zh-CN"/>
          </a:p>
        </p:txBody>
      </p:sp>
      <p:sp>
        <p:nvSpPr>
          <p:cNvPr id="2" name="日期占位符 1"/>
          <p:cNvSpPr>
            <a:spLocks noGrp="1"/>
          </p:cNvSpPr>
          <p:nvPr>
            <p:ph type="dt" sz="quarter" idx="10"/>
          </p:nvPr>
        </p:nvSpPr>
        <p:spPr/>
        <p:txBody>
          <a:bodyPr/>
          <a:lstStyle/>
          <a:p>
            <a:pPr>
              <a:defRPr/>
            </a:pPr>
            <a:fld id="{95C2BCB9-E22C-4BE6-A2D0-EAEBAD95B476}" type="datetime1">
              <a:rPr lang="zh-CN" altLang="en-US" smtClean="0"/>
              <a:pPr>
                <a:defRPr/>
              </a:pPr>
              <a:t>2018/11/22</a:t>
            </a:fld>
            <a:endParaRPr lang="en-US" altLang="zh-CN"/>
          </a:p>
        </p:txBody>
      </p:sp>
      <p:grpSp>
        <p:nvGrpSpPr>
          <p:cNvPr id="15" name="Group 6308"/>
          <p:cNvGrpSpPr>
            <a:grpSpLocks/>
          </p:cNvGrpSpPr>
          <p:nvPr/>
        </p:nvGrpSpPr>
        <p:grpSpPr bwMode="auto">
          <a:xfrm rot="120000">
            <a:off x="5194299" y="5715379"/>
            <a:ext cx="3108325" cy="357188"/>
            <a:chOff x="2118" y="1506"/>
            <a:chExt cx="1958" cy="225"/>
          </a:xfrm>
          <a:scene3d>
            <a:camera prst="perspectiveContrastingLeftFacing"/>
            <a:lightRig rig="threePt" dir="t"/>
          </a:scene3d>
        </p:grpSpPr>
        <p:sp>
          <p:nvSpPr>
            <p:cNvPr id="16" name="Freeform 6309"/>
            <p:cNvSpPr>
              <a:spLocks noChangeAspect="1"/>
            </p:cNvSpPr>
            <p:nvPr/>
          </p:nvSpPr>
          <p:spPr bwMode="auto">
            <a:xfrm>
              <a:off x="2581"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3175" cmpd="sng">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7" name="Freeform 6310"/>
            <p:cNvSpPr>
              <a:spLocks noChangeAspect="1"/>
            </p:cNvSpPr>
            <p:nvPr/>
          </p:nvSpPr>
          <p:spPr bwMode="auto">
            <a:xfrm>
              <a:off x="2447"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3175" cmpd="sng">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8" name="Freeform 6311"/>
            <p:cNvSpPr>
              <a:spLocks noChangeAspect="1"/>
            </p:cNvSpPr>
            <p:nvPr/>
          </p:nvSpPr>
          <p:spPr bwMode="auto">
            <a:xfrm>
              <a:off x="2909"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Freeform 6312"/>
            <p:cNvSpPr>
              <a:spLocks noChangeAspect="1"/>
            </p:cNvSpPr>
            <p:nvPr/>
          </p:nvSpPr>
          <p:spPr bwMode="auto">
            <a:xfrm>
              <a:off x="3043"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0" name="Freeform 6313"/>
            <p:cNvSpPr>
              <a:spLocks noChangeAspect="1"/>
            </p:cNvSpPr>
            <p:nvPr/>
          </p:nvSpPr>
          <p:spPr bwMode="auto">
            <a:xfrm>
              <a:off x="3506"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1" name="Freeform 6314"/>
            <p:cNvSpPr>
              <a:spLocks noChangeAspect="1"/>
            </p:cNvSpPr>
            <p:nvPr/>
          </p:nvSpPr>
          <p:spPr bwMode="auto">
            <a:xfrm>
              <a:off x="3372"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22" name="Group 6315"/>
            <p:cNvGrpSpPr>
              <a:grpSpLocks noChangeAspect="1"/>
            </p:cNvGrpSpPr>
            <p:nvPr/>
          </p:nvGrpSpPr>
          <p:grpSpPr bwMode="auto">
            <a:xfrm>
              <a:off x="2346" y="1507"/>
              <a:ext cx="18" cy="147"/>
              <a:chOff x="1015" y="2428"/>
              <a:chExt cx="46" cy="372"/>
            </a:xfrm>
          </p:grpSpPr>
          <p:sp>
            <p:nvSpPr>
              <p:cNvPr id="127" name="AutoShape 6316"/>
              <p:cNvSpPr>
                <a:spLocks noChangeAspect="1" noChangeArrowheads="1"/>
              </p:cNvSpPr>
              <p:nvPr/>
            </p:nvSpPr>
            <p:spPr bwMode="auto">
              <a:xfrm>
                <a:off x="1015" y="2428"/>
                <a:ext cx="46" cy="189"/>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 name="AutoShape 6317"/>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6318"/>
            <p:cNvGrpSpPr>
              <a:grpSpLocks noChangeAspect="1"/>
            </p:cNvGrpSpPr>
            <p:nvPr/>
          </p:nvGrpSpPr>
          <p:grpSpPr bwMode="auto">
            <a:xfrm>
              <a:off x="2622" y="1534"/>
              <a:ext cx="16" cy="177"/>
              <a:chOff x="1790" y="2461"/>
              <a:chExt cx="40" cy="447"/>
            </a:xfrm>
          </p:grpSpPr>
          <p:sp>
            <p:nvSpPr>
              <p:cNvPr id="125" name="AutoShape 6319"/>
              <p:cNvSpPr>
                <a:spLocks noChangeAspect="1" noChangeArrowheads="1"/>
              </p:cNvSpPr>
              <p:nvPr/>
            </p:nvSpPr>
            <p:spPr bwMode="auto">
              <a:xfrm>
                <a:off x="1790" y="2461"/>
                <a:ext cx="40" cy="223"/>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 name="AutoShape 6320"/>
              <p:cNvSpPr>
                <a:spLocks noChangeAspect="1" noChangeArrowheads="1"/>
              </p:cNvSpPr>
              <p:nvPr/>
            </p:nvSpPr>
            <p:spPr bwMode="auto">
              <a:xfrm>
                <a:off x="1790" y="2684"/>
                <a:ext cx="40" cy="22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4" name="Group 6321"/>
            <p:cNvGrpSpPr>
              <a:grpSpLocks noChangeAspect="1"/>
            </p:cNvGrpSpPr>
            <p:nvPr/>
          </p:nvGrpSpPr>
          <p:grpSpPr bwMode="auto">
            <a:xfrm>
              <a:off x="2398" y="1529"/>
              <a:ext cx="16" cy="181"/>
              <a:chOff x="1151" y="2490"/>
              <a:chExt cx="40" cy="455"/>
            </a:xfrm>
          </p:grpSpPr>
          <p:sp>
            <p:nvSpPr>
              <p:cNvPr id="123" name="AutoShape 6322"/>
              <p:cNvSpPr>
                <a:spLocks noChangeAspect="1" noChangeArrowheads="1"/>
              </p:cNvSpPr>
              <p:nvPr/>
            </p:nvSpPr>
            <p:spPr bwMode="auto">
              <a:xfrm>
                <a:off x="1151" y="2716"/>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 name="AutoShape 6323"/>
              <p:cNvSpPr>
                <a:spLocks noChangeAspect="1" noChangeArrowheads="1"/>
              </p:cNvSpPr>
              <p:nvPr/>
            </p:nvSpPr>
            <p:spPr bwMode="auto">
              <a:xfrm>
                <a:off x="1151" y="2490"/>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5" name="Group 6324"/>
            <p:cNvGrpSpPr>
              <a:grpSpLocks noChangeAspect="1"/>
            </p:cNvGrpSpPr>
            <p:nvPr/>
          </p:nvGrpSpPr>
          <p:grpSpPr bwMode="auto">
            <a:xfrm>
              <a:off x="2671" y="1512"/>
              <a:ext cx="15" cy="129"/>
              <a:chOff x="1914" y="2425"/>
              <a:chExt cx="40" cy="326"/>
            </a:xfrm>
          </p:grpSpPr>
          <p:sp>
            <p:nvSpPr>
              <p:cNvPr id="121" name="AutoShape 6325"/>
              <p:cNvSpPr>
                <a:spLocks noChangeAspect="1" noChangeArrowheads="1"/>
              </p:cNvSpPr>
              <p:nvPr/>
            </p:nvSpPr>
            <p:spPr bwMode="auto">
              <a:xfrm>
                <a:off x="1914" y="2425"/>
                <a:ext cx="40" cy="163"/>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 name="AutoShape 6326"/>
              <p:cNvSpPr>
                <a:spLocks noChangeAspect="1" noChangeArrowheads="1"/>
              </p:cNvSpPr>
              <p:nvPr/>
            </p:nvSpPr>
            <p:spPr bwMode="auto">
              <a:xfrm>
                <a:off x="1914" y="2588"/>
                <a:ext cx="40" cy="163"/>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6327"/>
            <p:cNvGrpSpPr>
              <a:grpSpLocks noChangeAspect="1"/>
            </p:cNvGrpSpPr>
            <p:nvPr/>
          </p:nvGrpSpPr>
          <p:grpSpPr bwMode="auto">
            <a:xfrm>
              <a:off x="2449" y="1592"/>
              <a:ext cx="15" cy="133"/>
              <a:chOff x="1284" y="2652"/>
              <a:chExt cx="40" cy="337"/>
            </a:xfrm>
          </p:grpSpPr>
          <p:sp>
            <p:nvSpPr>
              <p:cNvPr id="119" name="AutoShape 6328"/>
              <p:cNvSpPr>
                <a:spLocks noChangeAspect="1" noChangeArrowheads="1"/>
              </p:cNvSpPr>
              <p:nvPr/>
            </p:nvSpPr>
            <p:spPr bwMode="auto">
              <a:xfrm>
                <a:off x="1284" y="2821"/>
                <a:ext cx="40" cy="16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 name="AutoShape 6329"/>
              <p:cNvSpPr>
                <a:spLocks noChangeAspect="1" noChangeArrowheads="1"/>
              </p:cNvSpPr>
              <p:nvPr/>
            </p:nvSpPr>
            <p:spPr bwMode="auto">
              <a:xfrm>
                <a:off x="1284" y="2652"/>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6330"/>
            <p:cNvGrpSpPr>
              <a:grpSpLocks noChangeAspect="1"/>
            </p:cNvGrpSpPr>
            <p:nvPr/>
          </p:nvGrpSpPr>
          <p:grpSpPr bwMode="auto">
            <a:xfrm>
              <a:off x="2574" y="1587"/>
              <a:ext cx="16" cy="141"/>
              <a:chOff x="1658" y="2628"/>
              <a:chExt cx="40" cy="355"/>
            </a:xfrm>
          </p:grpSpPr>
          <p:sp>
            <p:nvSpPr>
              <p:cNvPr id="117" name="AutoShape 6331"/>
              <p:cNvSpPr>
                <a:spLocks noChangeAspect="1" noChangeArrowheads="1"/>
              </p:cNvSpPr>
              <p:nvPr/>
            </p:nvSpPr>
            <p:spPr bwMode="auto">
              <a:xfrm>
                <a:off x="1658" y="2628"/>
                <a:ext cx="40" cy="17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 name="AutoShape 6332"/>
              <p:cNvSpPr>
                <a:spLocks noChangeAspect="1" noChangeArrowheads="1"/>
              </p:cNvSpPr>
              <p:nvPr/>
            </p:nvSpPr>
            <p:spPr bwMode="auto">
              <a:xfrm>
                <a:off x="1658" y="2805"/>
                <a:ext cx="40" cy="17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8" name="Group 6333"/>
            <p:cNvGrpSpPr>
              <a:grpSpLocks noChangeAspect="1"/>
            </p:cNvGrpSpPr>
            <p:nvPr/>
          </p:nvGrpSpPr>
          <p:grpSpPr bwMode="auto">
            <a:xfrm>
              <a:off x="2523" y="1662"/>
              <a:ext cx="16" cy="49"/>
              <a:chOff x="1516" y="2835"/>
              <a:chExt cx="42" cy="123"/>
            </a:xfrm>
          </p:grpSpPr>
          <p:sp>
            <p:nvSpPr>
              <p:cNvPr id="115" name="AutoShape 6334"/>
              <p:cNvSpPr>
                <a:spLocks noChangeAspect="1" noChangeArrowheads="1"/>
              </p:cNvSpPr>
              <p:nvPr/>
            </p:nvSpPr>
            <p:spPr bwMode="auto">
              <a:xfrm>
                <a:off x="1516" y="2897"/>
                <a:ext cx="42" cy="6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 name="AutoShape 6335"/>
              <p:cNvSpPr>
                <a:spLocks noChangeAspect="1" noChangeArrowheads="1"/>
              </p:cNvSpPr>
              <p:nvPr/>
            </p:nvSpPr>
            <p:spPr bwMode="auto">
              <a:xfrm>
                <a:off x="1516" y="2835"/>
                <a:ext cx="42" cy="62"/>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29" name="Group 6336"/>
            <p:cNvGrpSpPr>
              <a:grpSpLocks noChangeAspect="1"/>
            </p:cNvGrpSpPr>
            <p:nvPr/>
          </p:nvGrpSpPr>
          <p:grpSpPr bwMode="auto">
            <a:xfrm>
              <a:off x="2842" y="1519"/>
              <a:ext cx="16" cy="175"/>
              <a:chOff x="2195" y="2463"/>
              <a:chExt cx="40" cy="442"/>
            </a:xfrm>
          </p:grpSpPr>
          <p:sp>
            <p:nvSpPr>
              <p:cNvPr id="113" name="AutoShape 6337"/>
              <p:cNvSpPr>
                <a:spLocks noChangeAspect="1" noChangeArrowheads="1"/>
              </p:cNvSpPr>
              <p:nvPr/>
            </p:nvSpPr>
            <p:spPr bwMode="auto">
              <a:xfrm>
                <a:off x="2195" y="2684"/>
                <a:ext cx="40" cy="221"/>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4" name="AutoShape 6338"/>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0" name="Group 6339"/>
            <p:cNvGrpSpPr>
              <a:grpSpLocks noChangeAspect="1"/>
            </p:cNvGrpSpPr>
            <p:nvPr/>
          </p:nvGrpSpPr>
          <p:grpSpPr bwMode="auto">
            <a:xfrm>
              <a:off x="2897" y="1575"/>
              <a:ext cx="17" cy="153"/>
              <a:chOff x="2329" y="2599"/>
              <a:chExt cx="43" cy="386"/>
            </a:xfrm>
          </p:grpSpPr>
          <p:sp>
            <p:nvSpPr>
              <p:cNvPr id="111" name="AutoShape 63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2" name="AutoShape 63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1" name="Group 6342"/>
            <p:cNvGrpSpPr>
              <a:grpSpLocks noChangeAspect="1"/>
            </p:cNvGrpSpPr>
            <p:nvPr/>
          </p:nvGrpSpPr>
          <p:grpSpPr bwMode="auto">
            <a:xfrm>
              <a:off x="2727" y="1522"/>
              <a:ext cx="17" cy="63"/>
              <a:chOff x="2478" y="2807"/>
              <a:chExt cx="43" cy="178"/>
            </a:xfrm>
          </p:grpSpPr>
          <p:sp>
            <p:nvSpPr>
              <p:cNvPr id="109" name="AutoShape 63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0" name="AutoShape 63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2" name="Group 6345"/>
            <p:cNvGrpSpPr>
              <a:grpSpLocks noChangeAspect="1"/>
            </p:cNvGrpSpPr>
            <p:nvPr/>
          </p:nvGrpSpPr>
          <p:grpSpPr bwMode="auto">
            <a:xfrm>
              <a:off x="2789" y="1512"/>
              <a:ext cx="16" cy="107"/>
              <a:chOff x="2065" y="2441"/>
              <a:chExt cx="40" cy="272"/>
            </a:xfrm>
          </p:grpSpPr>
          <p:sp>
            <p:nvSpPr>
              <p:cNvPr id="107" name="AutoShape 6346"/>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8" name="AutoShape 6347"/>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3" name="Group 6348"/>
            <p:cNvGrpSpPr>
              <a:grpSpLocks noChangeAspect="1"/>
            </p:cNvGrpSpPr>
            <p:nvPr/>
          </p:nvGrpSpPr>
          <p:grpSpPr bwMode="auto">
            <a:xfrm>
              <a:off x="2950" y="1652"/>
              <a:ext cx="17" cy="64"/>
              <a:chOff x="2478" y="2807"/>
              <a:chExt cx="43" cy="178"/>
            </a:xfrm>
          </p:grpSpPr>
          <p:sp>
            <p:nvSpPr>
              <p:cNvPr id="105" name="AutoShape 6349"/>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6" name="AutoShape 6350"/>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6351"/>
            <p:cNvGrpSpPr>
              <a:grpSpLocks noChangeAspect="1"/>
            </p:cNvGrpSpPr>
            <p:nvPr/>
          </p:nvGrpSpPr>
          <p:grpSpPr bwMode="auto">
            <a:xfrm>
              <a:off x="3166" y="1512"/>
              <a:ext cx="18" cy="89"/>
              <a:chOff x="3094" y="2443"/>
              <a:chExt cx="40" cy="183"/>
            </a:xfrm>
          </p:grpSpPr>
          <p:sp>
            <p:nvSpPr>
              <p:cNvPr id="103" name="AutoShape 6352"/>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4" name="AutoShape 6353"/>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5" name="Group 6354"/>
            <p:cNvGrpSpPr>
              <a:grpSpLocks noChangeAspect="1"/>
            </p:cNvGrpSpPr>
            <p:nvPr/>
          </p:nvGrpSpPr>
          <p:grpSpPr bwMode="auto">
            <a:xfrm>
              <a:off x="3121" y="1513"/>
              <a:ext cx="18" cy="162"/>
              <a:chOff x="2978" y="2432"/>
              <a:chExt cx="46" cy="375"/>
            </a:xfrm>
          </p:grpSpPr>
          <p:sp>
            <p:nvSpPr>
              <p:cNvPr id="101" name="AutoShape 6355"/>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2" name="AutoShape 6356"/>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6" name="Group 6357"/>
            <p:cNvGrpSpPr>
              <a:grpSpLocks noChangeAspect="1"/>
            </p:cNvGrpSpPr>
            <p:nvPr/>
          </p:nvGrpSpPr>
          <p:grpSpPr bwMode="auto">
            <a:xfrm>
              <a:off x="3065" y="1549"/>
              <a:ext cx="17" cy="173"/>
              <a:chOff x="2832" y="2516"/>
              <a:chExt cx="43" cy="436"/>
            </a:xfrm>
          </p:grpSpPr>
          <p:sp>
            <p:nvSpPr>
              <p:cNvPr id="99" name="AutoShape 6358"/>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00" name="AutoShape 6359"/>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7" name="Group 6360"/>
            <p:cNvGrpSpPr>
              <a:grpSpLocks noChangeAspect="1"/>
            </p:cNvGrpSpPr>
            <p:nvPr/>
          </p:nvGrpSpPr>
          <p:grpSpPr bwMode="auto">
            <a:xfrm>
              <a:off x="3012" y="1634"/>
              <a:ext cx="16" cy="86"/>
              <a:chOff x="2668" y="2761"/>
              <a:chExt cx="40" cy="217"/>
            </a:xfrm>
          </p:grpSpPr>
          <p:sp>
            <p:nvSpPr>
              <p:cNvPr id="97" name="AutoShape 6361"/>
              <p:cNvSpPr>
                <a:spLocks noChangeAspect="1" noChangeArrowheads="1"/>
              </p:cNvSpPr>
              <p:nvPr/>
            </p:nvSpPr>
            <p:spPr bwMode="auto">
              <a:xfrm>
                <a:off x="2668" y="2870"/>
                <a:ext cx="40" cy="10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8" name="AutoShape 6362"/>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8" name="Group 6363"/>
            <p:cNvGrpSpPr>
              <a:grpSpLocks noChangeAspect="1"/>
            </p:cNvGrpSpPr>
            <p:nvPr/>
          </p:nvGrpSpPr>
          <p:grpSpPr bwMode="auto">
            <a:xfrm flipV="1">
              <a:off x="3345" y="1552"/>
              <a:ext cx="16" cy="174"/>
              <a:chOff x="3217" y="3037"/>
              <a:chExt cx="46" cy="372"/>
            </a:xfrm>
          </p:grpSpPr>
          <p:sp>
            <p:nvSpPr>
              <p:cNvPr id="95" name="AutoShape 6364"/>
              <p:cNvSpPr>
                <a:spLocks noChangeAspect="1" noChangeArrowheads="1"/>
              </p:cNvSpPr>
              <p:nvPr/>
            </p:nvSpPr>
            <p:spPr bwMode="auto">
              <a:xfrm>
                <a:off x="3217" y="3037"/>
                <a:ext cx="46" cy="189"/>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6" name="AutoShape 6365"/>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9" name="Group 6366"/>
            <p:cNvGrpSpPr>
              <a:grpSpLocks noChangeAspect="1"/>
            </p:cNvGrpSpPr>
            <p:nvPr/>
          </p:nvGrpSpPr>
          <p:grpSpPr bwMode="auto">
            <a:xfrm>
              <a:off x="3288" y="1508"/>
              <a:ext cx="19" cy="173"/>
              <a:chOff x="3353" y="3099"/>
              <a:chExt cx="40" cy="455"/>
            </a:xfrm>
          </p:grpSpPr>
          <p:sp>
            <p:nvSpPr>
              <p:cNvPr id="93" name="AutoShape 6367"/>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4" name="AutoShape 6368"/>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0" name="Group 6369"/>
            <p:cNvGrpSpPr>
              <a:grpSpLocks noChangeAspect="1"/>
            </p:cNvGrpSpPr>
            <p:nvPr/>
          </p:nvGrpSpPr>
          <p:grpSpPr bwMode="auto">
            <a:xfrm>
              <a:off x="3242" y="1511"/>
              <a:ext cx="18" cy="103"/>
              <a:chOff x="3486" y="3261"/>
              <a:chExt cx="40" cy="337"/>
            </a:xfrm>
          </p:grpSpPr>
          <p:sp>
            <p:nvSpPr>
              <p:cNvPr id="91" name="AutoShape 6370"/>
              <p:cNvSpPr>
                <a:spLocks noChangeAspect="1" noChangeArrowheads="1"/>
              </p:cNvSpPr>
              <p:nvPr/>
            </p:nvSpPr>
            <p:spPr bwMode="auto">
              <a:xfrm>
                <a:off x="3486" y="3430"/>
                <a:ext cx="40" cy="16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2" name="AutoShape 6371"/>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1" name="Group 6372"/>
            <p:cNvGrpSpPr>
              <a:grpSpLocks noChangeAspect="1"/>
            </p:cNvGrpSpPr>
            <p:nvPr/>
          </p:nvGrpSpPr>
          <p:grpSpPr bwMode="auto">
            <a:xfrm>
              <a:off x="3570" y="1518"/>
              <a:ext cx="16" cy="175"/>
              <a:chOff x="2195" y="2463"/>
              <a:chExt cx="40" cy="442"/>
            </a:xfrm>
          </p:grpSpPr>
          <p:sp>
            <p:nvSpPr>
              <p:cNvPr id="89" name="AutoShape 6373"/>
              <p:cNvSpPr>
                <a:spLocks noChangeAspect="1" noChangeArrowheads="1"/>
              </p:cNvSpPr>
              <p:nvPr/>
            </p:nvSpPr>
            <p:spPr bwMode="auto">
              <a:xfrm>
                <a:off x="2195" y="2684"/>
                <a:ext cx="40" cy="221"/>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0" name="AutoShape 6374"/>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6375"/>
            <p:cNvGrpSpPr>
              <a:grpSpLocks noChangeAspect="1"/>
            </p:cNvGrpSpPr>
            <p:nvPr/>
          </p:nvGrpSpPr>
          <p:grpSpPr bwMode="auto">
            <a:xfrm>
              <a:off x="3509" y="1574"/>
              <a:ext cx="17" cy="153"/>
              <a:chOff x="2329" y="2599"/>
              <a:chExt cx="43" cy="386"/>
            </a:xfrm>
          </p:grpSpPr>
          <p:sp>
            <p:nvSpPr>
              <p:cNvPr id="87" name="AutoShape 6376"/>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8" name="AutoShape 6377"/>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3" name="Group 6378"/>
            <p:cNvGrpSpPr>
              <a:grpSpLocks noChangeAspect="1"/>
            </p:cNvGrpSpPr>
            <p:nvPr/>
          </p:nvGrpSpPr>
          <p:grpSpPr bwMode="auto">
            <a:xfrm>
              <a:off x="3393" y="1616"/>
              <a:ext cx="16" cy="107"/>
              <a:chOff x="2065" y="2441"/>
              <a:chExt cx="40" cy="272"/>
            </a:xfrm>
          </p:grpSpPr>
          <p:sp>
            <p:nvSpPr>
              <p:cNvPr id="85" name="AutoShape 6379"/>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6" name="AutoShape 6380"/>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4" name="Group 6381"/>
            <p:cNvGrpSpPr>
              <a:grpSpLocks noChangeAspect="1"/>
            </p:cNvGrpSpPr>
            <p:nvPr/>
          </p:nvGrpSpPr>
          <p:grpSpPr bwMode="auto">
            <a:xfrm flipV="1">
              <a:off x="3460" y="1650"/>
              <a:ext cx="18" cy="71"/>
              <a:chOff x="2815" y="1923"/>
              <a:chExt cx="40" cy="217"/>
            </a:xfrm>
          </p:grpSpPr>
          <p:sp>
            <p:nvSpPr>
              <p:cNvPr id="83" name="AutoShape 6382"/>
              <p:cNvSpPr>
                <a:spLocks noChangeAspect="1" noChangeArrowheads="1"/>
              </p:cNvSpPr>
              <p:nvPr/>
            </p:nvSpPr>
            <p:spPr bwMode="auto">
              <a:xfrm>
                <a:off x="2815" y="2032"/>
                <a:ext cx="40" cy="108"/>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4" name="AutoShape 6383"/>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5" name="Group 6384"/>
            <p:cNvGrpSpPr>
              <a:grpSpLocks noChangeAspect="1"/>
            </p:cNvGrpSpPr>
            <p:nvPr/>
          </p:nvGrpSpPr>
          <p:grpSpPr bwMode="auto">
            <a:xfrm>
              <a:off x="3621" y="1511"/>
              <a:ext cx="19" cy="108"/>
              <a:chOff x="2329" y="2599"/>
              <a:chExt cx="43" cy="386"/>
            </a:xfrm>
          </p:grpSpPr>
          <p:sp>
            <p:nvSpPr>
              <p:cNvPr id="81" name="AutoShape 638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2" name="AutoShape 638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6" name="Group 6387"/>
            <p:cNvGrpSpPr>
              <a:grpSpLocks noChangeAspect="1"/>
            </p:cNvGrpSpPr>
            <p:nvPr/>
          </p:nvGrpSpPr>
          <p:grpSpPr bwMode="auto">
            <a:xfrm>
              <a:off x="3686" y="1519"/>
              <a:ext cx="17" cy="64"/>
              <a:chOff x="2478" y="2807"/>
              <a:chExt cx="43" cy="178"/>
            </a:xfrm>
          </p:grpSpPr>
          <p:sp>
            <p:nvSpPr>
              <p:cNvPr id="79" name="AutoShape 6388"/>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0" name="AutoShape 6389"/>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7" name="Group 6390"/>
            <p:cNvGrpSpPr>
              <a:grpSpLocks noChangeAspect="1"/>
            </p:cNvGrpSpPr>
            <p:nvPr/>
          </p:nvGrpSpPr>
          <p:grpSpPr bwMode="auto">
            <a:xfrm>
              <a:off x="3789" y="1536"/>
              <a:ext cx="18" cy="177"/>
              <a:chOff x="2195" y="2463"/>
              <a:chExt cx="40" cy="442"/>
            </a:xfrm>
          </p:grpSpPr>
          <p:sp>
            <p:nvSpPr>
              <p:cNvPr id="77" name="AutoShape 6391"/>
              <p:cNvSpPr>
                <a:spLocks noChangeAspect="1" noChangeArrowheads="1"/>
              </p:cNvSpPr>
              <p:nvPr/>
            </p:nvSpPr>
            <p:spPr bwMode="auto">
              <a:xfrm>
                <a:off x="2195" y="2684"/>
                <a:ext cx="40" cy="221"/>
              </a:xfrm>
              <a:prstGeom prst="roundRect">
                <a:avLst>
                  <a:gd name="adj" fmla="val 16667"/>
                </a:avLst>
              </a:prstGeom>
              <a:solidFill>
                <a:srgbClr val="00FF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8" name="AutoShape 6392"/>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8" name="Group 6393"/>
            <p:cNvGrpSpPr>
              <a:grpSpLocks noChangeAspect="1"/>
            </p:cNvGrpSpPr>
            <p:nvPr/>
          </p:nvGrpSpPr>
          <p:grpSpPr bwMode="auto">
            <a:xfrm>
              <a:off x="3844" y="1601"/>
              <a:ext cx="17" cy="125"/>
              <a:chOff x="2329" y="2599"/>
              <a:chExt cx="43" cy="386"/>
            </a:xfrm>
          </p:grpSpPr>
          <p:sp>
            <p:nvSpPr>
              <p:cNvPr id="75" name="AutoShape 6394"/>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 name="AutoShape 6395"/>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9" name="Group 6396"/>
            <p:cNvGrpSpPr>
              <a:grpSpLocks noChangeAspect="1"/>
            </p:cNvGrpSpPr>
            <p:nvPr/>
          </p:nvGrpSpPr>
          <p:grpSpPr bwMode="auto">
            <a:xfrm>
              <a:off x="3736" y="1512"/>
              <a:ext cx="18" cy="134"/>
              <a:chOff x="2065" y="2441"/>
              <a:chExt cx="40" cy="272"/>
            </a:xfrm>
          </p:grpSpPr>
          <p:sp>
            <p:nvSpPr>
              <p:cNvPr id="73" name="AutoShape 6397"/>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4" name="AutoShape 6398"/>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50" name="Group 6399"/>
            <p:cNvGrpSpPr>
              <a:grpSpLocks noChangeAspect="1"/>
            </p:cNvGrpSpPr>
            <p:nvPr/>
          </p:nvGrpSpPr>
          <p:grpSpPr bwMode="auto">
            <a:xfrm>
              <a:off x="2300" y="1524"/>
              <a:ext cx="17" cy="63"/>
              <a:chOff x="2478" y="2807"/>
              <a:chExt cx="43" cy="178"/>
            </a:xfrm>
          </p:grpSpPr>
          <p:sp>
            <p:nvSpPr>
              <p:cNvPr id="71" name="AutoShape 6400"/>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2" name="AutoShape 6401"/>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51" name="Freeform 6402"/>
            <p:cNvSpPr>
              <a:spLocks noChangeAspect="1"/>
            </p:cNvSpPr>
            <p:nvPr/>
          </p:nvSpPr>
          <p:spPr bwMode="auto">
            <a:xfrm>
              <a:off x="2118"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3175" cmpd="sng">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52" name="Group 6403"/>
            <p:cNvGrpSpPr>
              <a:grpSpLocks noChangeAspect="1"/>
            </p:cNvGrpSpPr>
            <p:nvPr/>
          </p:nvGrpSpPr>
          <p:grpSpPr bwMode="auto">
            <a:xfrm>
              <a:off x="3919" y="1652"/>
              <a:ext cx="17" cy="63"/>
              <a:chOff x="2478" y="2807"/>
              <a:chExt cx="43" cy="178"/>
            </a:xfrm>
          </p:grpSpPr>
          <p:sp>
            <p:nvSpPr>
              <p:cNvPr id="69" name="AutoShape 64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0" name="AutoShape 64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53" name="Freeform 6406"/>
            <p:cNvSpPr>
              <a:spLocks noChangeAspect="1"/>
            </p:cNvSpPr>
            <p:nvPr/>
          </p:nvSpPr>
          <p:spPr bwMode="auto">
            <a:xfrm>
              <a:off x="3834"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4" name="Freeform 6407"/>
            <p:cNvSpPr>
              <a:spLocks noChangeAspect="1"/>
            </p:cNvSpPr>
            <p:nvPr/>
          </p:nvSpPr>
          <p:spPr bwMode="auto">
            <a:xfrm flipH="1">
              <a:off x="3737"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5" name="Freeform 6408"/>
            <p:cNvSpPr>
              <a:spLocks noChangeAspect="1"/>
            </p:cNvSpPr>
            <p:nvPr/>
          </p:nvSpPr>
          <p:spPr bwMode="auto">
            <a:xfrm flipH="1">
              <a:off x="3603"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6" name="AutoShape 6409"/>
            <p:cNvSpPr>
              <a:spLocks noChangeAspect="1" noChangeArrowheads="1"/>
            </p:cNvSpPr>
            <p:nvPr/>
          </p:nvSpPr>
          <p:spPr bwMode="auto">
            <a:xfrm>
              <a:off x="3959" y="1593"/>
              <a:ext cx="16" cy="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7" name="AutoShape 6410"/>
            <p:cNvSpPr>
              <a:spLocks noChangeAspect="1" noChangeArrowheads="1"/>
            </p:cNvSpPr>
            <p:nvPr/>
          </p:nvSpPr>
          <p:spPr bwMode="auto">
            <a:xfrm>
              <a:off x="4003" y="1533"/>
              <a:ext cx="16"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8" name="Freeform 6411"/>
            <p:cNvSpPr>
              <a:spLocks noChangeAspect="1"/>
            </p:cNvSpPr>
            <p:nvPr/>
          </p:nvSpPr>
          <p:spPr bwMode="auto">
            <a:xfrm flipH="1">
              <a:off x="3274"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9" name="Freeform 6412"/>
            <p:cNvSpPr>
              <a:spLocks noChangeAspect="1"/>
            </p:cNvSpPr>
            <p:nvPr/>
          </p:nvSpPr>
          <p:spPr bwMode="auto">
            <a:xfrm flipH="1">
              <a:off x="3140"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0" name="Freeform 6413"/>
            <p:cNvSpPr>
              <a:spLocks noChangeAspect="1"/>
            </p:cNvSpPr>
            <p:nvPr/>
          </p:nvSpPr>
          <p:spPr bwMode="auto">
            <a:xfrm flipH="1">
              <a:off x="2678"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1" name="Freeform 6414"/>
            <p:cNvSpPr>
              <a:spLocks noChangeAspect="1"/>
            </p:cNvSpPr>
            <p:nvPr/>
          </p:nvSpPr>
          <p:spPr bwMode="auto">
            <a:xfrm flipH="1">
              <a:off x="2812" y="1506"/>
              <a:ext cx="242"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9525">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2" name="Freeform 6415"/>
            <p:cNvSpPr>
              <a:spLocks noChangeAspect="1"/>
            </p:cNvSpPr>
            <p:nvPr/>
          </p:nvSpPr>
          <p:spPr bwMode="auto">
            <a:xfrm flipH="1">
              <a:off x="2350"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5000">
                  <a:srgbClr val="FF0300"/>
                </a:gs>
                <a:gs pos="27500">
                  <a:srgbClr val="FF7A00"/>
                </a:gs>
                <a:gs pos="50000">
                  <a:srgbClr val="FFF200"/>
                </a:gs>
                <a:gs pos="72500">
                  <a:srgbClr val="FF7A00"/>
                </a:gs>
                <a:gs pos="85000">
                  <a:srgbClr val="FF0300"/>
                </a:gs>
                <a:gs pos="100000">
                  <a:srgbClr val="4D0808"/>
                </a:gs>
              </a:gsLst>
              <a:lin ang="5400000" scaled="1"/>
            </a:gradFill>
            <a:ln>
              <a:noFill/>
            </a:ln>
            <a:effectLst/>
            <a:extLst>
              <a:ext uri="{91240B29-F687-4F45-9708-019B960494DF}">
                <a14:hiddenLine xmlns:a14="http://schemas.microsoft.com/office/drawing/2010/main" xmlns="" w="3175" cmpd="sng">
                  <a:solidFill>
                    <a:srgbClr val="FF990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3" name="Freeform 6416"/>
            <p:cNvSpPr>
              <a:spLocks noChangeAspect="1"/>
            </p:cNvSpPr>
            <p:nvPr/>
          </p:nvSpPr>
          <p:spPr bwMode="auto">
            <a:xfrm flipH="1">
              <a:off x="2216" y="1506"/>
              <a:ext cx="241" cy="225"/>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C7FF29">
                    <a:gamma/>
                    <a:shade val="0"/>
                    <a:invGamma/>
                  </a:srgbClr>
                </a:gs>
                <a:gs pos="50000">
                  <a:srgbClr val="C7FF29"/>
                </a:gs>
                <a:gs pos="100000">
                  <a:srgbClr val="C7FF29">
                    <a:gamma/>
                    <a:shade val="0"/>
                    <a:invGamma/>
                  </a:srgbClr>
                </a:gs>
              </a:gsLst>
              <a:lin ang="5400000" scaled="1"/>
            </a:gradFill>
            <a:ln>
              <a:noFill/>
            </a:ln>
            <a:effectLst/>
            <a:extLst>
              <a:ext uri="{91240B29-F687-4F45-9708-019B960494DF}">
                <a14:hiddenLine xmlns:a14="http://schemas.microsoft.com/office/drawing/2010/main" xmlns="" w="9525">
                  <a:solidFill>
                    <a:srgbClr val="33CC33"/>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4" name="AutoShape 6417"/>
            <p:cNvSpPr>
              <a:spLocks noChangeAspect="1" noChangeArrowheads="1"/>
            </p:cNvSpPr>
            <p:nvPr/>
          </p:nvSpPr>
          <p:spPr bwMode="auto">
            <a:xfrm>
              <a:off x="2214" y="1585"/>
              <a:ext cx="15" cy="64"/>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 name="AutoShape 6418"/>
            <p:cNvSpPr>
              <a:spLocks noChangeAspect="1" noChangeArrowheads="1"/>
            </p:cNvSpPr>
            <p:nvPr/>
          </p:nvSpPr>
          <p:spPr bwMode="auto">
            <a:xfrm>
              <a:off x="2168" y="1621"/>
              <a:ext cx="16"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66" name="Group 6419"/>
            <p:cNvGrpSpPr>
              <a:grpSpLocks noChangeAspect="1"/>
            </p:cNvGrpSpPr>
            <p:nvPr/>
          </p:nvGrpSpPr>
          <p:grpSpPr bwMode="auto">
            <a:xfrm flipV="1">
              <a:off x="2254" y="1520"/>
              <a:ext cx="17" cy="63"/>
              <a:chOff x="2478" y="2807"/>
              <a:chExt cx="43" cy="178"/>
            </a:xfrm>
          </p:grpSpPr>
          <p:sp>
            <p:nvSpPr>
              <p:cNvPr id="67" name="AutoShape 6420"/>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8" name="AutoShape 6421"/>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29" name="组合 25"/>
          <p:cNvGrpSpPr>
            <a:grpSpLocks/>
          </p:cNvGrpSpPr>
          <p:nvPr/>
        </p:nvGrpSpPr>
        <p:grpSpPr bwMode="auto">
          <a:xfrm flipH="1">
            <a:off x="7500938" y="3650456"/>
            <a:ext cx="835025" cy="2082800"/>
            <a:chOff x="6205174" y="3429000"/>
            <a:chExt cx="1173131" cy="2082993"/>
          </a:xfrm>
          <a:gradFill flip="none" rotWithShape="1">
            <a:gsLst>
              <a:gs pos="89000">
                <a:srgbClr val="A603AB"/>
              </a:gs>
              <a:gs pos="21001">
                <a:srgbClr val="0819FB"/>
              </a:gs>
              <a:gs pos="21001">
                <a:srgbClr val="0819FB"/>
              </a:gs>
              <a:gs pos="35001">
                <a:srgbClr val="1A8D48"/>
              </a:gs>
              <a:gs pos="0">
                <a:srgbClr val="1A8D48"/>
              </a:gs>
              <a:gs pos="52000">
                <a:srgbClr val="FFFF00"/>
              </a:gs>
              <a:gs pos="73000">
                <a:srgbClr val="EE3F17"/>
              </a:gs>
              <a:gs pos="88000">
                <a:srgbClr val="E81766"/>
              </a:gs>
              <a:gs pos="100000">
                <a:srgbClr val="A603AB"/>
              </a:gs>
            </a:gsLst>
            <a:lin ang="5400000" scaled="0"/>
            <a:tileRect/>
          </a:gradFill>
        </p:grpSpPr>
        <p:sp>
          <p:nvSpPr>
            <p:cNvPr id="130" name="Rectangle 202"/>
            <p:cNvSpPr>
              <a:spLocks noChangeArrowheads="1"/>
            </p:cNvSpPr>
            <p:nvPr/>
          </p:nvSpPr>
          <p:spPr bwMode="auto">
            <a:xfrm rot="5400000">
              <a:off x="6472873" y="4481347"/>
              <a:ext cx="1409026" cy="340381"/>
            </a:xfrm>
            <a:prstGeom prst="rect">
              <a:avLst/>
            </a:prstGeom>
            <a:grpFill/>
            <a:ln w="9525">
              <a:noFill/>
              <a:miter lim="800000"/>
              <a:headEnd/>
              <a:tailEnd/>
            </a:ln>
          </p:spPr>
          <p:txBody>
            <a:bodyPr wrap="none" anchor="ctr"/>
            <a:lstStyle/>
            <a:p>
              <a:pPr algn="ctr">
                <a:defRPr/>
              </a:pPr>
              <a:endParaRPr lang="en-US" altLang="zh-CN" sz="1200" b="1">
                <a:ea typeface="宋体" pitchFamily="2" charset="-122"/>
              </a:endParaRPr>
            </a:p>
          </p:txBody>
        </p:sp>
        <p:sp>
          <p:nvSpPr>
            <p:cNvPr id="131" name="AutoShape 203"/>
            <p:cNvSpPr>
              <a:spLocks noChangeArrowheads="1"/>
            </p:cNvSpPr>
            <p:nvPr/>
          </p:nvSpPr>
          <p:spPr bwMode="auto">
            <a:xfrm rot="5400000" flipH="1">
              <a:off x="6714113" y="3703172"/>
              <a:ext cx="938364" cy="390020"/>
            </a:xfrm>
            <a:prstGeom prst="moon">
              <a:avLst>
                <a:gd name="adj" fmla="val 72319"/>
              </a:avLst>
            </a:prstGeom>
            <a:grpFill/>
            <a:ln w="9525">
              <a:noFill/>
              <a:miter lim="800000"/>
              <a:headEnd/>
              <a:tailEnd/>
            </a:ln>
          </p:spPr>
          <p:txBody>
            <a:bodyPr wrap="none" anchor="ctr"/>
            <a:lstStyle/>
            <a:p>
              <a:pPr algn="ctr">
                <a:defRPr/>
              </a:pPr>
              <a:endParaRPr lang="zh-CN" altLang="zh-CN">
                <a:solidFill>
                  <a:srgbClr val="FFFF00"/>
                </a:solidFill>
              </a:endParaRPr>
            </a:p>
          </p:txBody>
        </p:sp>
        <p:sp>
          <p:nvSpPr>
            <p:cNvPr id="132" name="AutoShape 195"/>
            <p:cNvSpPr>
              <a:spLocks noChangeArrowheads="1"/>
            </p:cNvSpPr>
            <p:nvPr/>
          </p:nvSpPr>
          <p:spPr bwMode="auto">
            <a:xfrm rot="9864842">
              <a:off x="6205174" y="5284208"/>
              <a:ext cx="1142596" cy="227785"/>
            </a:xfrm>
            <a:prstGeom prst="homePlate">
              <a:avLst>
                <a:gd name="adj" fmla="val 54248"/>
              </a:avLst>
            </a:prstGeom>
            <a:grpFill/>
            <a:ln w="9525">
              <a:noFill/>
              <a:miter lim="800000"/>
              <a:headEnd/>
              <a:tailEnd/>
            </a:ln>
          </p:spPr>
          <p:txBody>
            <a:bodyPr wrap="none" anchor="ctr"/>
            <a:lstStyle/>
            <a:p>
              <a:pPr>
                <a:defRPr/>
              </a:pPr>
              <a:endParaRPr lang="zh-CN" altLang="en-US"/>
            </a:p>
          </p:txBody>
        </p:sp>
      </p:grpSp>
      <p:grpSp>
        <p:nvGrpSpPr>
          <p:cNvPr id="133" name="组合 45"/>
          <p:cNvGrpSpPr>
            <a:grpSpLocks/>
          </p:cNvGrpSpPr>
          <p:nvPr/>
        </p:nvGrpSpPr>
        <p:grpSpPr bwMode="auto">
          <a:xfrm>
            <a:off x="7429500" y="3071814"/>
            <a:ext cx="428625" cy="838367"/>
            <a:chOff x="7429520" y="3071810"/>
            <a:chExt cx="428628" cy="837764"/>
          </a:xfrm>
        </p:grpSpPr>
        <p:sp>
          <p:nvSpPr>
            <p:cNvPr id="134" name="椭圆 133"/>
            <p:cNvSpPr/>
            <p:nvPr/>
          </p:nvSpPr>
          <p:spPr>
            <a:xfrm>
              <a:off x="7429520" y="3071810"/>
              <a:ext cx="428628" cy="428317"/>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dirty="0">
                  <a:solidFill>
                    <a:srgbClr val="FF0000"/>
                  </a:solidFill>
                </a:rPr>
                <a:t>P</a:t>
              </a:r>
              <a:endParaRPr lang="zh-CN" altLang="en-US" dirty="0">
                <a:solidFill>
                  <a:srgbClr val="FF0000"/>
                </a:solidFill>
              </a:endParaRPr>
            </a:p>
          </p:txBody>
        </p:sp>
        <p:cxnSp>
          <p:nvCxnSpPr>
            <p:cNvPr id="135" name="直接连接符 134"/>
            <p:cNvCxnSpPr>
              <a:stCxn id="134" idx="4"/>
              <a:endCxn id="131" idx="3"/>
            </p:cNvCxnSpPr>
            <p:nvPr/>
          </p:nvCxnSpPr>
          <p:spPr>
            <a:xfrm flipH="1">
              <a:off x="7639766" y="3500127"/>
              <a:ext cx="4068" cy="409447"/>
            </a:xfrm>
            <a:prstGeom prst="line">
              <a:avLst/>
            </a:prstGeom>
            <a:ln>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6" name="组合 46"/>
          <p:cNvGrpSpPr>
            <a:grpSpLocks/>
          </p:cNvGrpSpPr>
          <p:nvPr/>
        </p:nvGrpSpPr>
        <p:grpSpPr bwMode="auto">
          <a:xfrm>
            <a:off x="6215063" y="3071813"/>
            <a:ext cx="428625" cy="903287"/>
            <a:chOff x="6192543" y="3071810"/>
            <a:chExt cx="428628" cy="902015"/>
          </a:xfrm>
        </p:grpSpPr>
        <p:sp>
          <p:nvSpPr>
            <p:cNvPr id="137" name="椭圆 136"/>
            <p:cNvSpPr/>
            <p:nvPr/>
          </p:nvSpPr>
          <p:spPr>
            <a:xfrm flipH="1">
              <a:off x="6192543" y="3071810"/>
              <a:ext cx="428628" cy="42802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dirty="0">
                  <a:solidFill>
                    <a:srgbClr val="FF0000"/>
                  </a:solidFill>
                </a:rPr>
                <a:t>P</a:t>
              </a:r>
              <a:endParaRPr lang="zh-CN" altLang="en-US" dirty="0">
                <a:solidFill>
                  <a:srgbClr val="FF0000"/>
                </a:solidFill>
              </a:endParaRPr>
            </a:p>
          </p:txBody>
        </p:sp>
        <p:cxnSp>
          <p:nvCxnSpPr>
            <p:cNvPr id="138" name="直接连接符 137"/>
            <p:cNvCxnSpPr>
              <a:stCxn id="137" idx="4"/>
              <a:endCxn id="141" idx="3"/>
            </p:cNvCxnSpPr>
            <p:nvPr/>
          </p:nvCxnSpPr>
          <p:spPr>
            <a:xfrm rot="16200000" flipH="1">
              <a:off x="6207960" y="3698728"/>
              <a:ext cx="473994" cy="76201"/>
            </a:xfrm>
            <a:prstGeom prst="line">
              <a:avLst/>
            </a:prstGeom>
            <a:ln>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39" name="组合 25"/>
          <p:cNvGrpSpPr>
            <a:grpSpLocks/>
          </p:cNvGrpSpPr>
          <p:nvPr/>
        </p:nvGrpSpPr>
        <p:grpSpPr bwMode="auto">
          <a:xfrm>
            <a:off x="5786446" y="3714752"/>
            <a:ext cx="835025" cy="2082800"/>
            <a:chOff x="6205174" y="3429000"/>
            <a:chExt cx="1173131" cy="2082993"/>
          </a:xfrm>
          <a:gradFill flip="none" rotWithShape="1">
            <a:gsLst>
              <a:gs pos="89000">
                <a:srgbClr val="A603AB"/>
              </a:gs>
              <a:gs pos="21001">
                <a:srgbClr val="0819FB"/>
              </a:gs>
              <a:gs pos="21001">
                <a:srgbClr val="0819FB"/>
              </a:gs>
              <a:gs pos="35001">
                <a:srgbClr val="1A8D48"/>
              </a:gs>
              <a:gs pos="0">
                <a:srgbClr val="1A8D48"/>
              </a:gs>
              <a:gs pos="52000">
                <a:srgbClr val="FFFF00"/>
              </a:gs>
              <a:gs pos="73000">
                <a:srgbClr val="EE3F17"/>
              </a:gs>
              <a:gs pos="88000">
                <a:srgbClr val="E81766"/>
              </a:gs>
              <a:gs pos="100000">
                <a:srgbClr val="A603AB"/>
              </a:gs>
            </a:gsLst>
            <a:lin ang="5400000" scaled="0"/>
            <a:tileRect/>
          </a:gradFill>
        </p:grpSpPr>
        <p:sp>
          <p:nvSpPr>
            <p:cNvPr id="140" name="Rectangle 202"/>
            <p:cNvSpPr>
              <a:spLocks noChangeArrowheads="1"/>
            </p:cNvSpPr>
            <p:nvPr/>
          </p:nvSpPr>
          <p:spPr bwMode="auto">
            <a:xfrm rot="5400000">
              <a:off x="6472873" y="4481347"/>
              <a:ext cx="1409026" cy="340381"/>
            </a:xfrm>
            <a:prstGeom prst="rect">
              <a:avLst/>
            </a:prstGeom>
            <a:grpFill/>
            <a:ln w="9525">
              <a:noFill/>
              <a:miter lim="800000"/>
              <a:headEnd/>
              <a:tailEnd/>
            </a:ln>
          </p:spPr>
          <p:txBody>
            <a:bodyPr wrap="none" anchor="ctr"/>
            <a:lstStyle/>
            <a:p>
              <a:pPr algn="ctr">
                <a:defRPr/>
              </a:pPr>
              <a:endParaRPr lang="en-US" altLang="zh-CN" sz="1200" b="1">
                <a:ea typeface="宋体" pitchFamily="2" charset="-122"/>
              </a:endParaRPr>
            </a:p>
          </p:txBody>
        </p:sp>
        <p:sp>
          <p:nvSpPr>
            <p:cNvPr id="141" name="AutoShape 203"/>
            <p:cNvSpPr>
              <a:spLocks noChangeArrowheads="1"/>
            </p:cNvSpPr>
            <p:nvPr/>
          </p:nvSpPr>
          <p:spPr bwMode="auto">
            <a:xfrm rot="5400000" flipH="1">
              <a:off x="6714113" y="3703172"/>
              <a:ext cx="938364" cy="390020"/>
            </a:xfrm>
            <a:prstGeom prst="moon">
              <a:avLst>
                <a:gd name="adj" fmla="val 72319"/>
              </a:avLst>
            </a:prstGeom>
            <a:grpFill/>
            <a:ln w="9525">
              <a:noFill/>
              <a:miter lim="800000"/>
              <a:headEnd/>
              <a:tailEnd/>
            </a:ln>
          </p:spPr>
          <p:txBody>
            <a:bodyPr wrap="none" anchor="ctr"/>
            <a:lstStyle/>
            <a:p>
              <a:pPr algn="ctr">
                <a:defRPr/>
              </a:pPr>
              <a:endParaRPr lang="zh-CN" altLang="zh-CN">
                <a:solidFill>
                  <a:srgbClr val="FFFF00"/>
                </a:solidFill>
              </a:endParaRPr>
            </a:p>
          </p:txBody>
        </p:sp>
        <p:sp>
          <p:nvSpPr>
            <p:cNvPr id="142" name="AutoShape 195"/>
            <p:cNvSpPr>
              <a:spLocks noChangeArrowheads="1"/>
            </p:cNvSpPr>
            <p:nvPr/>
          </p:nvSpPr>
          <p:spPr bwMode="auto">
            <a:xfrm rot="9864842">
              <a:off x="6205174" y="5284208"/>
              <a:ext cx="1142596" cy="227785"/>
            </a:xfrm>
            <a:prstGeom prst="homePlate">
              <a:avLst>
                <a:gd name="adj" fmla="val 54248"/>
              </a:avLst>
            </a:prstGeom>
            <a:grpFill/>
            <a:ln w="9525">
              <a:noFill/>
              <a:miter lim="800000"/>
              <a:headEnd/>
              <a:tailEnd/>
            </a:ln>
          </p:spPr>
          <p:txBody>
            <a:bodyPr wrap="none" anchor="ctr"/>
            <a:lstStyle/>
            <a:p>
              <a:pPr>
                <a:defRPr/>
              </a:pPr>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1000" fill="hold"/>
                                        <p:tgtEl>
                                          <p:spTgt spid="133"/>
                                        </p:tgtEl>
                                        <p:attrNameLst>
                                          <p:attrName>ppt_x</p:attrName>
                                        </p:attrNameLst>
                                      </p:cBhvr>
                                      <p:tavLst>
                                        <p:tav tm="0">
                                          <p:val>
                                            <p:strVal val="0-#ppt_w/2"/>
                                          </p:val>
                                        </p:tav>
                                        <p:tav tm="100000">
                                          <p:val>
                                            <p:strVal val="#ppt_x"/>
                                          </p:val>
                                        </p:tav>
                                      </p:tavLst>
                                    </p:anim>
                                    <p:anim calcmode="lin" valueType="num">
                                      <p:cBhvr additive="base">
                                        <p:cTn id="8" dur="1000" fill="hold"/>
                                        <p:tgtEl>
                                          <p:spTgt spid="13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1000" fill="hold"/>
                                        <p:tgtEl>
                                          <p:spTgt spid="136"/>
                                        </p:tgtEl>
                                        <p:attrNameLst>
                                          <p:attrName>ppt_x</p:attrName>
                                        </p:attrNameLst>
                                      </p:cBhvr>
                                      <p:tavLst>
                                        <p:tav tm="0">
                                          <p:val>
                                            <p:strVal val="0-#ppt_w/2"/>
                                          </p:val>
                                        </p:tav>
                                        <p:tav tm="100000">
                                          <p:val>
                                            <p:strVal val="#ppt_x"/>
                                          </p:val>
                                        </p:tav>
                                      </p:tavLst>
                                    </p:anim>
                                    <p:anim calcmode="lin" valueType="num">
                                      <p:cBhvr additive="base">
                                        <p:cTn id="12" dur="1000" fill="hold"/>
                                        <p:tgtEl>
                                          <p:spTgt spid="13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2.22222E-6 -1.85185E-6 L -0.09826 0.00579 " pathEditMode="relative" rAng="0" ptsTypes="AA">
                                      <p:cBhvr>
                                        <p:cTn id="16" dur="2000" fill="hold"/>
                                        <p:tgtEl>
                                          <p:spTgt spid="129"/>
                                        </p:tgtEl>
                                        <p:attrNameLst>
                                          <p:attrName>ppt_x</p:attrName>
                                          <p:attrName>ppt_y</p:attrName>
                                        </p:attrNameLst>
                                      </p:cBhvr>
                                      <p:rCtr x="-4913" y="278"/>
                                    </p:animMotion>
                                  </p:childTnLst>
                                </p:cTn>
                              </p:par>
                              <p:par>
                                <p:cTn id="17" presetID="35" presetClass="path" presetSubtype="0" accel="50000" decel="50000" fill="hold" nodeType="withEffect">
                                  <p:stCondLst>
                                    <p:cond delay="0"/>
                                  </p:stCondLst>
                                  <p:childTnLst>
                                    <p:animMotion origin="layout" path="M 4.72222E-6 -4.81481E-6 L -0.10244 0.00186 " pathEditMode="relative" rAng="0" ptsTypes="AA">
                                      <p:cBhvr>
                                        <p:cTn id="18" dur="2000" fill="hold"/>
                                        <p:tgtEl>
                                          <p:spTgt spid="133"/>
                                        </p:tgtEl>
                                        <p:attrNameLst>
                                          <p:attrName>ppt_x</p:attrName>
                                          <p:attrName>ppt_y</p:attrName>
                                        </p:attrNameLst>
                                      </p:cBhvr>
                                      <p:rCtr x="-5122" y="93"/>
                                    </p:animMotion>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eaLnBrk="1" hangingPunct="1">
              <a:defRPr/>
            </a:pPr>
            <a:r>
              <a:rPr lang="zh-CN" altLang="en-US" sz="3600" dirty="0" smtClean="0"/>
              <a:t>酸性</a:t>
            </a:r>
            <a:r>
              <a:rPr lang="en-US" altLang="zh-CN" sz="3600" dirty="0" smtClean="0"/>
              <a:t>α-</a:t>
            </a:r>
            <a:r>
              <a:rPr lang="zh-CN" altLang="en-US" sz="3600" dirty="0" smtClean="0"/>
              <a:t>螺旋结构域</a:t>
            </a:r>
          </a:p>
        </p:txBody>
      </p:sp>
      <p:sp>
        <p:nvSpPr>
          <p:cNvPr id="65539" name="Rectangle 3"/>
          <p:cNvSpPr>
            <a:spLocks noGrp="1" noChangeArrowheads="1"/>
          </p:cNvSpPr>
          <p:nvPr>
            <p:ph idx="1"/>
          </p:nvPr>
        </p:nvSpPr>
        <p:spPr/>
        <p:txBody>
          <a:bodyPr>
            <a:normAutofit/>
          </a:bodyPr>
          <a:lstStyle/>
          <a:p>
            <a:pPr eaLnBrk="1" hangingPunct="1">
              <a:lnSpc>
                <a:spcPct val="80000"/>
              </a:lnSpc>
            </a:pPr>
            <a:r>
              <a:rPr lang="zh-CN" altLang="en-US" sz="2800" dirty="0"/>
              <a:t>酸性</a:t>
            </a:r>
            <a:r>
              <a:rPr lang="en-US" altLang="zh-CN" sz="2800" dirty="0"/>
              <a:t>α</a:t>
            </a:r>
            <a:r>
              <a:rPr lang="zh-CN" altLang="en-US" sz="2800" dirty="0"/>
              <a:t>一螺旋结构域</a:t>
            </a:r>
            <a:r>
              <a:rPr lang="en-US" altLang="zh-CN" sz="2800" dirty="0"/>
              <a:t>(acidic α-helix domain) </a:t>
            </a:r>
            <a:r>
              <a:rPr lang="zh-CN" altLang="en-US" sz="2800" dirty="0"/>
              <a:t>的结构特点是含有较多的负电荷</a:t>
            </a:r>
            <a:r>
              <a:rPr lang="en-US" altLang="zh-CN" sz="2800" dirty="0"/>
              <a:t>,</a:t>
            </a:r>
            <a:r>
              <a:rPr lang="zh-CN" altLang="en-US" sz="2800" dirty="0"/>
              <a:t>并能形成亲脂性</a:t>
            </a:r>
            <a:r>
              <a:rPr lang="en-US" altLang="zh-CN" sz="2800" dirty="0" smtClean="0"/>
              <a:t>α-</a:t>
            </a:r>
            <a:r>
              <a:rPr lang="zh-CN" altLang="en-US" sz="2800" dirty="0" smtClean="0"/>
              <a:t>螺旋</a:t>
            </a:r>
            <a:r>
              <a:rPr lang="zh-CN" altLang="en-US" sz="2800" dirty="0"/>
              <a:t>（例：糖皮质激素受体；</a:t>
            </a:r>
            <a:r>
              <a:rPr lang="en-US" altLang="zh-CN" sz="2800" dirty="0" smtClean="0"/>
              <a:t>AP1/Jun</a:t>
            </a:r>
            <a:r>
              <a:rPr lang="zh-CN" altLang="en-US" sz="2800" dirty="0"/>
              <a:t>转录因子</a:t>
            </a:r>
            <a:r>
              <a:rPr lang="zh-CN" altLang="en-US" sz="2800" dirty="0" smtClean="0"/>
              <a:t>。</a:t>
            </a:r>
            <a:endParaRPr lang="en-US" altLang="zh-CN" sz="2800" dirty="0" smtClean="0"/>
          </a:p>
          <a:p>
            <a:pPr lvl="1" eaLnBrk="1" hangingPunct="1">
              <a:lnSpc>
                <a:spcPct val="80000"/>
              </a:lnSpc>
            </a:pPr>
            <a:r>
              <a:rPr lang="en-US" altLang="zh-CN" sz="2400" dirty="0" smtClean="0"/>
              <a:t>α-</a:t>
            </a:r>
            <a:r>
              <a:rPr lang="zh-CN" altLang="en-US" sz="2400" dirty="0" smtClean="0"/>
              <a:t>螺旋的一侧富含酸性氨基酸，另一侧为疏水性残基；</a:t>
            </a:r>
          </a:p>
          <a:p>
            <a:pPr eaLnBrk="1" hangingPunct="1">
              <a:lnSpc>
                <a:spcPct val="80000"/>
              </a:lnSpc>
            </a:pPr>
            <a:r>
              <a:rPr lang="zh-CN" altLang="en-US" sz="2800" dirty="0" smtClean="0"/>
              <a:t>可与通用转录因子或</a:t>
            </a:r>
            <a:r>
              <a:rPr lang="en-US" altLang="zh-CN" sz="2800" dirty="0" smtClean="0"/>
              <a:t>RNA</a:t>
            </a:r>
            <a:r>
              <a:rPr lang="zh-CN" altLang="en-US" sz="2800" dirty="0" smtClean="0"/>
              <a:t>聚合酶</a:t>
            </a:r>
            <a:r>
              <a:rPr lang="en-US" altLang="zh-CN" sz="2800" dirty="0" smtClean="0"/>
              <a:t>Ⅱ</a:t>
            </a:r>
            <a:r>
              <a:rPr lang="zh-CN" altLang="en-US" sz="2800" dirty="0" smtClean="0"/>
              <a:t>本身结合，并有稳定转录起始复合体的功能；</a:t>
            </a:r>
            <a:endParaRPr lang="en-US" altLang="zh-CN" sz="2800" dirty="0" smtClean="0"/>
          </a:p>
          <a:p>
            <a:pPr eaLnBrk="1" hangingPunct="1">
              <a:lnSpc>
                <a:spcPct val="80000"/>
              </a:lnSpc>
            </a:pPr>
            <a:r>
              <a:rPr lang="zh-CN" altLang="en-US" sz="2800" dirty="0"/>
              <a:t>活化区</a:t>
            </a:r>
            <a:r>
              <a:rPr lang="zh-CN" altLang="en-US" sz="2800" dirty="0" smtClean="0"/>
              <a:t>可与启</a:t>
            </a:r>
            <a:r>
              <a:rPr lang="zh-CN" altLang="en-US" sz="2800" dirty="0"/>
              <a:t>始复合物的成分</a:t>
            </a:r>
            <a:r>
              <a:rPr lang="en-US" altLang="zh-CN" sz="2800" dirty="0"/>
              <a:t>(</a:t>
            </a:r>
            <a:r>
              <a:rPr lang="zh-CN" altLang="en-US" sz="2800" dirty="0"/>
              <a:t>如</a:t>
            </a:r>
            <a:r>
              <a:rPr lang="en-US" altLang="zh-CN" sz="2800" dirty="0"/>
              <a:t>TFII D</a:t>
            </a:r>
            <a:r>
              <a:rPr lang="zh-CN" altLang="en-US" sz="2800" dirty="0"/>
              <a:t>因子或</a:t>
            </a:r>
            <a:r>
              <a:rPr lang="en-US" altLang="zh-CN" sz="2800" dirty="0"/>
              <a:t>Pol II)</a:t>
            </a:r>
            <a:r>
              <a:rPr lang="zh-CN" altLang="en-US" sz="2800" dirty="0"/>
              <a:t>相互作用而发挥其转录活化功能的</a:t>
            </a:r>
            <a:r>
              <a:rPr lang="zh-CN" altLang="en-US" sz="2800" dirty="0" smtClean="0"/>
              <a:t>。</a:t>
            </a:r>
            <a:endParaRPr lang="en-US" altLang="zh-CN" sz="2800" dirty="0" smtClean="0"/>
          </a:p>
          <a:p>
            <a:pPr eaLnBrk="1" hangingPunct="1">
              <a:lnSpc>
                <a:spcPct val="80000"/>
              </a:lnSpc>
            </a:pPr>
            <a:r>
              <a:rPr lang="zh-CN" altLang="en-US" sz="2800" dirty="0" smtClean="0"/>
              <a:t>无明显的序列同源性，但其功能相同。</a:t>
            </a:r>
            <a:endParaRPr lang="en-US" altLang="zh-CN" sz="2800" dirty="0" smtClean="0"/>
          </a:p>
          <a:p>
            <a:pPr eaLnBrk="1" hangingPunct="1">
              <a:lnSpc>
                <a:spcPct val="80000"/>
              </a:lnSpc>
            </a:pPr>
            <a:endParaRPr lang="zh-CN" altLang="en-US" sz="2800" dirty="0"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D1218A99-77B5-4AEA-87C7-0AE0C07AAA9C}" type="slidenum">
              <a:rPr lang="en-US" altLang="zh-CN"/>
              <a:pPr>
                <a:defRPr/>
              </a:pPr>
              <a:t>58</a:t>
            </a:fld>
            <a:endParaRPr lang="en-US" altLang="zh-CN"/>
          </a:p>
        </p:txBody>
      </p:sp>
      <p:sp>
        <p:nvSpPr>
          <p:cNvPr id="2" name="日期占位符 1"/>
          <p:cNvSpPr>
            <a:spLocks noGrp="1"/>
          </p:cNvSpPr>
          <p:nvPr>
            <p:ph type="dt" sz="quarter" idx="10"/>
          </p:nvPr>
        </p:nvSpPr>
        <p:spPr/>
        <p:txBody>
          <a:bodyPr/>
          <a:lstStyle/>
          <a:p>
            <a:pPr>
              <a:defRPr/>
            </a:pPr>
            <a:fld id="{6F95796B-2498-4735-A411-833A2AD032A2}"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defRPr/>
            </a:pPr>
            <a:r>
              <a:rPr lang="zh-CN" altLang="en-US" sz="3600" dirty="0" smtClean="0"/>
              <a:t>富含谷氨酰胺结构域</a:t>
            </a:r>
          </a:p>
        </p:txBody>
      </p:sp>
      <p:sp>
        <p:nvSpPr>
          <p:cNvPr id="66563" name="Rectangle 3"/>
          <p:cNvSpPr>
            <a:spLocks noGrp="1" noChangeArrowheads="1"/>
          </p:cNvSpPr>
          <p:nvPr>
            <p:ph idx="1"/>
          </p:nvPr>
        </p:nvSpPr>
        <p:spPr/>
        <p:txBody>
          <a:bodyPr/>
          <a:lstStyle/>
          <a:p>
            <a:pPr eaLnBrk="1" hangingPunct="1"/>
            <a:r>
              <a:rPr lang="zh-CN" altLang="en-US" sz="2800" dirty="0" smtClean="0"/>
              <a:t>它的结构特点是含有约</a:t>
            </a:r>
            <a:r>
              <a:rPr lang="en-US" altLang="zh-CN" sz="2800" dirty="0" smtClean="0"/>
              <a:t>25%</a:t>
            </a:r>
            <a:r>
              <a:rPr lang="zh-CN" altLang="en-US" sz="2800" dirty="0" smtClean="0"/>
              <a:t>的谷氨酰胺，而有极性的氨基酸却很少。</a:t>
            </a:r>
          </a:p>
          <a:p>
            <a:pPr eaLnBrk="1" hangingPunct="1"/>
            <a:r>
              <a:rPr lang="zh-CN" altLang="en-US" sz="2800" dirty="0" smtClean="0"/>
              <a:t>与酸性</a:t>
            </a:r>
            <a:r>
              <a:rPr lang="en-US" altLang="zh-CN" sz="2800" dirty="0" smtClean="0"/>
              <a:t>α-</a:t>
            </a:r>
            <a:r>
              <a:rPr lang="zh-CN" altLang="en-US" sz="2800" dirty="0" smtClean="0"/>
              <a:t>螺旋结构域一样，此结构之间也无明显的序列同源性，且可能是可以相互替代的。</a:t>
            </a:r>
          </a:p>
          <a:p>
            <a:pPr lvl="1" eaLnBrk="1" hangingPunct="1"/>
            <a:r>
              <a:rPr lang="zh-CN" altLang="en-US" sz="2400" dirty="0" smtClean="0"/>
              <a:t>如：</a:t>
            </a:r>
            <a:r>
              <a:rPr lang="en-US" altLang="zh-CN" sz="2400" dirty="0" smtClean="0"/>
              <a:t>SP1</a:t>
            </a:r>
            <a:r>
              <a:rPr lang="zh-CN" altLang="en-US" sz="2400" dirty="0" smtClean="0"/>
              <a:t>转录因子，酵母的</a:t>
            </a:r>
            <a:r>
              <a:rPr lang="en-US" altLang="zh-CN" sz="2400" dirty="0" smtClean="0"/>
              <a:t>HAP1</a:t>
            </a:r>
            <a:r>
              <a:rPr lang="zh-CN" altLang="en-US" sz="2400" dirty="0" smtClean="0"/>
              <a:t>、</a:t>
            </a:r>
            <a:r>
              <a:rPr lang="en-US" altLang="zh-CN" sz="2400" dirty="0" smtClean="0"/>
              <a:t>HAP2</a:t>
            </a:r>
            <a:r>
              <a:rPr lang="zh-CN" altLang="en-US" sz="2400" dirty="0" smtClean="0"/>
              <a:t>和</a:t>
            </a:r>
            <a:r>
              <a:rPr lang="en-US" altLang="zh-CN" sz="2400" dirty="0" err="1" smtClean="0"/>
              <a:t>GALⅡ</a:t>
            </a:r>
            <a:r>
              <a:rPr lang="zh-CN" altLang="en-US" sz="2400" dirty="0" smtClean="0"/>
              <a:t>，哺乳动物的</a:t>
            </a:r>
            <a:r>
              <a:rPr lang="en-US" altLang="zh-CN" sz="2400" dirty="0" smtClean="0"/>
              <a:t>Oct-1</a:t>
            </a:r>
            <a:r>
              <a:rPr lang="zh-CN" altLang="en-US" sz="2400" dirty="0" smtClean="0"/>
              <a:t>、</a:t>
            </a:r>
            <a:r>
              <a:rPr lang="en-US" altLang="zh-CN" sz="2400" dirty="0" smtClean="0"/>
              <a:t>Oct-2</a:t>
            </a:r>
            <a:r>
              <a:rPr lang="zh-CN" altLang="en-US" sz="2400" dirty="0" smtClean="0"/>
              <a:t>、</a:t>
            </a:r>
            <a:r>
              <a:rPr lang="en-US" altLang="zh-CN" sz="2400" dirty="0" smtClean="0"/>
              <a:t>Jun</a:t>
            </a:r>
            <a:r>
              <a:rPr lang="zh-CN" altLang="en-US" sz="2400" dirty="0" smtClean="0"/>
              <a:t>、</a:t>
            </a:r>
            <a:r>
              <a:rPr lang="en-US" altLang="zh-CN" sz="2400" dirty="0" smtClean="0"/>
              <a:t>AP-2 </a:t>
            </a:r>
            <a:r>
              <a:rPr lang="zh-CN" altLang="en-US" sz="2400" dirty="0" smtClean="0"/>
              <a:t>和</a:t>
            </a:r>
            <a:r>
              <a:rPr lang="en-US" altLang="zh-CN" sz="2400" dirty="0" smtClean="0"/>
              <a:t>SRF</a:t>
            </a:r>
            <a:r>
              <a:rPr lang="zh-CN" altLang="en-US" sz="2400" dirty="0" smtClean="0"/>
              <a:t>等中也含有此结构。</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849CA6DF-A616-4C19-AF05-FB660D7EC6C0}" type="slidenum">
              <a:rPr lang="en-US" altLang="zh-CN"/>
              <a:pPr>
                <a:defRPr/>
              </a:pPr>
              <a:t>59</a:t>
            </a:fld>
            <a:endParaRPr lang="en-US" altLang="zh-CN"/>
          </a:p>
        </p:txBody>
      </p:sp>
      <p:sp>
        <p:nvSpPr>
          <p:cNvPr id="2" name="日期占位符 1"/>
          <p:cNvSpPr>
            <a:spLocks noGrp="1"/>
          </p:cNvSpPr>
          <p:nvPr>
            <p:ph type="dt" sz="quarter" idx="10"/>
          </p:nvPr>
        </p:nvSpPr>
        <p:spPr/>
        <p:txBody>
          <a:bodyPr/>
          <a:lstStyle/>
          <a:p>
            <a:pPr>
              <a:defRPr/>
            </a:pPr>
            <a:fld id="{55E57836-AEF2-4C4A-BA3A-79B74B4AD95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2578" y="1412776"/>
            <a:ext cx="7488187" cy="1806451"/>
          </a:xfrm>
        </p:spPr>
        <p:txBody>
          <a:bodyPr>
            <a:normAutofit fontScale="85000" lnSpcReduction="20000"/>
          </a:bodyPr>
          <a:lstStyle/>
          <a:p>
            <a:r>
              <a:rPr lang="zh-CN" altLang="en-US" dirty="0"/>
              <a:t>易位使</a:t>
            </a:r>
            <a:r>
              <a:rPr lang="en-US" altLang="zh-CN" dirty="0"/>
              <a:t>9</a:t>
            </a:r>
            <a:r>
              <a:rPr lang="zh-CN" altLang="en-US" dirty="0"/>
              <a:t>号染色体长臂（</a:t>
            </a:r>
            <a:r>
              <a:rPr lang="en-US" altLang="zh-CN" dirty="0"/>
              <a:t>9q34</a:t>
            </a:r>
            <a:r>
              <a:rPr lang="zh-CN" altLang="en-US" dirty="0"/>
              <a:t>）上的原癌基因</a:t>
            </a:r>
            <a:r>
              <a:rPr lang="en-US" altLang="zh-CN" b="1" dirty="0" err="1">
                <a:solidFill>
                  <a:srgbClr val="FF0000"/>
                </a:solidFill>
              </a:rPr>
              <a:t>abl</a:t>
            </a:r>
            <a:r>
              <a:rPr lang="zh-CN" altLang="en-US" dirty="0"/>
              <a:t>和</a:t>
            </a:r>
            <a:r>
              <a:rPr lang="en-US" altLang="zh-CN" dirty="0"/>
              <a:t>22</a:t>
            </a:r>
            <a:r>
              <a:rPr lang="zh-CN" altLang="en-US" dirty="0"/>
              <a:t>号染色体</a:t>
            </a:r>
            <a:r>
              <a:rPr lang="en-US" altLang="zh-CN" dirty="0"/>
              <a:t>(22q11)</a:t>
            </a:r>
            <a:r>
              <a:rPr lang="zh-CN" altLang="en-US" dirty="0"/>
              <a:t>上的</a:t>
            </a:r>
            <a:r>
              <a:rPr lang="en-US" altLang="zh-CN" b="1" dirty="0" err="1">
                <a:solidFill>
                  <a:srgbClr val="FF0000"/>
                </a:solidFill>
              </a:rPr>
              <a:t>bcr</a:t>
            </a:r>
            <a:r>
              <a:rPr lang="en-US" altLang="zh-CN" dirty="0"/>
              <a:t>(break point cluster region)</a:t>
            </a:r>
            <a:r>
              <a:rPr lang="zh-CN" altLang="en-US" dirty="0"/>
              <a:t>基因重新组合成融合基因。后者具有</a:t>
            </a:r>
            <a:r>
              <a:rPr lang="zh-CN" altLang="en-US" dirty="0" smtClean="0"/>
              <a:t>增高的</a:t>
            </a:r>
            <a:r>
              <a:rPr lang="zh-CN" altLang="en-US" dirty="0"/>
              <a:t>酪氨酸激酶</a:t>
            </a:r>
            <a:r>
              <a:rPr lang="zh-CN" altLang="en-US" dirty="0" smtClean="0"/>
              <a:t>活性特性，为</a:t>
            </a:r>
            <a:r>
              <a:rPr lang="zh-CN" altLang="en-US" dirty="0" smtClean="0">
                <a:solidFill>
                  <a:srgbClr val="FF0000"/>
                </a:solidFill>
              </a:rPr>
              <a:t>慢性</a:t>
            </a:r>
            <a:r>
              <a:rPr lang="zh-CN" altLang="en-US" dirty="0">
                <a:solidFill>
                  <a:srgbClr val="FF0000"/>
                </a:solidFill>
              </a:rPr>
              <a:t>粒细胞性白血病</a:t>
            </a:r>
            <a:r>
              <a:rPr lang="zh-CN" altLang="en-US" dirty="0"/>
              <a:t>的发病原因</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smtClean="0"/>
              <a:t>如：费城染色体</a:t>
            </a:r>
            <a:endParaRPr lang="zh-CN" altLang="en-US" dirty="0"/>
          </a:p>
        </p:txBody>
      </p:sp>
      <p:sp>
        <p:nvSpPr>
          <p:cNvPr id="4" name="日期占位符 3"/>
          <p:cNvSpPr>
            <a:spLocks noGrp="1"/>
          </p:cNvSpPr>
          <p:nvPr>
            <p:ph type="dt" sz="half" idx="10"/>
          </p:nvPr>
        </p:nvSpPr>
        <p:spPr/>
        <p:txBody>
          <a:bodyPr/>
          <a:lstStyle/>
          <a:p>
            <a:pPr>
              <a:defRPr/>
            </a:pPr>
            <a:fld id="{90862ADD-F3D2-4BF9-81AB-0FEE567D7382}" type="datetime1">
              <a:rPr lang="zh-CN" altLang="en-US" smtClean="0"/>
              <a:pPr>
                <a:defRPr/>
              </a:pPr>
              <a:t>2018/11/22</a:t>
            </a:fld>
            <a:endParaRPr lang="en-US" altLang="zh-CN"/>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8E993A5A-3378-47AD-BC8D-2D32B5DF9462}" type="slidenum">
              <a:rPr lang="en-US" altLang="zh-CN" smtClean="0"/>
              <a:pPr>
                <a:defRPr/>
              </a:pPr>
              <a:t>6</a:t>
            </a:fld>
            <a:endParaRPr lang="en-US" altLang="zh-CN"/>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7544" y="3212976"/>
            <a:ext cx="4332045" cy="30243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descr="http://www.d.umn.edu/~jfitzake/Lectures/DMED/Antineoplastics/ProteinFunctionInhibitors/ATPBindingSiteInhibitors.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r="50000"/>
          <a:stretch/>
        </p:blipFill>
        <p:spPr bwMode="auto">
          <a:xfrm>
            <a:off x="5961993" y="3758896"/>
            <a:ext cx="2088232" cy="256852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右箭头 6"/>
          <p:cNvSpPr/>
          <p:nvPr/>
        </p:nvSpPr>
        <p:spPr>
          <a:xfrm rot="20120121">
            <a:off x="4787445" y="4706648"/>
            <a:ext cx="996547" cy="228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7812360" y="4858493"/>
            <a:ext cx="1180004" cy="802755"/>
            <a:chOff x="7812360" y="4858493"/>
            <a:chExt cx="1180004" cy="802755"/>
          </a:xfrm>
        </p:grpSpPr>
        <p:sp>
          <p:nvSpPr>
            <p:cNvPr id="8" name="TextBox 7"/>
            <p:cNvSpPr txBox="1"/>
            <p:nvPr/>
          </p:nvSpPr>
          <p:spPr>
            <a:xfrm>
              <a:off x="7884368" y="4858493"/>
              <a:ext cx="1107996" cy="369332"/>
            </a:xfrm>
            <a:prstGeom prst="rect">
              <a:avLst/>
            </a:prstGeom>
            <a:noFill/>
          </p:spPr>
          <p:txBody>
            <a:bodyPr wrap="none" rtlCol="0">
              <a:spAutoFit/>
            </a:bodyPr>
            <a:lstStyle/>
            <a:p>
              <a:r>
                <a:rPr lang="zh-CN" altLang="en-US" dirty="0">
                  <a:solidFill>
                    <a:srgbClr val="FF0000"/>
                  </a:solidFill>
                </a:rPr>
                <a:t>伊马替尼</a:t>
              </a:r>
            </a:p>
          </p:txBody>
        </p:sp>
        <p:cxnSp>
          <p:nvCxnSpPr>
            <p:cNvPr id="13" name="直接连接符 12"/>
            <p:cNvCxnSpPr/>
            <p:nvPr/>
          </p:nvCxnSpPr>
          <p:spPr>
            <a:xfrm flipH="1">
              <a:off x="7884368" y="5202088"/>
              <a:ext cx="432048" cy="2894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812360" y="5346791"/>
              <a:ext cx="144016" cy="3144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53029498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3. </a:t>
            </a:r>
            <a:r>
              <a:rPr lang="zh-CN" altLang="en-US" dirty="0" smtClean="0"/>
              <a:t>转录起始复合物的形成</a:t>
            </a:r>
            <a:endParaRPr lang="zh-CN" altLang="en-US" dirty="0"/>
          </a:p>
        </p:txBody>
      </p:sp>
      <p:sp>
        <p:nvSpPr>
          <p:cNvPr id="3" name="内容占位符 2"/>
          <p:cNvSpPr>
            <a:spLocks noGrp="1"/>
          </p:cNvSpPr>
          <p:nvPr>
            <p:ph idx="1"/>
          </p:nvPr>
        </p:nvSpPr>
        <p:spPr/>
        <p:txBody>
          <a:bodyPr>
            <a:normAutofit fontScale="92500"/>
          </a:bodyPr>
          <a:lstStyle/>
          <a:p>
            <a:pPr eaLnBrk="1" hangingPunct="1">
              <a:defRPr/>
            </a:pPr>
            <a:r>
              <a:rPr lang="zh-CN" altLang="en-US" dirty="0"/>
              <a:t>在真核生物中，</a:t>
            </a:r>
            <a:r>
              <a:rPr lang="en-US" altLang="zh-CN" dirty="0"/>
              <a:t>3</a:t>
            </a:r>
            <a:r>
              <a:rPr lang="zh-CN" altLang="en-US" dirty="0"/>
              <a:t>种</a:t>
            </a:r>
            <a:r>
              <a:rPr lang="en-US" altLang="zh-CN" dirty="0"/>
              <a:t>RNA</a:t>
            </a:r>
            <a:r>
              <a:rPr lang="zh-CN" altLang="en-US" dirty="0"/>
              <a:t>聚合酶都不能直接与启动子接触，只有当相关的转录因子在启动子</a:t>
            </a:r>
            <a:r>
              <a:rPr lang="zh-CN" altLang="en-US" dirty="0" smtClean="0"/>
              <a:t>区构架</a:t>
            </a:r>
            <a:r>
              <a:rPr lang="zh-CN" altLang="en-US" dirty="0"/>
              <a:t>了“平台”后，</a:t>
            </a:r>
            <a:r>
              <a:rPr lang="zh-CN" altLang="en-US" dirty="0" smtClean="0"/>
              <a:t>聚合酶才能</a:t>
            </a:r>
            <a:r>
              <a:rPr lang="zh-CN" altLang="en-US" dirty="0"/>
              <a:t>进入启动子区参与转录起始复合物的</a:t>
            </a:r>
            <a:r>
              <a:rPr lang="zh-CN" altLang="en-US" dirty="0" smtClean="0"/>
              <a:t>组装；</a:t>
            </a:r>
            <a:endParaRPr lang="en-US" altLang="zh-CN" dirty="0" smtClean="0"/>
          </a:p>
          <a:p>
            <a:pPr lvl="1" eaLnBrk="1" hangingPunct="1">
              <a:defRPr/>
            </a:pPr>
            <a:r>
              <a:rPr lang="zh-CN" altLang="en-US" dirty="0">
                <a:solidFill>
                  <a:srgbClr val="FF0000"/>
                </a:solidFill>
              </a:rPr>
              <a:t>通用</a:t>
            </a:r>
            <a:r>
              <a:rPr lang="zh-CN" altLang="en-US" dirty="0" smtClean="0">
                <a:solidFill>
                  <a:srgbClr val="FF0000"/>
                </a:solidFill>
              </a:rPr>
              <a:t>转录因子</a:t>
            </a:r>
            <a:r>
              <a:rPr lang="en-US" altLang="zh-CN" dirty="0" smtClean="0">
                <a:solidFill>
                  <a:srgbClr val="FF0000"/>
                </a:solidFill>
              </a:rPr>
              <a:t>: </a:t>
            </a:r>
            <a:r>
              <a:rPr lang="zh-CN" altLang="en-US" dirty="0" smtClean="0"/>
              <a:t>在</a:t>
            </a:r>
            <a:r>
              <a:rPr lang="zh-CN" altLang="en-US" dirty="0"/>
              <a:t>转录起始时首先与核心启动子结合并组成转录起始基本</a:t>
            </a:r>
            <a:r>
              <a:rPr lang="zh-CN" altLang="en-US" dirty="0" smtClean="0"/>
              <a:t>装置的调节蛋白，</a:t>
            </a:r>
            <a:r>
              <a:rPr lang="zh-CN" altLang="en-US" dirty="0"/>
              <a:t>如</a:t>
            </a:r>
            <a:r>
              <a:rPr lang="en-US" altLang="zh-CN" dirty="0" err="1"/>
              <a:t>TFⅡ</a:t>
            </a:r>
            <a:r>
              <a:rPr lang="en-US" altLang="zh-CN" dirty="0"/>
              <a:t> D</a:t>
            </a:r>
            <a:r>
              <a:rPr lang="zh-CN" altLang="en-US" dirty="0" smtClean="0"/>
              <a:t>等</a:t>
            </a:r>
            <a:r>
              <a:rPr lang="zh-CN" altLang="en-US" dirty="0"/>
              <a:t>，</a:t>
            </a:r>
            <a:r>
              <a:rPr lang="zh-CN" altLang="en-US" u="sng" dirty="0" smtClean="0">
                <a:solidFill>
                  <a:srgbClr val="FF0000"/>
                </a:solidFill>
              </a:rPr>
              <a:t>主要</a:t>
            </a:r>
            <a:r>
              <a:rPr lang="zh-CN" altLang="en-US" u="sng" dirty="0">
                <a:solidFill>
                  <a:srgbClr val="FF0000"/>
                </a:solidFill>
              </a:rPr>
              <a:t>作用是</a:t>
            </a:r>
            <a:r>
              <a:rPr lang="zh-CN" altLang="en-US" u="sng" dirty="0" smtClean="0">
                <a:solidFill>
                  <a:srgbClr val="FF0000"/>
                </a:solidFill>
              </a:rPr>
              <a:t>将</a:t>
            </a:r>
            <a:r>
              <a:rPr lang="en-US" altLang="zh-CN" u="sng" dirty="0" smtClean="0">
                <a:solidFill>
                  <a:srgbClr val="FF0000"/>
                </a:solidFill>
              </a:rPr>
              <a:t>RNA</a:t>
            </a:r>
            <a:r>
              <a:rPr lang="zh-CN" altLang="en-US" u="sng" dirty="0">
                <a:solidFill>
                  <a:srgbClr val="FF0000"/>
                </a:solidFill>
              </a:rPr>
              <a:t>聚合酶定位在启动子上</a:t>
            </a:r>
            <a:r>
              <a:rPr lang="zh-CN" altLang="en-US" u="sng" dirty="0" smtClean="0">
                <a:solidFill>
                  <a:srgbClr val="FF0000"/>
                </a:solidFill>
              </a:rPr>
              <a:t>。</a:t>
            </a:r>
            <a:endParaRPr lang="en-US" altLang="zh-CN" u="sng" dirty="0" smtClean="0">
              <a:solidFill>
                <a:srgbClr val="FF0000"/>
              </a:solidFill>
            </a:endParaRPr>
          </a:p>
          <a:p>
            <a:pPr lvl="1" eaLnBrk="1" hangingPunct="1">
              <a:defRPr/>
            </a:pPr>
            <a:r>
              <a:rPr lang="zh-CN" altLang="en-US" dirty="0">
                <a:solidFill>
                  <a:srgbClr val="FF0000"/>
                </a:solidFill>
              </a:rPr>
              <a:t>转录</a:t>
            </a:r>
            <a:r>
              <a:rPr lang="zh-CN" altLang="en-US" dirty="0" smtClean="0">
                <a:solidFill>
                  <a:srgbClr val="FF0000"/>
                </a:solidFill>
              </a:rPr>
              <a:t>激活因子：</a:t>
            </a:r>
            <a:r>
              <a:rPr lang="zh-CN" altLang="en-US" dirty="0" smtClean="0"/>
              <a:t>识别</a:t>
            </a:r>
            <a:r>
              <a:rPr lang="zh-CN" altLang="en-US" dirty="0"/>
              <a:t>特定的共有元件，结合到启动子或增强子短序列上</a:t>
            </a:r>
            <a:r>
              <a:rPr lang="zh-CN" altLang="en-US" dirty="0" smtClean="0"/>
              <a:t>，</a:t>
            </a:r>
            <a:r>
              <a:rPr lang="zh-CN" altLang="en-US" u="sng" dirty="0" smtClean="0">
                <a:solidFill>
                  <a:srgbClr val="FF0000"/>
                </a:solidFill>
              </a:rPr>
              <a:t>提高</a:t>
            </a:r>
            <a:r>
              <a:rPr lang="zh-CN" altLang="en-US" u="sng" dirty="0">
                <a:solidFill>
                  <a:srgbClr val="FF0000"/>
                </a:solidFill>
              </a:rPr>
              <a:t>转录</a:t>
            </a:r>
            <a:r>
              <a:rPr lang="zh-CN" altLang="en-US" u="sng" dirty="0" smtClean="0">
                <a:solidFill>
                  <a:srgbClr val="FF0000"/>
                </a:solidFill>
              </a:rPr>
              <a:t>频率</a:t>
            </a:r>
            <a:r>
              <a:rPr lang="zh-CN" altLang="en-US" dirty="0" smtClean="0"/>
              <a:t>。</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F6DB952-40B5-4F95-8BA8-80BB7BC9C000}" type="slidenum">
              <a:rPr lang="en-US" altLang="zh-CN"/>
              <a:pPr>
                <a:defRPr/>
              </a:pPr>
              <a:t>60</a:t>
            </a:fld>
            <a:endParaRPr lang="en-US" altLang="zh-CN"/>
          </a:p>
        </p:txBody>
      </p:sp>
      <p:sp>
        <p:nvSpPr>
          <p:cNvPr id="7" name="日期占位符 6"/>
          <p:cNvSpPr>
            <a:spLocks noGrp="1"/>
          </p:cNvSpPr>
          <p:nvPr>
            <p:ph type="dt" sz="quarter" idx="10"/>
          </p:nvPr>
        </p:nvSpPr>
        <p:spPr/>
        <p:txBody>
          <a:bodyPr/>
          <a:lstStyle/>
          <a:p>
            <a:pPr>
              <a:defRPr/>
            </a:pPr>
            <a:fld id="{B97E0C25-43C8-4D89-B221-0B4AC4874EF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a:spLocks/>
          </p:cNvSpPr>
          <p:nvPr/>
        </p:nvSpPr>
        <p:spPr bwMode="auto">
          <a:xfrm>
            <a:off x="4722813" y="1628775"/>
            <a:ext cx="3587750" cy="1152525"/>
          </a:xfrm>
          <a:prstGeom prst="rect">
            <a:avLst/>
          </a:prstGeom>
          <a:noFill/>
          <a:ln>
            <a:solidFill>
              <a:schemeClr val="accent1"/>
            </a:solidFill>
          </a:ln>
          <a:extLst/>
        </p:spPr>
        <p:txBody>
          <a:bodyPr>
            <a:normAutofit fontScale="85000" lnSpcReduction="10000"/>
          </a:bodyPr>
          <a:lstStyle>
            <a:lvl1pPr marL="342900" indent="-342900" algn="l" rtl="0" eaLnBrk="0" fontAlgn="base" hangingPunct="0">
              <a:spcBef>
                <a:spcPct val="20000"/>
              </a:spcBef>
              <a:spcAft>
                <a:spcPct val="20000"/>
              </a:spcAft>
              <a:buClr>
                <a:srgbClr val="CC0000"/>
              </a:buClr>
              <a:buSzPct val="70000"/>
              <a:buFont typeface="Wingdings" pitchFamily="2" charset="2"/>
              <a:buChar char="u"/>
              <a:defRPr sz="3200">
                <a:solidFill>
                  <a:srgbClr val="000099"/>
                </a:solidFill>
                <a:latin typeface="+mn-lt"/>
                <a:ea typeface="+mn-ea"/>
                <a:cs typeface="+mn-cs"/>
              </a:defRPr>
            </a:lvl1pPr>
            <a:lvl2pPr marL="742950" indent="-285750" algn="l" rtl="0" eaLnBrk="0" fontAlgn="base" hangingPunct="0">
              <a:spcBef>
                <a:spcPct val="20000"/>
              </a:spcBef>
              <a:spcAft>
                <a:spcPct val="20000"/>
              </a:spcAft>
              <a:buClr>
                <a:srgbClr val="CC0000"/>
              </a:buClr>
              <a:buSzPct val="70000"/>
              <a:buFont typeface="Wingdings" pitchFamily="2" charset="2"/>
              <a:buChar char="u"/>
              <a:defRPr sz="2800">
                <a:solidFill>
                  <a:srgbClr val="000099"/>
                </a:solidFill>
                <a:latin typeface="+mn-lt"/>
                <a:ea typeface="+mn-ea"/>
              </a:defRPr>
            </a:lvl2pPr>
            <a:lvl3pPr marL="1143000" indent="-228600" algn="l" rtl="0" eaLnBrk="0" fontAlgn="base" hangingPunct="0">
              <a:spcBef>
                <a:spcPct val="20000"/>
              </a:spcBef>
              <a:spcAft>
                <a:spcPct val="20000"/>
              </a:spcAft>
              <a:buClr>
                <a:srgbClr val="CC0000"/>
              </a:buClr>
              <a:buSzPct val="70000"/>
              <a:buFont typeface="Wingdings" pitchFamily="2" charset="2"/>
              <a:buChar char="u"/>
              <a:defRPr sz="2400">
                <a:solidFill>
                  <a:srgbClr val="000099"/>
                </a:solidFill>
                <a:latin typeface="+mn-lt"/>
                <a:ea typeface="+mn-ea"/>
              </a:defRPr>
            </a:lvl3pPr>
            <a:lvl4pPr marL="1600200" indent="-228600" algn="l" rtl="0" eaLnBrk="0" fontAlgn="base" hangingPunct="0">
              <a:spcBef>
                <a:spcPct val="20000"/>
              </a:spcBef>
              <a:spcAft>
                <a:spcPct val="20000"/>
              </a:spcAft>
              <a:buClr>
                <a:srgbClr val="CC0000"/>
              </a:buClr>
              <a:buSzPct val="70000"/>
              <a:buFont typeface="Wingdings" pitchFamily="2" charset="2"/>
              <a:buChar char="u"/>
              <a:defRPr sz="2000">
                <a:solidFill>
                  <a:srgbClr val="000099"/>
                </a:solidFill>
                <a:latin typeface="+mn-lt"/>
                <a:ea typeface="+mn-ea"/>
              </a:defRPr>
            </a:lvl4pPr>
            <a:lvl5pPr marL="2057400" indent="-228600" algn="l" rtl="0" eaLnBrk="0" fontAlgn="base" hangingPunct="0">
              <a:spcBef>
                <a:spcPct val="20000"/>
              </a:spcBef>
              <a:spcAft>
                <a:spcPct val="20000"/>
              </a:spcAft>
              <a:buClr>
                <a:srgbClr val="CC0000"/>
              </a:buClr>
              <a:buSzPct val="70000"/>
              <a:buFont typeface="Wingdings" pitchFamily="2" charset="2"/>
              <a:buChar char="u"/>
              <a:defRPr sz="2000">
                <a:solidFill>
                  <a:srgbClr val="000099"/>
                </a:solidFill>
                <a:latin typeface="+mn-lt"/>
                <a:ea typeface="+mn-ea"/>
              </a:defRPr>
            </a:lvl5pPr>
            <a:lvl6pPr marL="25146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6pPr>
            <a:lvl7pPr marL="29718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7pPr>
            <a:lvl8pPr marL="34290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8pPr>
            <a:lvl9pPr marL="3886200" indent="-228600" algn="l" rtl="0" fontAlgn="base">
              <a:spcBef>
                <a:spcPct val="20000"/>
              </a:spcBef>
              <a:spcAft>
                <a:spcPct val="20000"/>
              </a:spcAft>
              <a:buClr>
                <a:srgbClr val="CC0000"/>
              </a:buClr>
              <a:buSzPct val="85000"/>
              <a:buFont typeface="Wingdings" pitchFamily="2" charset="2"/>
              <a:buChar char="u"/>
              <a:defRPr sz="2000" b="1">
                <a:solidFill>
                  <a:srgbClr val="000099"/>
                </a:solidFill>
                <a:latin typeface="+mn-lt"/>
                <a:ea typeface="+mn-ea"/>
              </a:defRPr>
            </a:lvl9pPr>
          </a:lstStyle>
          <a:p>
            <a:pPr>
              <a:defRPr/>
            </a:pPr>
            <a:r>
              <a:rPr lang="en-US" altLang="zh-CN" dirty="0" err="1" smtClean="0"/>
              <a:t>TFⅡD</a:t>
            </a:r>
            <a:r>
              <a:rPr lang="zh-CN" altLang="en-US" dirty="0" smtClean="0"/>
              <a:t>由</a:t>
            </a:r>
            <a:r>
              <a:rPr lang="en-US" altLang="zh-CN" dirty="0" smtClean="0"/>
              <a:t>TBP</a:t>
            </a:r>
            <a:r>
              <a:rPr lang="zh-CN" altLang="en-US" dirty="0" smtClean="0"/>
              <a:t>介导结合于</a:t>
            </a:r>
            <a:r>
              <a:rPr lang="en-US" altLang="zh-CN" dirty="0" smtClean="0"/>
              <a:t>TATA</a:t>
            </a:r>
            <a:r>
              <a:rPr lang="zh-CN" altLang="en-US" dirty="0" smtClean="0"/>
              <a:t>、</a:t>
            </a:r>
            <a:r>
              <a:rPr lang="en-US" altLang="zh-CN" dirty="0" err="1" smtClean="0"/>
              <a:t>Inr</a:t>
            </a:r>
            <a:r>
              <a:rPr lang="zh-CN" altLang="en-US" dirty="0" smtClean="0"/>
              <a:t>位点</a:t>
            </a:r>
            <a:endParaRPr lang="zh-CN" altLang="en-US" dirty="0"/>
          </a:p>
        </p:txBody>
      </p:sp>
      <p:sp>
        <p:nvSpPr>
          <p:cNvPr id="2" name="标题 1"/>
          <p:cNvSpPr>
            <a:spLocks noGrp="1"/>
          </p:cNvSpPr>
          <p:nvPr>
            <p:ph type="title"/>
          </p:nvPr>
        </p:nvSpPr>
        <p:spPr/>
        <p:txBody>
          <a:bodyPr/>
          <a:lstStyle/>
          <a:p>
            <a:pPr eaLnBrk="1" hangingPunct="1">
              <a:defRPr/>
            </a:pPr>
            <a:r>
              <a:rPr lang="en-US" altLang="zh-CN" dirty="0" err="1" smtClean="0"/>
              <a:t>TFⅡD</a:t>
            </a:r>
            <a:r>
              <a:rPr lang="zh-CN" altLang="en-US" dirty="0" smtClean="0"/>
              <a:t>的组装</a:t>
            </a:r>
            <a:endParaRPr lang="zh-CN" altLang="en-US" dirty="0"/>
          </a:p>
        </p:txBody>
      </p:sp>
      <p:sp>
        <p:nvSpPr>
          <p:cNvPr id="68612" name="内容占位符 2"/>
          <p:cNvSpPr>
            <a:spLocks noGrp="1"/>
          </p:cNvSpPr>
          <p:nvPr>
            <p:ph idx="1"/>
          </p:nvPr>
        </p:nvSpPr>
        <p:spPr>
          <a:xfrm>
            <a:off x="179388" y="1484313"/>
            <a:ext cx="3587750" cy="1152525"/>
          </a:xfrm>
          <a:ln>
            <a:solidFill>
              <a:schemeClr val="accent1"/>
            </a:solidFill>
            <a:miter lim="800000"/>
            <a:headEnd/>
            <a:tailEnd/>
          </a:ln>
        </p:spPr>
        <p:txBody>
          <a:bodyPr/>
          <a:lstStyle/>
          <a:p>
            <a:pPr eaLnBrk="1" hangingPunct="1"/>
            <a:r>
              <a:rPr lang="en-US" altLang="zh-CN" dirty="0" err="1" smtClean="0"/>
              <a:t>TFⅡD</a:t>
            </a:r>
            <a:r>
              <a:rPr lang="zh-CN" altLang="en-US" dirty="0" smtClean="0"/>
              <a:t>由</a:t>
            </a:r>
            <a:r>
              <a:rPr lang="en-US" altLang="zh-CN" dirty="0" smtClean="0"/>
              <a:t>TBP</a:t>
            </a:r>
            <a:r>
              <a:rPr lang="zh-CN" altLang="en-US" dirty="0" smtClean="0"/>
              <a:t>和多个</a:t>
            </a:r>
            <a:r>
              <a:rPr lang="en-US" altLang="zh-CN" dirty="0" smtClean="0"/>
              <a:t>TAF</a:t>
            </a:r>
            <a:r>
              <a:rPr lang="zh-CN" altLang="en-US" dirty="0" smtClean="0"/>
              <a:t>构成</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EFB65164-0016-4AAE-90CB-C310E6797F2A}" type="slidenum">
              <a:rPr lang="en-US" altLang="zh-CN"/>
              <a:pPr>
                <a:defRPr/>
              </a:pPr>
              <a:t>61</a:t>
            </a:fld>
            <a:endParaRPr lang="en-US" altLang="zh-CN"/>
          </a:p>
        </p:txBody>
      </p:sp>
      <p:sp>
        <p:nvSpPr>
          <p:cNvPr id="68615" name="TextBox 6"/>
          <p:cNvSpPr txBox="1">
            <a:spLocks noChangeArrowheads="1"/>
          </p:cNvSpPr>
          <p:nvPr/>
        </p:nvSpPr>
        <p:spPr bwMode="auto">
          <a:xfrm>
            <a:off x="755650" y="5210175"/>
            <a:ext cx="352901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rgbClr val="FF0000"/>
                </a:solidFill>
                <a:latin typeface="Times New Roman" pitchFamily="18" charset="0"/>
                <a:cs typeface="Times New Roman" pitchFamily="18" charset="0"/>
              </a:rPr>
              <a:t>TBP</a:t>
            </a:r>
            <a:r>
              <a:rPr lang="zh-CN" altLang="en-US" b="1">
                <a:solidFill>
                  <a:srgbClr val="FF0000"/>
                </a:solidFill>
                <a:latin typeface="Times New Roman" pitchFamily="18" charset="0"/>
                <a:cs typeface="Times New Roman" pitchFamily="18" charset="0"/>
              </a:rPr>
              <a:t>：</a:t>
            </a:r>
            <a:r>
              <a:rPr lang="en-US" altLang="zh-CN" b="1">
                <a:solidFill>
                  <a:srgbClr val="FF0000"/>
                </a:solidFill>
                <a:latin typeface="Times New Roman" pitchFamily="18" charset="0"/>
                <a:cs typeface="Times New Roman" pitchFamily="18" charset="0"/>
              </a:rPr>
              <a:t> </a:t>
            </a:r>
            <a:r>
              <a:rPr lang="en-US" altLang="zh-CN">
                <a:solidFill>
                  <a:schemeClr val="bg2"/>
                </a:solidFill>
                <a:latin typeface="Times New Roman" pitchFamily="18" charset="0"/>
                <a:cs typeface="Times New Roman" pitchFamily="18" charset="0"/>
              </a:rPr>
              <a:t>TATA box-binding protein </a:t>
            </a:r>
            <a:r>
              <a:rPr lang="en-US" altLang="zh-CN" b="1">
                <a:solidFill>
                  <a:srgbClr val="FF0000"/>
                </a:solidFill>
                <a:latin typeface="Times New Roman" pitchFamily="18" charset="0"/>
                <a:cs typeface="Times New Roman" pitchFamily="18" charset="0"/>
              </a:rPr>
              <a:t>TAF</a:t>
            </a:r>
            <a:r>
              <a:rPr lang="zh-CN" altLang="en-US" b="1">
                <a:solidFill>
                  <a:srgbClr val="FF0000"/>
                </a:solidFill>
                <a:latin typeface="Times New Roman" pitchFamily="18" charset="0"/>
                <a:cs typeface="Times New Roman" pitchFamily="18" charset="0"/>
              </a:rPr>
              <a:t>：</a:t>
            </a:r>
            <a:r>
              <a:rPr lang="en-US" altLang="zh-CN">
                <a:solidFill>
                  <a:schemeClr val="bg2"/>
                </a:solidFill>
                <a:latin typeface="Times New Roman" pitchFamily="18" charset="0"/>
                <a:cs typeface="Times New Roman" pitchFamily="18" charset="0"/>
              </a:rPr>
              <a:t>TBP-associated factors</a:t>
            </a:r>
            <a:endParaRPr lang="zh-CN" altLang="en-US">
              <a:solidFill>
                <a:schemeClr val="bg2"/>
              </a:solidFill>
              <a:latin typeface="Times New Roman" pitchFamily="18" charset="0"/>
              <a:cs typeface="Times New Roman" pitchFamily="18" charset="0"/>
            </a:endParaRPr>
          </a:p>
        </p:txBody>
      </p:sp>
      <p:pic>
        <p:nvPicPr>
          <p:cNvPr id="6861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b="4382"/>
          <a:stretch>
            <a:fillRect/>
          </a:stretch>
        </p:blipFill>
        <p:spPr bwMode="auto">
          <a:xfrm>
            <a:off x="4578350" y="2636838"/>
            <a:ext cx="3810000" cy="3808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7" name="Picture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55650" y="2722563"/>
            <a:ext cx="3344863" cy="2487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日期占位符 2"/>
          <p:cNvSpPr>
            <a:spLocks noGrp="1"/>
          </p:cNvSpPr>
          <p:nvPr>
            <p:ph type="dt" sz="quarter" idx="10"/>
          </p:nvPr>
        </p:nvSpPr>
        <p:spPr/>
        <p:txBody>
          <a:bodyPr/>
          <a:lstStyle/>
          <a:p>
            <a:pPr>
              <a:defRPr/>
            </a:pPr>
            <a:fld id="{2127E263-28AD-4B79-BFA4-19076F27D974}"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373063"/>
            <a:ext cx="947737" cy="5549900"/>
          </a:xfrm>
        </p:spPr>
        <p:txBody>
          <a:bodyPr vert="eaVert"/>
          <a:lstStyle/>
          <a:p>
            <a:pPr eaLnBrk="1" hangingPunct="1">
              <a:defRPr/>
            </a:pPr>
            <a:r>
              <a:rPr lang="zh-CN" altLang="en-US" dirty="0" smtClean="0"/>
              <a:t>转录前起始复合物</a:t>
            </a:r>
            <a:endParaRPr lang="zh-CN" altLang="en-US" dirty="0"/>
          </a:p>
        </p:txBody>
      </p:sp>
      <p:sp>
        <p:nvSpPr>
          <p:cNvPr id="69635"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a:p>
        </p:txBody>
      </p:sp>
      <p:grpSp>
        <p:nvGrpSpPr>
          <p:cNvPr id="69636" name="组合 11"/>
          <p:cNvGrpSpPr>
            <a:grpSpLocks/>
          </p:cNvGrpSpPr>
          <p:nvPr/>
        </p:nvGrpSpPr>
        <p:grpSpPr bwMode="auto">
          <a:xfrm>
            <a:off x="3389313" y="1135063"/>
            <a:ext cx="5372100" cy="150812"/>
            <a:chOff x="744684" y="4221087"/>
            <a:chExt cx="5371227" cy="151210"/>
          </a:xfrm>
        </p:grpSpPr>
        <p:sp>
          <p:nvSpPr>
            <p:cNvPr id="70178" name="Freeform 5993"/>
            <p:cNvSpPr>
              <a:spLocks noChangeAspect="1"/>
            </p:cNvSpPr>
            <p:nvPr/>
          </p:nvSpPr>
          <p:spPr bwMode="auto">
            <a:xfrm>
              <a:off x="2957929"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8" name="组合 16"/>
            <p:cNvGrpSpPr/>
            <p:nvPr/>
          </p:nvGrpSpPr>
          <p:grpSpPr>
            <a:xfrm>
              <a:off x="3039120" y="4221088"/>
              <a:ext cx="1214702" cy="151209"/>
              <a:chOff x="3039120" y="4221088"/>
              <a:chExt cx="1214702" cy="151209"/>
            </a:xfrm>
            <a:solidFill>
              <a:schemeClr val="bg1">
                <a:lumMod val="50000"/>
              </a:schemeClr>
            </a:solidFill>
          </p:grpSpPr>
          <p:sp>
            <p:nvSpPr>
              <p:cNvPr id="431"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2"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3"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4"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5"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6"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7"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38"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9" name="Group 6001"/>
              <p:cNvGrpSpPr>
                <a:grpSpLocks noChangeAspect="1"/>
              </p:cNvGrpSpPr>
              <p:nvPr/>
            </p:nvGrpSpPr>
            <p:grpSpPr bwMode="auto">
              <a:xfrm>
                <a:off x="3184632" y="4223379"/>
                <a:ext cx="11599" cy="99660"/>
                <a:chOff x="1015" y="2428"/>
                <a:chExt cx="46" cy="372"/>
              </a:xfrm>
              <a:grpFill/>
            </p:grpSpPr>
            <p:sp>
              <p:nvSpPr>
                <p:cNvPr id="535"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36"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 name="Group 6004"/>
              <p:cNvGrpSpPr>
                <a:grpSpLocks noChangeAspect="1"/>
              </p:cNvGrpSpPr>
              <p:nvPr/>
            </p:nvGrpSpPr>
            <p:grpSpPr bwMode="auto">
              <a:xfrm>
                <a:off x="3354395" y="4239416"/>
                <a:ext cx="9490" cy="119134"/>
                <a:chOff x="1790" y="2461"/>
                <a:chExt cx="40" cy="447"/>
              </a:xfrm>
              <a:grpFill/>
            </p:grpSpPr>
            <p:sp>
              <p:nvSpPr>
                <p:cNvPr id="533"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34"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 name="Group 6007"/>
              <p:cNvGrpSpPr>
                <a:grpSpLocks noChangeAspect="1"/>
              </p:cNvGrpSpPr>
              <p:nvPr/>
            </p:nvGrpSpPr>
            <p:grpSpPr bwMode="auto">
              <a:xfrm>
                <a:off x="3217319" y="4240562"/>
                <a:ext cx="9490" cy="121425"/>
                <a:chOff x="1151" y="2490"/>
                <a:chExt cx="40" cy="455"/>
              </a:xfrm>
              <a:grpFill/>
            </p:grpSpPr>
            <p:sp>
              <p:nvSpPr>
                <p:cNvPr id="531"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32"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2" name="Group 6010"/>
              <p:cNvGrpSpPr>
                <a:grpSpLocks noChangeAspect="1"/>
              </p:cNvGrpSpPr>
              <p:nvPr/>
            </p:nvGrpSpPr>
            <p:grpSpPr bwMode="auto">
              <a:xfrm>
                <a:off x="3391299" y="4223379"/>
                <a:ext cx="8435" cy="85914"/>
                <a:chOff x="1914" y="2425"/>
                <a:chExt cx="40" cy="326"/>
              </a:xfrm>
              <a:grpFill/>
            </p:grpSpPr>
            <p:sp>
              <p:nvSpPr>
                <p:cNvPr id="529"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30"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3" name="Group 6013"/>
              <p:cNvGrpSpPr>
                <a:grpSpLocks noChangeAspect="1"/>
              </p:cNvGrpSpPr>
              <p:nvPr/>
            </p:nvGrpSpPr>
            <p:grpSpPr bwMode="auto">
              <a:xfrm>
                <a:off x="3248952" y="4278364"/>
                <a:ext cx="8435" cy="89351"/>
                <a:chOff x="1284" y="2652"/>
                <a:chExt cx="40" cy="337"/>
              </a:xfrm>
              <a:grpFill/>
            </p:grpSpPr>
            <p:sp>
              <p:nvSpPr>
                <p:cNvPr id="527"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28"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6" name="Group 6016"/>
              <p:cNvGrpSpPr>
                <a:grpSpLocks noChangeAspect="1"/>
              </p:cNvGrpSpPr>
              <p:nvPr/>
            </p:nvGrpSpPr>
            <p:grpSpPr bwMode="auto">
              <a:xfrm>
                <a:off x="3320653" y="4278364"/>
                <a:ext cx="9490" cy="93933"/>
                <a:chOff x="1658" y="2628"/>
                <a:chExt cx="40" cy="355"/>
              </a:xfrm>
              <a:grpFill/>
            </p:grpSpPr>
            <p:sp>
              <p:nvSpPr>
                <p:cNvPr id="525"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26"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7" name="Group 6019"/>
              <p:cNvGrpSpPr>
                <a:grpSpLocks noChangeAspect="1"/>
              </p:cNvGrpSpPr>
              <p:nvPr/>
            </p:nvGrpSpPr>
            <p:grpSpPr bwMode="auto">
              <a:xfrm>
                <a:off x="3291129" y="4326476"/>
                <a:ext cx="9490" cy="32075"/>
                <a:chOff x="1516" y="2835"/>
                <a:chExt cx="42" cy="123"/>
              </a:xfrm>
              <a:grpFill/>
            </p:grpSpPr>
            <p:sp>
              <p:nvSpPr>
                <p:cNvPr id="523"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24"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8" name="Group 6022"/>
              <p:cNvGrpSpPr>
                <a:grpSpLocks noChangeAspect="1"/>
              </p:cNvGrpSpPr>
              <p:nvPr/>
            </p:nvGrpSpPr>
            <p:grpSpPr bwMode="auto">
              <a:xfrm>
                <a:off x="3488307" y="4230252"/>
                <a:ext cx="10544" cy="116843"/>
                <a:chOff x="2195" y="2463"/>
                <a:chExt cx="40" cy="442"/>
              </a:xfrm>
              <a:grpFill/>
            </p:grpSpPr>
            <p:sp>
              <p:nvSpPr>
                <p:cNvPr id="521"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22"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 name="Group 6025"/>
              <p:cNvGrpSpPr>
                <a:grpSpLocks noChangeAspect="1"/>
              </p:cNvGrpSpPr>
              <p:nvPr/>
            </p:nvGrpSpPr>
            <p:grpSpPr bwMode="auto">
              <a:xfrm>
                <a:off x="3523103" y="4266909"/>
                <a:ext cx="10544" cy="103097"/>
                <a:chOff x="2329" y="2599"/>
                <a:chExt cx="43" cy="386"/>
              </a:xfrm>
              <a:grpFill/>
            </p:grpSpPr>
            <p:sp>
              <p:nvSpPr>
                <p:cNvPr id="519"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20"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0" name="Group 6028"/>
              <p:cNvGrpSpPr>
                <a:grpSpLocks noChangeAspect="1"/>
              </p:cNvGrpSpPr>
              <p:nvPr/>
            </p:nvGrpSpPr>
            <p:grpSpPr bwMode="auto">
              <a:xfrm>
                <a:off x="3417660" y="4231398"/>
                <a:ext cx="10544" cy="42384"/>
                <a:chOff x="2478" y="2807"/>
                <a:chExt cx="43" cy="178"/>
              </a:xfrm>
              <a:grpFill/>
            </p:grpSpPr>
            <p:sp>
              <p:nvSpPr>
                <p:cNvPr id="517"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18"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 name="Group 6031"/>
              <p:cNvGrpSpPr>
                <a:grpSpLocks noChangeAspect="1"/>
              </p:cNvGrpSpPr>
              <p:nvPr/>
            </p:nvGrpSpPr>
            <p:grpSpPr bwMode="auto">
              <a:xfrm>
                <a:off x="3455620" y="4225670"/>
                <a:ext cx="9490" cy="71022"/>
                <a:chOff x="2065" y="2441"/>
                <a:chExt cx="40" cy="272"/>
              </a:xfrm>
              <a:grpFill/>
            </p:grpSpPr>
            <p:sp>
              <p:nvSpPr>
                <p:cNvPr id="515"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16"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2" name="Group 6034"/>
              <p:cNvGrpSpPr>
                <a:grpSpLocks noChangeAspect="1"/>
              </p:cNvGrpSpPr>
              <p:nvPr/>
            </p:nvGrpSpPr>
            <p:grpSpPr bwMode="auto">
              <a:xfrm>
                <a:off x="3555790" y="4319603"/>
                <a:ext cx="10544" cy="42384"/>
                <a:chOff x="2478" y="2807"/>
                <a:chExt cx="43" cy="178"/>
              </a:xfrm>
              <a:grpFill/>
            </p:grpSpPr>
            <p:sp>
              <p:nvSpPr>
                <p:cNvPr id="513"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14"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3" name="Group 6037"/>
              <p:cNvGrpSpPr>
                <a:grpSpLocks noChangeAspect="1"/>
              </p:cNvGrpSpPr>
              <p:nvPr/>
            </p:nvGrpSpPr>
            <p:grpSpPr bwMode="auto">
              <a:xfrm>
                <a:off x="3689703" y="4225670"/>
                <a:ext cx="10544" cy="59567"/>
                <a:chOff x="3094" y="2443"/>
                <a:chExt cx="40" cy="183"/>
              </a:xfrm>
              <a:grpFill/>
            </p:grpSpPr>
            <p:sp>
              <p:nvSpPr>
                <p:cNvPr id="511"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12"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4" name="Group 6040"/>
              <p:cNvGrpSpPr>
                <a:grpSpLocks noChangeAspect="1"/>
              </p:cNvGrpSpPr>
              <p:nvPr/>
            </p:nvGrpSpPr>
            <p:grpSpPr bwMode="auto">
              <a:xfrm>
                <a:off x="3660179" y="4225670"/>
                <a:ext cx="10544" cy="108825"/>
                <a:chOff x="2978" y="2432"/>
                <a:chExt cx="46" cy="375"/>
              </a:xfrm>
              <a:grpFill/>
            </p:grpSpPr>
            <p:sp>
              <p:nvSpPr>
                <p:cNvPr id="509"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10"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5" name="Group 6043"/>
              <p:cNvGrpSpPr>
                <a:grpSpLocks noChangeAspect="1"/>
              </p:cNvGrpSpPr>
              <p:nvPr/>
            </p:nvGrpSpPr>
            <p:grpSpPr bwMode="auto">
              <a:xfrm>
                <a:off x="3628546" y="4247435"/>
                <a:ext cx="10544" cy="116843"/>
                <a:chOff x="2832" y="2516"/>
                <a:chExt cx="43" cy="436"/>
              </a:xfrm>
              <a:grpFill/>
            </p:grpSpPr>
            <p:sp>
              <p:nvSpPr>
                <p:cNvPr id="507"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08"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6" name="Group 6046"/>
              <p:cNvGrpSpPr>
                <a:grpSpLocks noChangeAspect="1"/>
              </p:cNvGrpSpPr>
              <p:nvPr/>
            </p:nvGrpSpPr>
            <p:grpSpPr bwMode="auto">
              <a:xfrm>
                <a:off x="3593750" y="4309293"/>
                <a:ext cx="9490" cy="57276"/>
                <a:chOff x="2668" y="2761"/>
                <a:chExt cx="40" cy="217"/>
              </a:xfrm>
              <a:grpFill/>
            </p:grpSpPr>
            <p:sp>
              <p:nvSpPr>
                <p:cNvPr id="505"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06"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7" name="Group 6049"/>
              <p:cNvGrpSpPr>
                <a:grpSpLocks noChangeAspect="1"/>
              </p:cNvGrpSpPr>
              <p:nvPr/>
            </p:nvGrpSpPr>
            <p:grpSpPr bwMode="auto">
              <a:xfrm flipV="1">
                <a:off x="3800418" y="4252017"/>
                <a:ext cx="9490" cy="116843"/>
                <a:chOff x="3217" y="3037"/>
                <a:chExt cx="46" cy="372"/>
              </a:xfrm>
              <a:grpFill/>
            </p:grpSpPr>
            <p:sp>
              <p:nvSpPr>
                <p:cNvPr id="503"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04"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8" name="Group 6052"/>
              <p:cNvGrpSpPr>
                <a:grpSpLocks noChangeAspect="1"/>
              </p:cNvGrpSpPr>
              <p:nvPr/>
            </p:nvGrpSpPr>
            <p:grpSpPr bwMode="auto">
              <a:xfrm>
                <a:off x="3765622" y="4222234"/>
                <a:ext cx="11599" cy="116843"/>
                <a:chOff x="3353" y="3099"/>
                <a:chExt cx="40" cy="455"/>
              </a:xfrm>
              <a:grpFill/>
            </p:grpSpPr>
            <p:sp>
              <p:nvSpPr>
                <p:cNvPr id="501"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02"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9" name="Group 6055"/>
              <p:cNvGrpSpPr>
                <a:grpSpLocks noChangeAspect="1"/>
              </p:cNvGrpSpPr>
              <p:nvPr/>
            </p:nvGrpSpPr>
            <p:grpSpPr bwMode="auto">
              <a:xfrm>
                <a:off x="3738206" y="4226816"/>
                <a:ext cx="11599" cy="68731"/>
                <a:chOff x="3486" y="3261"/>
                <a:chExt cx="40" cy="337"/>
              </a:xfrm>
              <a:grpFill/>
            </p:grpSpPr>
            <p:sp>
              <p:nvSpPr>
                <p:cNvPr id="499"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500"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0" name="Group 6058"/>
              <p:cNvGrpSpPr>
                <a:grpSpLocks noChangeAspect="1"/>
              </p:cNvGrpSpPr>
              <p:nvPr/>
            </p:nvGrpSpPr>
            <p:grpSpPr bwMode="auto">
              <a:xfrm>
                <a:off x="3941711" y="4229107"/>
                <a:ext cx="10544" cy="117989"/>
                <a:chOff x="2195" y="2463"/>
                <a:chExt cx="40" cy="442"/>
              </a:xfrm>
              <a:grpFill/>
            </p:grpSpPr>
            <p:sp>
              <p:nvSpPr>
                <p:cNvPr id="497"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98"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1" name="Group 6061"/>
              <p:cNvGrpSpPr>
                <a:grpSpLocks noChangeAspect="1"/>
              </p:cNvGrpSpPr>
              <p:nvPr/>
            </p:nvGrpSpPr>
            <p:grpSpPr bwMode="auto">
              <a:xfrm>
                <a:off x="3901643" y="4269200"/>
                <a:ext cx="10544" cy="103097"/>
                <a:chOff x="2329" y="2599"/>
                <a:chExt cx="43" cy="386"/>
              </a:xfrm>
              <a:grpFill/>
            </p:grpSpPr>
            <p:sp>
              <p:nvSpPr>
                <p:cNvPr id="495"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96"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3" name="Group 6064"/>
              <p:cNvGrpSpPr>
                <a:grpSpLocks noChangeAspect="1"/>
              </p:cNvGrpSpPr>
              <p:nvPr/>
            </p:nvGrpSpPr>
            <p:grpSpPr bwMode="auto">
              <a:xfrm>
                <a:off x="3829942" y="4295547"/>
                <a:ext cx="10544" cy="71022"/>
                <a:chOff x="2065" y="2441"/>
                <a:chExt cx="40" cy="272"/>
              </a:xfrm>
              <a:grpFill/>
            </p:grpSpPr>
            <p:sp>
              <p:nvSpPr>
                <p:cNvPr id="493"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94"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4" name="Group 6067"/>
              <p:cNvGrpSpPr>
                <a:grpSpLocks noChangeAspect="1"/>
              </p:cNvGrpSpPr>
              <p:nvPr/>
            </p:nvGrpSpPr>
            <p:grpSpPr bwMode="auto">
              <a:xfrm flipV="1">
                <a:off x="3872119" y="4313875"/>
                <a:ext cx="10544" cy="48112"/>
                <a:chOff x="2815" y="1923"/>
                <a:chExt cx="40" cy="217"/>
              </a:xfrm>
              <a:grpFill/>
            </p:grpSpPr>
            <p:sp>
              <p:nvSpPr>
                <p:cNvPr id="491"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92"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5" name="Group 6070"/>
              <p:cNvGrpSpPr>
                <a:grpSpLocks noChangeAspect="1"/>
              </p:cNvGrpSpPr>
              <p:nvPr/>
            </p:nvGrpSpPr>
            <p:grpSpPr bwMode="auto">
              <a:xfrm>
                <a:off x="3971235" y="4224525"/>
                <a:ext cx="11599" cy="72168"/>
                <a:chOff x="2329" y="2599"/>
                <a:chExt cx="43" cy="386"/>
              </a:xfrm>
              <a:grpFill/>
            </p:grpSpPr>
            <p:sp>
              <p:nvSpPr>
                <p:cNvPr id="489"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90"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6" name="Group 6073"/>
              <p:cNvGrpSpPr>
                <a:grpSpLocks noChangeAspect="1"/>
              </p:cNvGrpSpPr>
              <p:nvPr/>
            </p:nvGrpSpPr>
            <p:grpSpPr bwMode="auto">
              <a:xfrm>
                <a:off x="4012358" y="4230252"/>
                <a:ext cx="10544" cy="42384"/>
                <a:chOff x="2478" y="2807"/>
                <a:chExt cx="43" cy="178"/>
              </a:xfrm>
              <a:grpFill/>
            </p:grpSpPr>
            <p:sp>
              <p:nvSpPr>
                <p:cNvPr id="487"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88"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7" name="Group 6076"/>
              <p:cNvGrpSpPr>
                <a:grpSpLocks noChangeAspect="1"/>
              </p:cNvGrpSpPr>
              <p:nvPr/>
            </p:nvGrpSpPr>
            <p:grpSpPr bwMode="auto">
              <a:xfrm>
                <a:off x="4075624" y="4241707"/>
                <a:ext cx="11599" cy="117989"/>
                <a:chOff x="2195" y="2463"/>
                <a:chExt cx="40" cy="442"/>
              </a:xfrm>
              <a:grpFill/>
            </p:grpSpPr>
            <p:sp>
              <p:nvSpPr>
                <p:cNvPr id="485"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86"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8" name="Group 6079"/>
              <p:cNvGrpSpPr>
                <a:grpSpLocks noChangeAspect="1"/>
              </p:cNvGrpSpPr>
              <p:nvPr/>
            </p:nvGrpSpPr>
            <p:grpSpPr bwMode="auto">
              <a:xfrm>
                <a:off x="4110420" y="4285237"/>
                <a:ext cx="10544" cy="83623"/>
                <a:chOff x="2329" y="2599"/>
                <a:chExt cx="43" cy="386"/>
              </a:xfrm>
              <a:grpFill/>
            </p:grpSpPr>
            <p:sp>
              <p:nvSpPr>
                <p:cNvPr id="483"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84"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49" name="Group 6082"/>
              <p:cNvGrpSpPr>
                <a:grpSpLocks noChangeAspect="1"/>
              </p:cNvGrpSpPr>
              <p:nvPr/>
            </p:nvGrpSpPr>
            <p:grpSpPr bwMode="auto">
              <a:xfrm>
                <a:off x="4042936" y="4225670"/>
                <a:ext cx="11599" cy="89351"/>
                <a:chOff x="2065" y="2441"/>
                <a:chExt cx="40" cy="272"/>
              </a:xfrm>
              <a:grpFill/>
            </p:grpSpPr>
            <p:sp>
              <p:nvSpPr>
                <p:cNvPr id="481"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82"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50" name="Group 6269"/>
              <p:cNvGrpSpPr>
                <a:grpSpLocks noChangeAspect="1"/>
              </p:cNvGrpSpPr>
              <p:nvPr/>
            </p:nvGrpSpPr>
            <p:grpSpPr bwMode="auto">
              <a:xfrm>
                <a:off x="3111876" y="4227961"/>
                <a:ext cx="11599" cy="59567"/>
                <a:chOff x="3094" y="2443"/>
                <a:chExt cx="40" cy="183"/>
              </a:xfrm>
              <a:grpFill/>
            </p:grpSpPr>
            <p:sp>
              <p:nvSpPr>
                <p:cNvPr id="479"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80"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951" name="Group 6278"/>
              <p:cNvGrpSpPr>
                <a:grpSpLocks noChangeAspect="1"/>
              </p:cNvGrpSpPr>
              <p:nvPr/>
            </p:nvGrpSpPr>
            <p:grpSpPr bwMode="auto">
              <a:xfrm>
                <a:off x="3157216" y="4233689"/>
                <a:ext cx="10544" cy="42384"/>
                <a:chOff x="2478" y="2807"/>
                <a:chExt cx="43" cy="178"/>
              </a:xfrm>
              <a:grpFill/>
            </p:grpSpPr>
            <p:sp>
              <p:nvSpPr>
                <p:cNvPr id="477"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478"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469"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0"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1"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2"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3"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4"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5"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476"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70180" name="组合 17"/>
            <p:cNvGrpSpPr>
              <a:grpSpLocks/>
            </p:cNvGrpSpPr>
            <p:nvPr/>
          </p:nvGrpSpPr>
          <p:grpSpPr bwMode="auto">
            <a:xfrm>
              <a:off x="2310510" y="4221088"/>
              <a:ext cx="783441" cy="151209"/>
              <a:chOff x="2310510" y="4221088"/>
              <a:chExt cx="783441" cy="151209"/>
            </a:xfrm>
          </p:grpSpPr>
          <p:sp>
            <p:nvSpPr>
              <p:cNvPr id="70263"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64"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65"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66"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0267" name="Group 6191"/>
              <p:cNvGrpSpPr>
                <a:grpSpLocks noChangeAspect="1"/>
              </p:cNvGrpSpPr>
              <p:nvPr/>
            </p:nvGrpSpPr>
            <p:grpSpPr bwMode="auto">
              <a:xfrm>
                <a:off x="2343198" y="4230252"/>
                <a:ext cx="9490" cy="116843"/>
                <a:chOff x="2195" y="2463"/>
                <a:chExt cx="40" cy="442"/>
              </a:xfrm>
            </p:grpSpPr>
            <p:sp>
              <p:nvSpPr>
                <p:cNvPr id="70339"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40"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68" name="Group 6194"/>
              <p:cNvGrpSpPr>
                <a:grpSpLocks noChangeAspect="1"/>
              </p:cNvGrpSpPr>
              <p:nvPr/>
            </p:nvGrpSpPr>
            <p:grpSpPr bwMode="auto">
              <a:xfrm>
                <a:off x="2376939" y="4266909"/>
                <a:ext cx="10544" cy="103097"/>
                <a:chOff x="2329" y="2599"/>
                <a:chExt cx="43" cy="386"/>
              </a:xfrm>
            </p:grpSpPr>
            <p:sp>
              <p:nvSpPr>
                <p:cNvPr id="70337"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38"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69" name="Group 6200"/>
              <p:cNvGrpSpPr>
                <a:grpSpLocks noChangeAspect="1"/>
              </p:cNvGrpSpPr>
              <p:nvPr/>
            </p:nvGrpSpPr>
            <p:grpSpPr bwMode="auto">
              <a:xfrm>
                <a:off x="2310510" y="4225670"/>
                <a:ext cx="9490" cy="71022"/>
                <a:chOff x="2065" y="2441"/>
                <a:chExt cx="40" cy="272"/>
              </a:xfrm>
            </p:grpSpPr>
            <p:sp>
              <p:nvSpPr>
                <p:cNvPr id="70335"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36"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0" name="Group 6203"/>
              <p:cNvGrpSpPr>
                <a:grpSpLocks noChangeAspect="1"/>
              </p:cNvGrpSpPr>
              <p:nvPr/>
            </p:nvGrpSpPr>
            <p:grpSpPr bwMode="auto">
              <a:xfrm>
                <a:off x="2409627" y="4319603"/>
                <a:ext cx="10544" cy="42384"/>
                <a:chOff x="2478" y="2807"/>
                <a:chExt cx="43" cy="178"/>
              </a:xfrm>
            </p:grpSpPr>
            <p:sp>
              <p:nvSpPr>
                <p:cNvPr id="70333"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34"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1" name="Group 6206"/>
              <p:cNvGrpSpPr>
                <a:grpSpLocks noChangeAspect="1"/>
              </p:cNvGrpSpPr>
              <p:nvPr/>
            </p:nvGrpSpPr>
            <p:grpSpPr bwMode="auto">
              <a:xfrm>
                <a:off x="2543539" y="4225670"/>
                <a:ext cx="11599" cy="59567"/>
                <a:chOff x="3094" y="2443"/>
                <a:chExt cx="40" cy="183"/>
              </a:xfrm>
            </p:grpSpPr>
            <p:sp>
              <p:nvSpPr>
                <p:cNvPr id="70331"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32"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2" name="Group 6209"/>
              <p:cNvGrpSpPr>
                <a:grpSpLocks noChangeAspect="1"/>
              </p:cNvGrpSpPr>
              <p:nvPr/>
            </p:nvGrpSpPr>
            <p:grpSpPr bwMode="auto">
              <a:xfrm>
                <a:off x="2516124" y="4225670"/>
                <a:ext cx="11599" cy="108825"/>
                <a:chOff x="2978" y="2432"/>
                <a:chExt cx="46" cy="375"/>
              </a:xfrm>
            </p:grpSpPr>
            <p:sp>
              <p:nvSpPr>
                <p:cNvPr id="70329"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30"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3" name="Group 6212"/>
              <p:cNvGrpSpPr>
                <a:grpSpLocks noChangeAspect="1"/>
              </p:cNvGrpSpPr>
              <p:nvPr/>
            </p:nvGrpSpPr>
            <p:grpSpPr bwMode="auto">
              <a:xfrm>
                <a:off x="2483437" y="4247435"/>
                <a:ext cx="10544" cy="116843"/>
                <a:chOff x="2832" y="2516"/>
                <a:chExt cx="43" cy="436"/>
              </a:xfrm>
            </p:grpSpPr>
            <p:sp>
              <p:nvSpPr>
                <p:cNvPr id="70327"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28"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4" name="Group 6215"/>
              <p:cNvGrpSpPr>
                <a:grpSpLocks noChangeAspect="1"/>
              </p:cNvGrpSpPr>
              <p:nvPr/>
            </p:nvGrpSpPr>
            <p:grpSpPr bwMode="auto">
              <a:xfrm>
                <a:off x="2448640" y="4307002"/>
                <a:ext cx="9490" cy="57276"/>
                <a:chOff x="2668" y="2761"/>
                <a:chExt cx="40" cy="217"/>
              </a:xfrm>
            </p:grpSpPr>
            <p:sp>
              <p:nvSpPr>
                <p:cNvPr id="70325"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26"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5" name="Group 6218"/>
              <p:cNvGrpSpPr>
                <a:grpSpLocks noChangeAspect="1"/>
              </p:cNvGrpSpPr>
              <p:nvPr/>
            </p:nvGrpSpPr>
            <p:grpSpPr bwMode="auto">
              <a:xfrm flipV="1">
                <a:off x="2655308" y="4252017"/>
                <a:ext cx="9490" cy="116843"/>
                <a:chOff x="3217" y="3037"/>
                <a:chExt cx="46" cy="372"/>
              </a:xfrm>
            </p:grpSpPr>
            <p:sp>
              <p:nvSpPr>
                <p:cNvPr id="70323"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24"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6" name="Group 6221"/>
              <p:cNvGrpSpPr>
                <a:grpSpLocks noChangeAspect="1"/>
              </p:cNvGrpSpPr>
              <p:nvPr/>
            </p:nvGrpSpPr>
            <p:grpSpPr bwMode="auto">
              <a:xfrm>
                <a:off x="2619458" y="4222234"/>
                <a:ext cx="11599" cy="116843"/>
                <a:chOff x="3353" y="3099"/>
                <a:chExt cx="40" cy="455"/>
              </a:xfrm>
            </p:grpSpPr>
            <p:sp>
              <p:nvSpPr>
                <p:cNvPr id="70321"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22"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7" name="Group 6224"/>
              <p:cNvGrpSpPr>
                <a:grpSpLocks noChangeAspect="1"/>
              </p:cNvGrpSpPr>
              <p:nvPr/>
            </p:nvGrpSpPr>
            <p:grpSpPr bwMode="auto">
              <a:xfrm>
                <a:off x="2590988" y="4224525"/>
                <a:ext cx="11599" cy="68731"/>
                <a:chOff x="3486" y="3261"/>
                <a:chExt cx="40" cy="337"/>
              </a:xfrm>
            </p:grpSpPr>
            <p:sp>
              <p:nvSpPr>
                <p:cNvPr id="70319"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20"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8" name="Group 6227"/>
              <p:cNvGrpSpPr>
                <a:grpSpLocks noChangeAspect="1"/>
              </p:cNvGrpSpPr>
              <p:nvPr/>
            </p:nvGrpSpPr>
            <p:grpSpPr bwMode="auto">
              <a:xfrm>
                <a:off x="2794493" y="4229107"/>
                <a:ext cx="9490" cy="117989"/>
                <a:chOff x="2195" y="2463"/>
                <a:chExt cx="40" cy="442"/>
              </a:xfrm>
            </p:grpSpPr>
            <p:sp>
              <p:nvSpPr>
                <p:cNvPr id="70317"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18"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79" name="Group 6230"/>
              <p:cNvGrpSpPr>
                <a:grpSpLocks noChangeAspect="1"/>
              </p:cNvGrpSpPr>
              <p:nvPr/>
            </p:nvGrpSpPr>
            <p:grpSpPr bwMode="auto">
              <a:xfrm>
                <a:off x="2756534" y="4266909"/>
                <a:ext cx="10544" cy="103097"/>
                <a:chOff x="2329" y="2599"/>
                <a:chExt cx="43" cy="386"/>
              </a:xfrm>
            </p:grpSpPr>
            <p:sp>
              <p:nvSpPr>
                <p:cNvPr id="70315"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16"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0" name="Group 6233"/>
              <p:cNvGrpSpPr>
                <a:grpSpLocks noChangeAspect="1"/>
              </p:cNvGrpSpPr>
              <p:nvPr/>
            </p:nvGrpSpPr>
            <p:grpSpPr bwMode="auto">
              <a:xfrm>
                <a:off x="2684832" y="4295547"/>
                <a:ext cx="9490" cy="71022"/>
                <a:chOff x="2065" y="2441"/>
                <a:chExt cx="40" cy="272"/>
              </a:xfrm>
            </p:grpSpPr>
            <p:sp>
              <p:nvSpPr>
                <p:cNvPr id="70313"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14"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1" name="Group 6236"/>
              <p:cNvGrpSpPr>
                <a:grpSpLocks noChangeAspect="1"/>
              </p:cNvGrpSpPr>
              <p:nvPr/>
            </p:nvGrpSpPr>
            <p:grpSpPr bwMode="auto">
              <a:xfrm flipV="1">
                <a:off x="2725955" y="4313875"/>
                <a:ext cx="11599" cy="48112"/>
                <a:chOff x="2815" y="1923"/>
                <a:chExt cx="40" cy="217"/>
              </a:xfrm>
            </p:grpSpPr>
            <p:sp>
              <p:nvSpPr>
                <p:cNvPr id="70311"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12"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2" name="Group 6239"/>
              <p:cNvGrpSpPr>
                <a:grpSpLocks noChangeAspect="1"/>
              </p:cNvGrpSpPr>
              <p:nvPr/>
            </p:nvGrpSpPr>
            <p:grpSpPr bwMode="auto">
              <a:xfrm>
                <a:off x="2826126" y="4224525"/>
                <a:ext cx="11599" cy="72168"/>
                <a:chOff x="2329" y="2599"/>
                <a:chExt cx="43" cy="386"/>
              </a:xfrm>
            </p:grpSpPr>
            <p:sp>
              <p:nvSpPr>
                <p:cNvPr id="70309"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10"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3" name="Group 6242"/>
              <p:cNvGrpSpPr>
                <a:grpSpLocks noChangeAspect="1"/>
              </p:cNvGrpSpPr>
              <p:nvPr/>
            </p:nvGrpSpPr>
            <p:grpSpPr bwMode="auto">
              <a:xfrm>
                <a:off x="2866194" y="4230252"/>
                <a:ext cx="10544" cy="42384"/>
                <a:chOff x="2478" y="2807"/>
                <a:chExt cx="43" cy="178"/>
              </a:xfrm>
            </p:grpSpPr>
            <p:sp>
              <p:nvSpPr>
                <p:cNvPr id="70307"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08"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4" name="Group 6245"/>
              <p:cNvGrpSpPr>
                <a:grpSpLocks noChangeAspect="1"/>
              </p:cNvGrpSpPr>
              <p:nvPr/>
            </p:nvGrpSpPr>
            <p:grpSpPr bwMode="auto">
              <a:xfrm>
                <a:off x="2930514" y="4241707"/>
                <a:ext cx="10544" cy="117989"/>
                <a:chOff x="2195" y="2463"/>
                <a:chExt cx="40" cy="442"/>
              </a:xfrm>
            </p:grpSpPr>
            <p:sp>
              <p:nvSpPr>
                <p:cNvPr id="70305"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06"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5" name="Group 6248"/>
              <p:cNvGrpSpPr>
                <a:grpSpLocks noChangeAspect="1"/>
              </p:cNvGrpSpPr>
              <p:nvPr/>
            </p:nvGrpSpPr>
            <p:grpSpPr bwMode="auto">
              <a:xfrm>
                <a:off x="2964256" y="4285237"/>
                <a:ext cx="10544" cy="83623"/>
                <a:chOff x="2329" y="2599"/>
                <a:chExt cx="43" cy="386"/>
              </a:xfrm>
            </p:grpSpPr>
            <p:sp>
              <p:nvSpPr>
                <p:cNvPr id="70303"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04"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6" name="Group 6251"/>
              <p:cNvGrpSpPr>
                <a:grpSpLocks noChangeAspect="1"/>
              </p:cNvGrpSpPr>
              <p:nvPr/>
            </p:nvGrpSpPr>
            <p:grpSpPr bwMode="auto">
              <a:xfrm>
                <a:off x="2897827" y="4225670"/>
                <a:ext cx="10544" cy="89351"/>
                <a:chOff x="2065" y="2441"/>
                <a:chExt cx="40" cy="272"/>
              </a:xfrm>
            </p:grpSpPr>
            <p:sp>
              <p:nvSpPr>
                <p:cNvPr id="70301"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02"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7" name="Group 6272"/>
              <p:cNvGrpSpPr>
                <a:grpSpLocks noChangeAspect="1"/>
              </p:cNvGrpSpPr>
              <p:nvPr/>
            </p:nvGrpSpPr>
            <p:grpSpPr bwMode="auto">
              <a:xfrm>
                <a:off x="3082352" y="4231398"/>
                <a:ext cx="11599" cy="108825"/>
                <a:chOff x="2978" y="2432"/>
                <a:chExt cx="46" cy="375"/>
              </a:xfrm>
            </p:grpSpPr>
            <p:sp>
              <p:nvSpPr>
                <p:cNvPr id="70299"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300"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8" name="Group 6275"/>
              <p:cNvGrpSpPr>
                <a:grpSpLocks noChangeAspect="1"/>
              </p:cNvGrpSpPr>
              <p:nvPr/>
            </p:nvGrpSpPr>
            <p:grpSpPr bwMode="auto">
              <a:xfrm>
                <a:off x="3016977" y="4309293"/>
                <a:ext cx="10544" cy="58422"/>
                <a:chOff x="2668" y="2761"/>
                <a:chExt cx="40" cy="217"/>
              </a:xfrm>
            </p:grpSpPr>
            <p:sp>
              <p:nvSpPr>
                <p:cNvPr id="70297"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98"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89" name="Group 6281"/>
              <p:cNvGrpSpPr>
                <a:grpSpLocks noChangeAspect="1"/>
              </p:cNvGrpSpPr>
              <p:nvPr/>
            </p:nvGrpSpPr>
            <p:grpSpPr bwMode="auto">
              <a:xfrm>
                <a:off x="3046501" y="4268054"/>
                <a:ext cx="11599" cy="98515"/>
                <a:chOff x="1015" y="2428"/>
                <a:chExt cx="46" cy="372"/>
              </a:xfrm>
            </p:grpSpPr>
            <p:sp>
              <p:nvSpPr>
                <p:cNvPr id="70295"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96"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70290"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91"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92"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93"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94"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2016" name="组合 18"/>
            <p:cNvGrpSpPr/>
            <p:nvPr/>
          </p:nvGrpSpPr>
          <p:grpSpPr>
            <a:xfrm>
              <a:off x="744684" y="4221088"/>
              <a:ext cx="1647017" cy="151209"/>
              <a:chOff x="744684" y="4221088"/>
              <a:chExt cx="1647017" cy="151209"/>
            </a:xfrm>
            <a:solidFill>
              <a:schemeClr val="bg1">
                <a:lumMod val="50000"/>
              </a:schemeClr>
            </a:solidFill>
          </p:grpSpPr>
          <p:sp>
            <p:nvSpPr>
              <p:cNvPr id="207" name="Freeform 5986"/>
              <p:cNvSpPr>
                <a:spLocks noChangeAspect="1"/>
              </p:cNvSpPr>
              <p:nvPr/>
            </p:nvSpPr>
            <p:spPr bwMode="auto">
              <a:xfrm>
                <a:off x="21808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08" name="Freeform 6297"/>
              <p:cNvSpPr>
                <a:spLocks noChangeAspect="1"/>
              </p:cNvSpPr>
              <p:nvPr/>
            </p:nvSpPr>
            <p:spPr bwMode="auto">
              <a:xfrm flipH="1">
                <a:off x="224091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2017" name="组合 208"/>
              <p:cNvGrpSpPr/>
              <p:nvPr/>
            </p:nvGrpSpPr>
            <p:grpSpPr>
              <a:xfrm>
                <a:off x="744684" y="4221088"/>
                <a:ext cx="1533139" cy="151209"/>
                <a:chOff x="744684" y="4221088"/>
                <a:chExt cx="1533139" cy="151209"/>
              </a:xfrm>
              <a:grpFill/>
            </p:grpSpPr>
            <p:sp>
              <p:nvSpPr>
                <p:cNvPr id="210" name="Freeform 5978"/>
                <p:cNvSpPr>
                  <a:spLocks noChangeAspect="1"/>
                </p:cNvSpPr>
                <p:nvPr/>
              </p:nvSpPr>
              <p:spPr bwMode="auto">
                <a:xfrm>
                  <a:off x="10314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1" name="Freeform 5979"/>
                <p:cNvSpPr>
                  <a:spLocks noChangeAspect="1"/>
                </p:cNvSpPr>
                <p:nvPr/>
              </p:nvSpPr>
              <p:spPr bwMode="auto">
                <a:xfrm>
                  <a:off x="949243"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2" name="Freeform 5980"/>
                <p:cNvSpPr>
                  <a:spLocks noChangeAspect="1"/>
                </p:cNvSpPr>
                <p:nvPr/>
              </p:nvSpPr>
              <p:spPr bwMode="auto">
                <a:xfrm>
                  <a:off x="13182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3" name="Freeform 5981"/>
                <p:cNvSpPr>
                  <a:spLocks noChangeAspect="1"/>
                </p:cNvSpPr>
                <p:nvPr/>
              </p:nvSpPr>
              <p:spPr bwMode="auto">
                <a:xfrm>
                  <a:off x="1234993"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4" name="Freeform 5982"/>
                <p:cNvSpPr>
                  <a:spLocks noChangeAspect="1"/>
                </p:cNvSpPr>
                <p:nvPr/>
              </p:nvSpPr>
              <p:spPr bwMode="auto">
                <a:xfrm>
                  <a:off x="160509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5" name="Freeform 5983"/>
                <p:cNvSpPr>
                  <a:spLocks noChangeAspect="1"/>
                </p:cNvSpPr>
                <p:nvPr/>
              </p:nvSpPr>
              <p:spPr bwMode="auto">
                <a:xfrm>
                  <a:off x="152285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6" name="Freeform 5984"/>
                <p:cNvSpPr>
                  <a:spLocks noChangeAspect="1"/>
                </p:cNvSpPr>
                <p:nvPr/>
              </p:nvSpPr>
              <p:spPr bwMode="auto">
                <a:xfrm>
                  <a:off x="189401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7" name="Freeform 5985"/>
                <p:cNvSpPr>
                  <a:spLocks noChangeAspect="1"/>
                </p:cNvSpPr>
                <p:nvPr/>
              </p:nvSpPr>
              <p:spPr bwMode="auto">
                <a:xfrm>
                  <a:off x="180860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8" name="Freeform 5987"/>
                <p:cNvSpPr>
                  <a:spLocks noChangeAspect="1"/>
                </p:cNvSpPr>
                <p:nvPr/>
              </p:nvSpPr>
              <p:spPr bwMode="auto">
                <a:xfrm>
                  <a:off x="20975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19" name="Freeform 6085"/>
                <p:cNvSpPr>
                  <a:spLocks noChangeAspect="1"/>
                </p:cNvSpPr>
                <p:nvPr/>
              </p:nvSpPr>
              <p:spPr bwMode="auto">
                <a:xfrm>
                  <a:off x="7446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2018" name="Group 6086"/>
                <p:cNvGrpSpPr>
                  <a:grpSpLocks noChangeAspect="1"/>
                </p:cNvGrpSpPr>
                <p:nvPr/>
              </p:nvGrpSpPr>
              <p:grpSpPr bwMode="auto">
                <a:xfrm>
                  <a:off x="885977" y="4222234"/>
                  <a:ext cx="11599" cy="98515"/>
                  <a:chOff x="1015" y="2428"/>
                  <a:chExt cx="46" cy="372"/>
                </a:xfrm>
                <a:grpFill/>
              </p:grpSpPr>
              <p:sp>
                <p:nvSpPr>
                  <p:cNvPr id="351" name="AutoShape 6087"/>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52" name="AutoShape 6088"/>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19" name="Group 6089"/>
                <p:cNvGrpSpPr>
                  <a:grpSpLocks noChangeAspect="1"/>
                </p:cNvGrpSpPr>
                <p:nvPr/>
              </p:nvGrpSpPr>
              <p:grpSpPr bwMode="auto">
                <a:xfrm>
                  <a:off x="1062067" y="4239416"/>
                  <a:ext cx="9490" cy="119134"/>
                  <a:chOff x="1790" y="2461"/>
                  <a:chExt cx="40" cy="447"/>
                </a:xfrm>
                <a:grpFill/>
              </p:grpSpPr>
              <p:sp>
                <p:nvSpPr>
                  <p:cNvPr id="349" name="AutoShape 6090"/>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50" name="AutoShape 6091"/>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20" name="Group 6092"/>
                <p:cNvGrpSpPr>
                  <a:grpSpLocks noChangeAspect="1"/>
                </p:cNvGrpSpPr>
                <p:nvPr/>
              </p:nvGrpSpPr>
              <p:grpSpPr bwMode="auto">
                <a:xfrm>
                  <a:off x="918665" y="4235980"/>
                  <a:ext cx="9490" cy="122571"/>
                  <a:chOff x="1151" y="2490"/>
                  <a:chExt cx="40" cy="455"/>
                </a:xfrm>
                <a:grpFill/>
              </p:grpSpPr>
              <p:sp>
                <p:nvSpPr>
                  <p:cNvPr id="347" name="AutoShape 6093"/>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48" name="AutoShape 6094"/>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29" name="Group 6095"/>
                <p:cNvGrpSpPr>
                  <a:grpSpLocks noChangeAspect="1"/>
                </p:cNvGrpSpPr>
                <p:nvPr/>
              </p:nvGrpSpPr>
              <p:grpSpPr bwMode="auto">
                <a:xfrm>
                  <a:off x="1091591" y="4225670"/>
                  <a:ext cx="9490" cy="85914"/>
                  <a:chOff x="1914" y="2425"/>
                  <a:chExt cx="40" cy="326"/>
                </a:xfrm>
                <a:grpFill/>
              </p:grpSpPr>
              <p:sp>
                <p:nvSpPr>
                  <p:cNvPr id="345" name="AutoShape 6096"/>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46" name="AutoShape 6097"/>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0" name="Group 6098"/>
                <p:cNvGrpSpPr>
                  <a:grpSpLocks noChangeAspect="1"/>
                </p:cNvGrpSpPr>
                <p:nvPr/>
              </p:nvGrpSpPr>
              <p:grpSpPr bwMode="auto">
                <a:xfrm>
                  <a:off x="950298" y="4278364"/>
                  <a:ext cx="9490" cy="89351"/>
                  <a:chOff x="1284" y="2652"/>
                  <a:chExt cx="40" cy="337"/>
                </a:xfrm>
                <a:grpFill/>
              </p:grpSpPr>
              <p:sp>
                <p:nvSpPr>
                  <p:cNvPr id="343" name="AutoShape 6099"/>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44" name="AutoShape 6100"/>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1" name="Group 6101"/>
                <p:cNvGrpSpPr>
                  <a:grpSpLocks noChangeAspect="1"/>
                </p:cNvGrpSpPr>
                <p:nvPr/>
              </p:nvGrpSpPr>
              <p:grpSpPr bwMode="auto">
                <a:xfrm>
                  <a:off x="1027271" y="4278364"/>
                  <a:ext cx="10544" cy="93933"/>
                  <a:chOff x="1658" y="2628"/>
                  <a:chExt cx="40" cy="355"/>
                </a:xfrm>
                <a:grpFill/>
              </p:grpSpPr>
              <p:sp>
                <p:nvSpPr>
                  <p:cNvPr id="341" name="AutoShape 6102"/>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42" name="AutoShape 6103"/>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2" name="Group 6104"/>
                <p:cNvGrpSpPr>
                  <a:grpSpLocks noChangeAspect="1"/>
                </p:cNvGrpSpPr>
                <p:nvPr/>
              </p:nvGrpSpPr>
              <p:grpSpPr bwMode="auto">
                <a:xfrm>
                  <a:off x="995638" y="4326476"/>
                  <a:ext cx="10544" cy="32075"/>
                  <a:chOff x="1516" y="2835"/>
                  <a:chExt cx="42" cy="123"/>
                </a:xfrm>
                <a:grpFill/>
              </p:grpSpPr>
              <p:sp>
                <p:nvSpPr>
                  <p:cNvPr id="339" name="AutoShape 6105"/>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40" name="AutoShape 6106"/>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3" name="Group 6107"/>
                <p:cNvGrpSpPr>
                  <a:grpSpLocks noChangeAspect="1"/>
                </p:cNvGrpSpPr>
                <p:nvPr/>
              </p:nvGrpSpPr>
              <p:grpSpPr bwMode="auto">
                <a:xfrm>
                  <a:off x="1193871" y="4230252"/>
                  <a:ext cx="9490" cy="116843"/>
                  <a:chOff x="2195" y="2463"/>
                  <a:chExt cx="40" cy="442"/>
                </a:xfrm>
                <a:grpFill/>
              </p:grpSpPr>
              <p:sp>
                <p:nvSpPr>
                  <p:cNvPr id="337" name="AutoShape 6108"/>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38" name="AutoShape 6109"/>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4" name="Group 6110"/>
                <p:cNvGrpSpPr>
                  <a:grpSpLocks noChangeAspect="1"/>
                </p:cNvGrpSpPr>
                <p:nvPr/>
              </p:nvGrpSpPr>
              <p:grpSpPr bwMode="auto">
                <a:xfrm>
                  <a:off x="1227612" y="4266909"/>
                  <a:ext cx="10544" cy="103097"/>
                  <a:chOff x="2329" y="2599"/>
                  <a:chExt cx="43" cy="386"/>
                </a:xfrm>
                <a:grpFill/>
              </p:grpSpPr>
              <p:sp>
                <p:nvSpPr>
                  <p:cNvPr id="335" name="AutoShape 611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36" name="AutoShape 611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5" name="Group 6113"/>
                <p:cNvGrpSpPr>
                  <a:grpSpLocks noChangeAspect="1"/>
                </p:cNvGrpSpPr>
                <p:nvPr/>
              </p:nvGrpSpPr>
              <p:grpSpPr bwMode="auto">
                <a:xfrm>
                  <a:off x="1117952" y="4231398"/>
                  <a:ext cx="10544" cy="42384"/>
                  <a:chOff x="2478" y="2807"/>
                  <a:chExt cx="43" cy="178"/>
                </a:xfrm>
                <a:grpFill/>
              </p:grpSpPr>
              <p:sp>
                <p:nvSpPr>
                  <p:cNvPr id="333" name="AutoShape 611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34" name="AutoShape 611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6" name="Group 6116"/>
                <p:cNvGrpSpPr>
                  <a:grpSpLocks noChangeAspect="1"/>
                </p:cNvGrpSpPr>
                <p:nvPr/>
              </p:nvGrpSpPr>
              <p:grpSpPr bwMode="auto">
                <a:xfrm>
                  <a:off x="1161183" y="4225670"/>
                  <a:ext cx="9490" cy="71022"/>
                  <a:chOff x="2065" y="2441"/>
                  <a:chExt cx="40" cy="272"/>
                </a:xfrm>
                <a:grpFill/>
              </p:grpSpPr>
              <p:sp>
                <p:nvSpPr>
                  <p:cNvPr id="331" name="AutoShape 6117"/>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32" name="AutoShape 6118"/>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7" name="Group 6119"/>
                <p:cNvGrpSpPr>
                  <a:grpSpLocks noChangeAspect="1"/>
                </p:cNvGrpSpPr>
                <p:nvPr/>
              </p:nvGrpSpPr>
              <p:grpSpPr bwMode="auto">
                <a:xfrm>
                  <a:off x="1260300" y="4319603"/>
                  <a:ext cx="10544" cy="42384"/>
                  <a:chOff x="2478" y="2807"/>
                  <a:chExt cx="43" cy="178"/>
                </a:xfrm>
                <a:grpFill/>
              </p:grpSpPr>
              <p:sp>
                <p:nvSpPr>
                  <p:cNvPr id="329" name="AutoShape 6120"/>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30" name="AutoShape 6121"/>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8" name="Group 6122"/>
                <p:cNvGrpSpPr>
                  <a:grpSpLocks noChangeAspect="1"/>
                </p:cNvGrpSpPr>
                <p:nvPr/>
              </p:nvGrpSpPr>
              <p:grpSpPr bwMode="auto">
                <a:xfrm>
                  <a:off x="1394212" y="4225670"/>
                  <a:ext cx="11599" cy="59567"/>
                  <a:chOff x="3094" y="2443"/>
                  <a:chExt cx="40" cy="183"/>
                </a:xfrm>
                <a:grpFill/>
              </p:grpSpPr>
              <p:sp>
                <p:nvSpPr>
                  <p:cNvPr id="327" name="AutoShape 6123"/>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28" name="AutoShape 6124"/>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39" name="Group 6125"/>
                <p:cNvGrpSpPr>
                  <a:grpSpLocks noChangeAspect="1"/>
                </p:cNvGrpSpPr>
                <p:nvPr/>
              </p:nvGrpSpPr>
              <p:grpSpPr bwMode="auto">
                <a:xfrm>
                  <a:off x="1364688" y="4225670"/>
                  <a:ext cx="11599" cy="108825"/>
                  <a:chOff x="2978" y="2432"/>
                  <a:chExt cx="46" cy="375"/>
                </a:xfrm>
                <a:grpFill/>
              </p:grpSpPr>
              <p:sp>
                <p:nvSpPr>
                  <p:cNvPr id="325" name="AutoShape 6126"/>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26" name="AutoShape 6127"/>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0" name="Group 6128"/>
                <p:cNvGrpSpPr>
                  <a:grpSpLocks noChangeAspect="1"/>
                </p:cNvGrpSpPr>
                <p:nvPr/>
              </p:nvGrpSpPr>
              <p:grpSpPr bwMode="auto">
                <a:xfrm>
                  <a:off x="1332001" y="4249726"/>
                  <a:ext cx="10544" cy="116843"/>
                  <a:chOff x="2832" y="2516"/>
                  <a:chExt cx="43" cy="436"/>
                </a:xfrm>
                <a:grpFill/>
              </p:grpSpPr>
              <p:sp>
                <p:nvSpPr>
                  <p:cNvPr id="323" name="AutoShape 6129"/>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24" name="AutoShape 6130"/>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1" name="Group 6131"/>
                <p:cNvGrpSpPr>
                  <a:grpSpLocks noChangeAspect="1"/>
                </p:cNvGrpSpPr>
                <p:nvPr/>
              </p:nvGrpSpPr>
              <p:grpSpPr bwMode="auto">
                <a:xfrm>
                  <a:off x="1297205" y="4307002"/>
                  <a:ext cx="9490" cy="57276"/>
                  <a:chOff x="2668" y="2761"/>
                  <a:chExt cx="40" cy="217"/>
                </a:xfrm>
                <a:grpFill/>
              </p:grpSpPr>
              <p:sp>
                <p:nvSpPr>
                  <p:cNvPr id="321" name="AutoShape 6132"/>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22" name="AutoShape 6133"/>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2" name="Group 6134"/>
                <p:cNvGrpSpPr>
                  <a:grpSpLocks noChangeAspect="1"/>
                </p:cNvGrpSpPr>
                <p:nvPr/>
              </p:nvGrpSpPr>
              <p:grpSpPr bwMode="auto">
                <a:xfrm flipV="1">
                  <a:off x="1505981" y="4252017"/>
                  <a:ext cx="9490" cy="116843"/>
                  <a:chOff x="3217" y="3037"/>
                  <a:chExt cx="46" cy="372"/>
                </a:xfrm>
                <a:grpFill/>
              </p:grpSpPr>
              <p:sp>
                <p:nvSpPr>
                  <p:cNvPr id="319" name="AutoShape 6135"/>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20" name="AutoShape 6136"/>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3" name="Group 6137"/>
                <p:cNvGrpSpPr>
                  <a:grpSpLocks noChangeAspect="1"/>
                </p:cNvGrpSpPr>
                <p:nvPr/>
              </p:nvGrpSpPr>
              <p:grpSpPr bwMode="auto">
                <a:xfrm>
                  <a:off x="1470131" y="4222234"/>
                  <a:ext cx="11599" cy="116843"/>
                  <a:chOff x="3353" y="3099"/>
                  <a:chExt cx="40" cy="455"/>
                </a:xfrm>
                <a:grpFill/>
              </p:grpSpPr>
              <p:sp>
                <p:nvSpPr>
                  <p:cNvPr id="317" name="AutoShape 6138"/>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18" name="AutoShape 6139"/>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4" name="Group 6140"/>
                <p:cNvGrpSpPr>
                  <a:grpSpLocks noChangeAspect="1"/>
                </p:cNvGrpSpPr>
                <p:nvPr/>
              </p:nvGrpSpPr>
              <p:grpSpPr bwMode="auto">
                <a:xfrm>
                  <a:off x="1441661" y="4224525"/>
                  <a:ext cx="11599" cy="68731"/>
                  <a:chOff x="3486" y="3261"/>
                  <a:chExt cx="40" cy="337"/>
                </a:xfrm>
                <a:grpFill/>
              </p:grpSpPr>
              <p:sp>
                <p:nvSpPr>
                  <p:cNvPr id="315" name="AutoShape 6141"/>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16" name="AutoShape 6142"/>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5" name="Group 6143"/>
                <p:cNvGrpSpPr>
                  <a:grpSpLocks noChangeAspect="1"/>
                </p:cNvGrpSpPr>
                <p:nvPr/>
              </p:nvGrpSpPr>
              <p:grpSpPr bwMode="auto">
                <a:xfrm>
                  <a:off x="1645166" y="4229107"/>
                  <a:ext cx="9490" cy="117989"/>
                  <a:chOff x="2195" y="2463"/>
                  <a:chExt cx="40" cy="442"/>
                </a:xfrm>
                <a:grpFill/>
              </p:grpSpPr>
              <p:sp>
                <p:nvSpPr>
                  <p:cNvPr id="313" name="AutoShape 6144"/>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14" name="AutoShape 6145"/>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6" name="Group 6146"/>
                <p:cNvGrpSpPr>
                  <a:grpSpLocks noChangeAspect="1"/>
                </p:cNvGrpSpPr>
                <p:nvPr/>
              </p:nvGrpSpPr>
              <p:grpSpPr bwMode="auto">
                <a:xfrm>
                  <a:off x="1609315" y="4266909"/>
                  <a:ext cx="10544" cy="103097"/>
                  <a:chOff x="2329" y="2599"/>
                  <a:chExt cx="43" cy="386"/>
                </a:xfrm>
                <a:grpFill/>
              </p:grpSpPr>
              <p:sp>
                <p:nvSpPr>
                  <p:cNvPr id="311" name="AutoShape 6147"/>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12" name="AutoShape 6148"/>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7" name="Group 6149"/>
                <p:cNvGrpSpPr>
                  <a:grpSpLocks noChangeAspect="1"/>
                </p:cNvGrpSpPr>
                <p:nvPr/>
              </p:nvGrpSpPr>
              <p:grpSpPr bwMode="auto">
                <a:xfrm>
                  <a:off x="1535505" y="4295547"/>
                  <a:ext cx="9490" cy="71022"/>
                  <a:chOff x="2065" y="2441"/>
                  <a:chExt cx="40" cy="272"/>
                </a:xfrm>
                <a:grpFill/>
              </p:grpSpPr>
              <p:sp>
                <p:nvSpPr>
                  <p:cNvPr id="309" name="AutoShape 6150"/>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10" name="AutoShape 6151"/>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28" name="Group 6152"/>
                <p:cNvGrpSpPr>
                  <a:grpSpLocks noChangeAspect="1"/>
                </p:cNvGrpSpPr>
                <p:nvPr/>
              </p:nvGrpSpPr>
              <p:grpSpPr bwMode="auto">
                <a:xfrm flipV="1">
                  <a:off x="1576628" y="4313875"/>
                  <a:ext cx="11599" cy="48112"/>
                  <a:chOff x="2815" y="1923"/>
                  <a:chExt cx="40" cy="217"/>
                </a:xfrm>
                <a:grpFill/>
              </p:grpSpPr>
              <p:sp>
                <p:nvSpPr>
                  <p:cNvPr id="307" name="AutoShape 6153"/>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08" name="AutoShape 6154"/>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29" name="Group 6155"/>
                <p:cNvGrpSpPr>
                  <a:grpSpLocks noChangeAspect="1"/>
                </p:cNvGrpSpPr>
                <p:nvPr/>
              </p:nvGrpSpPr>
              <p:grpSpPr bwMode="auto">
                <a:xfrm>
                  <a:off x="1676799" y="4224525"/>
                  <a:ext cx="11599" cy="72168"/>
                  <a:chOff x="2329" y="2599"/>
                  <a:chExt cx="43" cy="386"/>
                </a:xfrm>
                <a:grpFill/>
              </p:grpSpPr>
              <p:sp>
                <p:nvSpPr>
                  <p:cNvPr id="305" name="AutoShape 615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06" name="AutoShape 615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0" name="Group 6158"/>
                <p:cNvGrpSpPr>
                  <a:grpSpLocks noChangeAspect="1"/>
                </p:cNvGrpSpPr>
                <p:nvPr/>
              </p:nvGrpSpPr>
              <p:grpSpPr bwMode="auto">
                <a:xfrm>
                  <a:off x="1716867" y="4232543"/>
                  <a:ext cx="10544" cy="42384"/>
                  <a:chOff x="2478" y="2807"/>
                  <a:chExt cx="43" cy="178"/>
                </a:xfrm>
                <a:grpFill/>
              </p:grpSpPr>
              <p:sp>
                <p:nvSpPr>
                  <p:cNvPr id="303" name="AutoShape 615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04" name="AutoShape 616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1" name="Group 6161"/>
                <p:cNvGrpSpPr>
                  <a:grpSpLocks noChangeAspect="1"/>
                </p:cNvGrpSpPr>
                <p:nvPr/>
              </p:nvGrpSpPr>
              <p:grpSpPr bwMode="auto">
                <a:xfrm>
                  <a:off x="1781187" y="4241707"/>
                  <a:ext cx="10544" cy="117989"/>
                  <a:chOff x="2195" y="2463"/>
                  <a:chExt cx="40" cy="442"/>
                </a:xfrm>
                <a:grpFill/>
              </p:grpSpPr>
              <p:sp>
                <p:nvSpPr>
                  <p:cNvPr id="301" name="AutoShape 6162"/>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02" name="AutoShape 6163"/>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2" name="Group 6164"/>
                <p:cNvGrpSpPr>
                  <a:grpSpLocks noChangeAspect="1"/>
                </p:cNvGrpSpPr>
                <p:nvPr/>
              </p:nvGrpSpPr>
              <p:grpSpPr bwMode="auto">
                <a:xfrm>
                  <a:off x="1814929" y="4285237"/>
                  <a:ext cx="10544" cy="83623"/>
                  <a:chOff x="2329" y="2599"/>
                  <a:chExt cx="43" cy="386"/>
                </a:xfrm>
                <a:grpFill/>
              </p:grpSpPr>
              <p:sp>
                <p:nvSpPr>
                  <p:cNvPr id="299" name="AutoShape 6165"/>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300" name="AutoShape 6166"/>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3" name="Group 6167"/>
                <p:cNvGrpSpPr>
                  <a:grpSpLocks noChangeAspect="1"/>
                </p:cNvGrpSpPr>
                <p:nvPr/>
              </p:nvGrpSpPr>
              <p:grpSpPr bwMode="auto">
                <a:xfrm>
                  <a:off x="1748500" y="4223379"/>
                  <a:ext cx="10544" cy="89351"/>
                  <a:chOff x="2065" y="2441"/>
                  <a:chExt cx="40" cy="272"/>
                </a:xfrm>
                <a:grpFill/>
              </p:grpSpPr>
              <p:sp>
                <p:nvSpPr>
                  <p:cNvPr id="297" name="AutoShape 6168"/>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98" name="AutoShape 6169"/>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4" name="Group 6170"/>
                <p:cNvGrpSpPr>
                  <a:grpSpLocks noChangeAspect="1"/>
                </p:cNvGrpSpPr>
                <p:nvPr/>
              </p:nvGrpSpPr>
              <p:grpSpPr bwMode="auto">
                <a:xfrm>
                  <a:off x="2035304" y="4222234"/>
                  <a:ext cx="11599" cy="98515"/>
                  <a:chOff x="1015" y="2428"/>
                  <a:chExt cx="46" cy="372"/>
                </a:xfrm>
                <a:grpFill/>
              </p:grpSpPr>
              <p:sp>
                <p:nvSpPr>
                  <p:cNvPr id="295" name="AutoShape 6171"/>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96" name="AutoShape 6172"/>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5" name="Group 6173"/>
                <p:cNvGrpSpPr>
                  <a:grpSpLocks noChangeAspect="1"/>
                </p:cNvGrpSpPr>
                <p:nvPr/>
              </p:nvGrpSpPr>
              <p:grpSpPr bwMode="auto">
                <a:xfrm>
                  <a:off x="2207176" y="4239416"/>
                  <a:ext cx="9490" cy="119134"/>
                  <a:chOff x="1790" y="2461"/>
                  <a:chExt cx="40" cy="447"/>
                </a:xfrm>
                <a:grpFill/>
              </p:grpSpPr>
              <p:sp>
                <p:nvSpPr>
                  <p:cNvPr id="293" name="AutoShape 6174"/>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94" name="AutoShape 6175"/>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6" name="Group 6176"/>
                <p:cNvGrpSpPr>
                  <a:grpSpLocks noChangeAspect="1"/>
                </p:cNvGrpSpPr>
                <p:nvPr/>
              </p:nvGrpSpPr>
              <p:grpSpPr bwMode="auto">
                <a:xfrm>
                  <a:off x="2067992" y="4235980"/>
                  <a:ext cx="9490" cy="122571"/>
                  <a:chOff x="1151" y="2490"/>
                  <a:chExt cx="40" cy="455"/>
                </a:xfrm>
                <a:grpFill/>
              </p:grpSpPr>
              <p:sp>
                <p:nvSpPr>
                  <p:cNvPr id="291" name="AutoShape 6177"/>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92" name="AutoShape 6178"/>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7" name="Group 6179"/>
                <p:cNvGrpSpPr>
                  <a:grpSpLocks noChangeAspect="1"/>
                </p:cNvGrpSpPr>
                <p:nvPr/>
              </p:nvGrpSpPr>
              <p:grpSpPr bwMode="auto">
                <a:xfrm>
                  <a:off x="2245136" y="4225670"/>
                  <a:ext cx="9490" cy="85914"/>
                  <a:chOff x="1914" y="2425"/>
                  <a:chExt cx="40" cy="326"/>
                </a:xfrm>
                <a:grpFill/>
              </p:grpSpPr>
              <p:sp>
                <p:nvSpPr>
                  <p:cNvPr id="289" name="AutoShape 6180"/>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90" name="AutoShape 6181"/>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38" name="Group 6182"/>
                <p:cNvGrpSpPr>
                  <a:grpSpLocks noChangeAspect="1"/>
                </p:cNvGrpSpPr>
                <p:nvPr/>
              </p:nvGrpSpPr>
              <p:grpSpPr bwMode="auto">
                <a:xfrm>
                  <a:off x="2099625" y="4278364"/>
                  <a:ext cx="8435" cy="89351"/>
                  <a:chOff x="1284" y="2652"/>
                  <a:chExt cx="40" cy="337"/>
                </a:xfrm>
                <a:grpFill/>
              </p:grpSpPr>
              <p:sp>
                <p:nvSpPr>
                  <p:cNvPr id="287" name="AutoShape 6183"/>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88" name="AutoShape 6184"/>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8" name="Group 6185"/>
                <p:cNvGrpSpPr>
                  <a:grpSpLocks noChangeAspect="1"/>
                </p:cNvGrpSpPr>
                <p:nvPr/>
              </p:nvGrpSpPr>
              <p:grpSpPr bwMode="auto">
                <a:xfrm>
                  <a:off x="2176598" y="4273782"/>
                  <a:ext cx="10544" cy="93933"/>
                  <a:chOff x="1658" y="2628"/>
                  <a:chExt cx="40" cy="355"/>
                </a:xfrm>
                <a:grpFill/>
              </p:grpSpPr>
              <p:sp>
                <p:nvSpPr>
                  <p:cNvPr id="285" name="AutoShape 6186"/>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86" name="AutoShape 6187"/>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49" name="Group 6188"/>
                <p:cNvGrpSpPr>
                  <a:grpSpLocks noChangeAspect="1"/>
                </p:cNvGrpSpPr>
                <p:nvPr/>
              </p:nvGrpSpPr>
              <p:grpSpPr bwMode="auto">
                <a:xfrm>
                  <a:off x="2144965" y="4326476"/>
                  <a:ext cx="10544" cy="32075"/>
                  <a:chOff x="1516" y="2835"/>
                  <a:chExt cx="42" cy="123"/>
                </a:xfrm>
                <a:grpFill/>
              </p:grpSpPr>
              <p:sp>
                <p:nvSpPr>
                  <p:cNvPr id="283" name="AutoShape 6189"/>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84" name="AutoShape 6190"/>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50" name="Group 6197"/>
                <p:cNvGrpSpPr>
                  <a:grpSpLocks noChangeAspect="1"/>
                </p:cNvGrpSpPr>
                <p:nvPr/>
              </p:nvGrpSpPr>
              <p:grpSpPr bwMode="auto">
                <a:xfrm>
                  <a:off x="2267279" y="4231398"/>
                  <a:ext cx="10544" cy="42384"/>
                  <a:chOff x="2478" y="2807"/>
                  <a:chExt cx="43" cy="178"/>
                </a:xfrm>
                <a:grpFill/>
              </p:grpSpPr>
              <p:sp>
                <p:nvSpPr>
                  <p:cNvPr id="281" name="AutoShape 6198"/>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82" name="AutoShape 6199"/>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51" name="Group 6254"/>
                <p:cNvGrpSpPr>
                  <a:grpSpLocks noChangeAspect="1"/>
                </p:cNvGrpSpPr>
                <p:nvPr/>
              </p:nvGrpSpPr>
              <p:grpSpPr bwMode="auto">
                <a:xfrm>
                  <a:off x="1924589" y="4234834"/>
                  <a:ext cx="10544" cy="119134"/>
                  <a:chOff x="1790" y="2461"/>
                  <a:chExt cx="40" cy="447"/>
                </a:xfrm>
                <a:grpFill/>
              </p:grpSpPr>
              <p:sp>
                <p:nvSpPr>
                  <p:cNvPr id="279" name="AutoShape 625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80" name="AutoShape 625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52" name="Group 6257"/>
                <p:cNvGrpSpPr>
                  <a:grpSpLocks noChangeAspect="1"/>
                </p:cNvGrpSpPr>
                <p:nvPr/>
              </p:nvGrpSpPr>
              <p:grpSpPr bwMode="auto">
                <a:xfrm>
                  <a:off x="1957277" y="4225670"/>
                  <a:ext cx="9490" cy="85914"/>
                  <a:chOff x="1914" y="2425"/>
                  <a:chExt cx="40" cy="326"/>
                </a:xfrm>
                <a:grpFill/>
              </p:grpSpPr>
              <p:sp>
                <p:nvSpPr>
                  <p:cNvPr id="277" name="AutoShape 6258"/>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78" name="AutoShape 6259"/>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53" name="Group 6260"/>
                <p:cNvGrpSpPr>
                  <a:grpSpLocks noChangeAspect="1"/>
                </p:cNvGrpSpPr>
                <p:nvPr/>
              </p:nvGrpSpPr>
              <p:grpSpPr bwMode="auto">
                <a:xfrm>
                  <a:off x="1888739" y="4276073"/>
                  <a:ext cx="10544" cy="93933"/>
                  <a:chOff x="1658" y="2628"/>
                  <a:chExt cx="40" cy="355"/>
                </a:xfrm>
                <a:grpFill/>
              </p:grpSpPr>
              <p:sp>
                <p:nvSpPr>
                  <p:cNvPr id="275" name="AutoShape 6261"/>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76" name="AutoShape 6262"/>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54" name="Group 6263"/>
                <p:cNvGrpSpPr>
                  <a:grpSpLocks noChangeAspect="1"/>
                </p:cNvGrpSpPr>
                <p:nvPr/>
              </p:nvGrpSpPr>
              <p:grpSpPr bwMode="auto">
                <a:xfrm>
                  <a:off x="1858160" y="4324185"/>
                  <a:ext cx="9490" cy="33220"/>
                  <a:chOff x="1516" y="2835"/>
                  <a:chExt cx="42" cy="123"/>
                </a:xfrm>
                <a:grpFill/>
              </p:grpSpPr>
              <p:sp>
                <p:nvSpPr>
                  <p:cNvPr id="273" name="AutoShape 6264"/>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74" name="AutoShape 6265"/>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2055" name="Group 6266"/>
                <p:cNvGrpSpPr>
                  <a:grpSpLocks noChangeAspect="1"/>
                </p:cNvGrpSpPr>
                <p:nvPr/>
              </p:nvGrpSpPr>
              <p:grpSpPr bwMode="auto">
                <a:xfrm flipV="1">
                  <a:off x="1981529" y="4229107"/>
                  <a:ext cx="10544" cy="42384"/>
                  <a:chOff x="2478" y="2807"/>
                  <a:chExt cx="43" cy="178"/>
                </a:xfrm>
                <a:grpFill/>
              </p:grpSpPr>
              <p:sp>
                <p:nvSpPr>
                  <p:cNvPr id="271" name="AutoShape 6267"/>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272" name="AutoShape 6268"/>
                  <p:cNvSpPr>
                    <a:spLocks noChangeAspect="1" noChangeArrowheads="1"/>
                  </p:cNvSpPr>
                  <p:nvPr/>
                </p:nvSpPr>
                <p:spPr bwMode="auto">
                  <a:xfrm flipV="1">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sp>
              <p:nvSpPr>
                <p:cNvPr id="261" name="Freeform 6298"/>
                <p:cNvSpPr>
                  <a:spLocks noChangeAspect="1"/>
                </p:cNvSpPr>
                <p:nvPr/>
              </p:nvSpPr>
              <p:spPr bwMode="auto">
                <a:xfrm flipH="1">
                  <a:off x="203741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2" name="Freeform 6299"/>
                <p:cNvSpPr>
                  <a:spLocks noChangeAspect="1"/>
                </p:cNvSpPr>
                <p:nvPr/>
              </p:nvSpPr>
              <p:spPr bwMode="auto">
                <a:xfrm flipH="1">
                  <a:off x="1955168"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3" name="Freeform 6300"/>
                <p:cNvSpPr>
                  <a:spLocks noChangeAspect="1"/>
                </p:cNvSpPr>
                <p:nvPr/>
              </p:nvSpPr>
              <p:spPr bwMode="auto">
                <a:xfrm flipH="1">
                  <a:off x="17485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4" name="Freeform 6301"/>
                <p:cNvSpPr>
                  <a:spLocks noChangeAspect="1"/>
                </p:cNvSpPr>
                <p:nvPr/>
              </p:nvSpPr>
              <p:spPr bwMode="auto">
                <a:xfrm flipH="1">
                  <a:off x="16652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5" name="Freeform 6302"/>
                <p:cNvSpPr>
                  <a:spLocks noChangeAspect="1"/>
                </p:cNvSpPr>
                <p:nvPr/>
              </p:nvSpPr>
              <p:spPr bwMode="auto">
                <a:xfrm flipH="1">
                  <a:off x="1461695"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6" name="Freeform 6303"/>
                <p:cNvSpPr>
                  <a:spLocks noChangeAspect="1"/>
                </p:cNvSpPr>
                <p:nvPr/>
              </p:nvSpPr>
              <p:spPr bwMode="auto">
                <a:xfrm flipH="1">
                  <a:off x="137839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7" name="Freeform 6304"/>
                <p:cNvSpPr>
                  <a:spLocks noChangeAspect="1"/>
                </p:cNvSpPr>
                <p:nvPr/>
              </p:nvSpPr>
              <p:spPr bwMode="auto">
                <a:xfrm flipH="1">
                  <a:off x="11748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8" name="Freeform 6305"/>
                <p:cNvSpPr>
                  <a:spLocks noChangeAspect="1"/>
                </p:cNvSpPr>
                <p:nvPr/>
              </p:nvSpPr>
              <p:spPr bwMode="auto">
                <a:xfrm flipH="1">
                  <a:off x="10915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69" name="Freeform 6306"/>
                <p:cNvSpPr>
                  <a:spLocks noChangeAspect="1"/>
                </p:cNvSpPr>
                <p:nvPr/>
              </p:nvSpPr>
              <p:spPr bwMode="auto">
                <a:xfrm flipH="1">
                  <a:off x="88808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270" name="Freeform 6307"/>
                <p:cNvSpPr>
                  <a:spLocks noChangeAspect="1"/>
                </p:cNvSpPr>
                <p:nvPr/>
              </p:nvSpPr>
              <p:spPr bwMode="auto">
                <a:xfrm flipH="1">
                  <a:off x="805841"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grpSp>
        <p:sp>
          <p:nvSpPr>
            <p:cNvPr id="70182" name="Freeform 5993"/>
            <p:cNvSpPr>
              <a:spLocks noChangeAspect="1"/>
            </p:cNvSpPr>
            <p:nvPr/>
          </p:nvSpPr>
          <p:spPr bwMode="auto">
            <a:xfrm>
              <a:off x="4820018" y="4221087"/>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2056" name="组合 20"/>
            <p:cNvGrpSpPr/>
            <p:nvPr/>
          </p:nvGrpSpPr>
          <p:grpSpPr>
            <a:xfrm>
              <a:off x="4901209" y="4221087"/>
              <a:ext cx="1214702" cy="151209"/>
              <a:chOff x="3039120" y="4221088"/>
              <a:chExt cx="1214702" cy="151209"/>
            </a:xfrm>
            <a:solidFill>
              <a:schemeClr val="bg1">
                <a:lumMod val="50000"/>
              </a:schemeClr>
            </a:solidFill>
          </p:grpSpPr>
          <p:sp>
            <p:nvSpPr>
              <p:cNvPr id="101"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2"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3"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4"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5"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6"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7"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8"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2057" name="Group 6001"/>
              <p:cNvGrpSpPr>
                <a:grpSpLocks noChangeAspect="1"/>
              </p:cNvGrpSpPr>
              <p:nvPr/>
            </p:nvGrpSpPr>
            <p:grpSpPr bwMode="auto">
              <a:xfrm>
                <a:off x="3184632" y="4223379"/>
                <a:ext cx="11599" cy="99660"/>
                <a:chOff x="1015" y="2428"/>
                <a:chExt cx="46" cy="372"/>
              </a:xfrm>
              <a:grpFill/>
            </p:grpSpPr>
            <p:sp>
              <p:nvSpPr>
                <p:cNvPr id="205"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6"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058" name="Group 6004"/>
              <p:cNvGrpSpPr>
                <a:grpSpLocks noChangeAspect="1"/>
              </p:cNvGrpSpPr>
              <p:nvPr/>
            </p:nvGrpSpPr>
            <p:grpSpPr bwMode="auto">
              <a:xfrm>
                <a:off x="3354395" y="4239416"/>
                <a:ext cx="9490" cy="119134"/>
                <a:chOff x="1790" y="2461"/>
                <a:chExt cx="40" cy="447"/>
              </a:xfrm>
              <a:grpFill/>
            </p:grpSpPr>
            <p:sp>
              <p:nvSpPr>
                <p:cNvPr id="203"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4"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09" name="Group 6007"/>
              <p:cNvGrpSpPr>
                <a:grpSpLocks noChangeAspect="1"/>
              </p:cNvGrpSpPr>
              <p:nvPr/>
            </p:nvGrpSpPr>
            <p:grpSpPr bwMode="auto">
              <a:xfrm>
                <a:off x="3217319" y="4240562"/>
                <a:ext cx="9490" cy="121425"/>
                <a:chOff x="1151" y="2490"/>
                <a:chExt cx="40" cy="455"/>
              </a:xfrm>
              <a:grpFill/>
            </p:grpSpPr>
            <p:sp>
              <p:nvSpPr>
                <p:cNvPr id="201"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2"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20" name="Group 6010"/>
              <p:cNvGrpSpPr>
                <a:grpSpLocks noChangeAspect="1"/>
              </p:cNvGrpSpPr>
              <p:nvPr/>
            </p:nvGrpSpPr>
            <p:grpSpPr bwMode="auto">
              <a:xfrm>
                <a:off x="3391299" y="4223379"/>
                <a:ext cx="8435" cy="85914"/>
                <a:chOff x="1914" y="2425"/>
                <a:chExt cx="40" cy="326"/>
              </a:xfrm>
              <a:grpFill/>
            </p:grpSpPr>
            <p:sp>
              <p:nvSpPr>
                <p:cNvPr id="199"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0"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21" name="Group 6013"/>
              <p:cNvGrpSpPr>
                <a:grpSpLocks noChangeAspect="1"/>
              </p:cNvGrpSpPr>
              <p:nvPr/>
            </p:nvGrpSpPr>
            <p:grpSpPr bwMode="auto">
              <a:xfrm>
                <a:off x="3248952" y="4278364"/>
                <a:ext cx="8435" cy="89351"/>
                <a:chOff x="1284" y="2652"/>
                <a:chExt cx="40" cy="337"/>
              </a:xfrm>
              <a:grpFill/>
            </p:grpSpPr>
            <p:sp>
              <p:nvSpPr>
                <p:cNvPr id="197"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98"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22" name="Group 6016"/>
              <p:cNvGrpSpPr>
                <a:grpSpLocks noChangeAspect="1"/>
              </p:cNvGrpSpPr>
              <p:nvPr/>
            </p:nvGrpSpPr>
            <p:grpSpPr bwMode="auto">
              <a:xfrm>
                <a:off x="3320653" y="4278364"/>
                <a:ext cx="9490" cy="93933"/>
                <a:chOff x="1658" y="2628"/>
                <a:chExt cx="40" cy="355"/>
              </a:xfrm>
              <a:grpFill/>
            </p:grpSpPr>
            <p:sp>
              <p:nvSpPr>
                <p:cNvPr id="195"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96"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23" name="Group 6019"/>
              <p:cNvGrpSpPr>
                <a:grpSpLocks noChangeAspect="1"/>
              </p:cNvGrpSpPr>
              <p:nvPr/>
            </p:nvGrpSpPr>
            <p:grpSpPr bwMode="auto">
              <a:xfrm>
                <a:off x="3291129" y="4326476"/>
                <a:ext cx="9490" cy="32075"/>
                <a:chOff x="1516" y="2835"/>
                <a:chExt cx="42" cy="123"/>
              </a:xfrm>
              <a:grpFill/>
            </p:grpSpPr>
            <p:sp>
              <p:nvSpPr>
                <p:cNvPr id="193"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94"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28" name="Group 6022"/>
              <p:cNvGrpSpPr>
                <a:grpSpLocks noChangeAspect="1"/>
              </p:cNvGrpSpPr>
              <p:nvPr/>
            </p:nvGrpSpPr>
            <p:grpSpPr bwMode="auto">
              <a:xfrm>
                <a:off x="3488307" y="4230252"/>
                <a:ext cx="10544" cy="116843"/>
                <a:chOff x="2195" y="2463"/>
                <a:chExt cx="40" cy="442"/>
              </a:xfrm>
              <a:grpFill/>
            </p:grpSpPr>
            <p:sp>
              <p:nvSpPr>
                <p:cNvPr id="191"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92"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29" name="Group 6025"/>
              <p:cNvGrpSpPr>
                <a:grpSpLocks noChangeAspect="1"/>
              </p:cNvGrpSpPr>
              <p:nvPr/>
            </p:nvGrpSpPr>
            <p:grpSpPr bwMode="auto">
              <a:xfrm>
                <a:off x="3523103" y="4266909"/>
                <a:ext cx="10544" cy="103097"/>
                <a:chOff x="2329" y="2599"/>
                <a:chExt cx="43" cy="386"/>
              </a:xfrm>
              <a:grpFill/>
            </p:grpSpPr>
            <p:sp>
              <p:nvSpPr>
                <p:cNvPr id="189"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90"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0" name="Group 6028"/>
              <p:cNvGrpSpPr>
                <a:grpSpLocks noChangeAspect="1"/>
              </p:cNvGrpSpPr>
              <p:nvPr/>
            </p:nvGrpSpPr>
            <p:grpSpPr bwMode="auto">
              <a:xfrm>
                <a:off x="3417660" y="4231398"/>
                <a:ext cx="10544" cy="42384"/>
                <a:chOff x="2478" y="2807"/>
                <a:chExt cx="43" cy="178"/>
              </a:xfrm>
              <a:grpFill/>
            </p:grpSpPr>
            <p:sp>
              <p:nvSpPr>
                <p:cNvPr id="187"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88"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1" name="Group 6031"/>
              <p:cNvGrpSpPr>
                <a:grpSpLocks noChangeAspect="1"/>
              </p:cNvGrpSpPr>
              <p:nvPr/>
            </p:nvGrpSpPr>
            <p:grpSpPr bwMode="auto">
              <a:xfrm>
                <a:off x="3455620" y="4225670"/>
                <a:ext cx="9490" cy="71022"/>
                <a:chOff x="2065" y="2441"/>
                <a:chExt cx="40" cy="272"/>
              </a:xfrm>
              <a:grpFill/>
            </p:grpSpPr>
            <p:sp>
              <p:nvSpPr>
                <p:cNvPr id="185"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86"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2" name="Group 6034"/>
              <p:cNvGrpSpPr>
                <a:grpSpLocks noChangeAspect="1"/>
              </p:cNvGrpSpPr>
              <p:nvPr/>
            </p:nvGrpSpPr>
            <p:grpSpPr bwMode="auto">
              <a:xfrm>
                <a:off x="3555790" y="4319603"/>
                <a:ext cx="10544" cy="42384"/>
                <a:chOff x="2478" y="2807"/>
                <a:chExt cx="43" cy="178"/>
              </a:xfrm>
              <a:grpFill/>
            </p:grpSpPr>
            <p:sp>
              <p:nvSpPr>
                <p:cNvPr id="183"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84"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3" name="Group 6037"/>
              <p:cNvGrpSpPr>
                <a:grpSpLocks noChangeAspect="1"/>
              </p:cNvGrpSpPr>
              <p:nvPr/>
            </p:nvGrpSpPr>
            <p:grpSpPr bwMode="auto">
              <a:xfrm>
                <a:off x="3689703" y="4225670"/>
                <a:ext cx="10544" cy="59567"/>
                <a:chOff x="3094" y="2443"/>
                <a:chExt cx="40" cy="183"/>
              </a:xfrm>
              <a:grpFill/>
            </p:grpSpPr>
            <p:sp>
              <p:nvSpPr>
                <p:cNvPr id="181"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82"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5" name="Group 6040"/>
              <p:cNvGrpSpPr>
                <a:grpSpLocks noChangeAspect="1"/>
              </p:cNvGrpSpPr>
              <p:nvPr/>
            </p:nvGrpSpPr>
            <p:grpSpPr bwMode="auto">
              <a:xfrm>
                <a:off x="3660179" y="4225670"/>
                <a:ext cx="10544" cy="108825"/>
                <a:chOff x="2978" y="2432"/>
                <a:chExt cx="46" cy="375"/>
              </a:xfrm>
              <a:grpFill/>
            </p:grpSpPr>
            <p:sp>
              <p:nvSpPr>
                <p:cNvPr id="179"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80"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6" name="Group 6043"/>
              <p:cNvGrpSpPr>
                <a:grpSpLocks noChangeAspect="1"/>
              </p:cNvGrpSpPr>
              <p:nvPr/>
            </p:nvGrpSpPr>
            <p:grpSpPr bwMode="auto">
              <a:xfrm>
                <a:off x="3628546" y="4247435"/>
                <a:ext cx="10544" cy="116843"/>
                <a:chOff x="2832" y="2516"/>
                <a:chExt cx="43" cy="436"/>
              </a:xfrm>
              <a:grpFill/>
            </p:grpSpPr>
            <p:sp>
              <p:nvSpPr>
                <p:cNvPr id="177"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8"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7" name="Group 6046"/>
              <p:cNvGrpSpPr>
                <a:grpSpLocks noChangeAspect="1"/>
              </p:cNvGrpSpPr>
              <p:nvPr/>
            </p:nvGrpSpPr>
            <p:grpSpPr bwMode="auto">
              <a:xfrm>
                <a:off x="3593750" y="4309293"/>
                <a:ext cx="9490" cy="57276"/>
                <a:chOff x="2668" y="2761"/>
                <a:chExt cx="40" cy="217"/>
              </a:xfrm>
              <a:grpFill/>
            </p:grpSpPr>
            <p:sp>
              <p:nvSpPr>
                <p:cNvPr id="175"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6"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8" name="Group 6049"/>
              <p:cNvGrpSpPr>
                <a:grpSpLocks noChangeAspect="1"/>
              </p:cNvGrpSpPr>
              <p:nvPr/>
            </p:nvGrpSpPr>
            <p:grpSpPr bwMode="auto">
              <a:xfrm flipV="1">
                <a:off x="3800418" y="4252017"/>
                <a:ext cx="9490" cy="116843"/>
                <a:chOff x="3217" y="3037"/>
                <a:chExt cx="46" cy="372"/>
              </a:xfrm>
              <a:grpFill/>
            </p:grpSpPr>
            <p:sp>
              <p:nvSpPr>
                <p:cNvPr id="173"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4"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39" name="Group 6052"/>
              <p:cNvGrpSpPr>
                <a:grpSpLocks noChangeAspect="1"/>
              </p:cNvGrpSpPr>
              <p:nvPr/>
            </p:nvGrpSpPr>
            <p:grpSpPr bwMode="auto">
              <a:xfrm>
                <a:off x="3765622" y="4222234"/>
                <a:ext cx="11599" cy="116843"/>
                <a:chOff x="3353" y="3099"/>
                <a:chExt cx="40" cy="455"/>
              </a:xfrm>
              <a:grpFill/>
            </p:grpSpPr>
            <p:sp>
              <p:nvSpPr>
                <p:cNvPr id="171"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2"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40" name="Group 6055"/>
              <p:cNvGrpSpPr>
                <a:grpSpLocks noChangeAspect="1"/>
              </p:cNvGrpSpPr>
              <p:nvPr/>
            </p:nvGrpSpPr>
            <p:grpSpPr bwMode="auto">
              <a:xfrm>
                <a:off x="3738206" y="4226816"/>
                <a:ext cx="11599" cy="68731"/>
                <a:chOff x="3486" y="3261"/>
                <a:chExt cx="40" cy="337"/>
              </a:xfrm>
              <a:grpFill/>
            </p:grpSpPr>
            <p:sp>
              <p:nvSpPr>
                <p:cNvPr id="169"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0"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41" name="Group 6058"/>
              <p:cNvGrpSpPr>
                <a:grpSpLocks noChangeAspect="1"/>
              </p:cNvGrpSpPr>
              <p:nvPr/>
            </p:nvGrpSpPr>
            <p:grpSpPr bwMode="auto">
              <a:xfrm>
                <a:off x="3941711" y="4229107"/>
                <a:ext cx="10544" cy="117989"/>
                <a:chOff x="2195" y="2463"/>
                <a:chExt cx="40" cy="442"/>
              </a:xfrm>
              <a:grpFill/>
            </p:grpSpPr>
            <p:sp>
              <p:nvSpPr>
                <p:cNvPr id="167"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68"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42" name="Group 6061"/>
              <p:cNvGrpSpPr>
                <a:grpSpLocks noChangeAspect="1"/>
              </p:cNvGrpSpPr>
              <p:nvPr/>
            </p:nvGrpSpPr>
            <p:grpSpPr bwMode="auto">
              <a:xfrm>
                <a:off x="3901643" y="4269200"/>
                <a:ext cx="10544" cy="103097"/>
                <a:chOff x="2329" y="2599"/>
                <a:chExt cx="43" cy="386"/>
              </a:xfrm>
              <a:grpFill/>
            </p:grpSpPr>
            <p:sp>
              <p:nvSpPr>
                <p:cNvPr id="165"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66"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143" name="Group 6064"/>
              <p:cNvGrpSpPr>
                <a:grpSpLocks noChangeAspect="1"/>
              </p:cNvGrpSpPr>
              <p:nvPr/>
            </p:nvGrpSpPr>
            <p:grpSpPr bwMode="auto">
              <a:xfrm>
                <a:off x="3829942" y="4295547"/>
                <a:ext cx="10544" cy="71022"/>
                <a:chOff x="2065" y="2441"/>
                <a:chExt cx="40" cy="272"/>
              </a:xfrm>
              <a:grpFill/>
            </p:grpSpPr>
            <p:sp>
              <p:nvSpPr>
                <p:cNvPr id="163"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64"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56" name="Group 6067"/>
              <p:cNvGrpSpPr>
                <a:grpSpLocks noChangeAspect="1"/>
              </p:cNvGrpSpPr>
              <p:nvPr/>
            </p:nvGrpSpPr>
            <p:grpSpPr bwMode="auto">
              <a:xfrm flipV="1">
                <a:off x="3872119" y="4313875"/>
                <a:ext cx="10544" cy="48112"/>
                <a:chOff x="2815" y="1923"/>
                <a:chExt cx="40" cy="217"/>
              </a:xfrm>
              <a:grpFill/>
            </p:grpSpPr>
            <p:sp>
              <p:nvSpPr>
                <p:cNvPr id="161"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62"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57" name="Group 6070"/>
              <p:cNvGrpSpPr>
                <a:grpSpLocks noChangeAspect="1"/>
              </p:cNvGrpSpPr>
              <p:nvPr/>
            </p:nvGrpSpPr>
            <p:grpSpPr bwMode="auto">
              <a:xfrm>
                <a:off x="3971235" y="4224525"/>
                <a:ext cx="11599" cy="72168"/>
                <a:chOff x="2329" y="2599"/>
                <a:chExt cx="43" cy="386"/>
              </a:xfrm>
              <a:grpFill/>
            </p:grpSpPr>
            <p:sp>
              <p:nvSpPr>
                <p:cNvPr id="159"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60"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58" name="Group 6073"/>
              <p:cNvGrpSpPr>
                <a:grpSpLocks noChangeAspect="1"/>
              </p:cNvGrpSpPr>
              <p:nvPr/>
            </p:nvGrpSpPr>
            <p:grpSpPr bwMode="auto">
              <a:xfrm>
                <a:off x="4012358" y="4230252"/>
                <a:ext cx="10544" cy="42384"/>
                <a:chOff x="2478" y="2807"/>
                <a:chExt cx="43" cy="178"/>
              </a:xfrm>
              <a:grpFill/>
            </p:grpSpPr>
            <p:sp>
              <p:nvSpPr>
                <p:cNvPr id="157"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8"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59" name="Group 6076"/>
              <p:cNvGrpSpPr>
                <a:grpSpLocks noChangeAspect="1"/>
              </p:cNvGrpSpPr>
              <p:nvPr/>
            </p:nvGrpSpPr>
            <p:grpSpPr bwMode="auto">
              <a:xfrm>
                <a:off x="4075624" y="4241707"/>
                <a:ext cx="11599" cy="117989"/>
                <a:chOff x="2195" y="2463"/>
                <a:chExt cx="40" cy="442"/>
              </a:xfrm>
              <a:grpFill/>
            </p:grpSpPr>
            <p:sp>
              <p:nvSpPr>
                <p:cNvPr id="155"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6"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260" name="Group 6079"/>
              <p:cNvGrpSpPr>
                <a:grpSpLocks noChangeAspect="1"/>
              </p:cNvGrpSpPr>
              <p:nvPr/>
            </p:nvGrpSpPr>
            <p:grpSpPr bwMode="auto">
              <a:xfrm>
                <a:off x="4110420" y="4285237"/>
                <a:ext cx="10544" cy="83623"/>
                <a:chOff x="2329" y="2599"/>
                <a:chExt cx="43" cy="386"/>
              </a:xfrm>
              <a:grpFill/>
            </p:grpSpPr>
            <p:sp>
              <p:nvSpPr>
                <p:cNvPr id="153"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4"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3" name="Group 6082"/>
              <p:cNvGrpSpPr>
                <a:grpSpLocks noChangeAspect="1"/>
              </p:cNvGrpSpPr>
              <p:nvPr/>
            </p:nvGrpSpPr>
            <p:grpSpPr bwMode="auto">
              <a:xfrm>
                <a:off x="4042936" y="4225670"/>
                <a:ext cx="11599" cy="89351"/>
                <a:chOff x="2065" y="2441"/>
                <a:chExt cx="40" cy="272"/>
              </a:xfrm>
              <a:grpFill/>
            </p:grpSpPr>
            <p:sp>
              <p:nvSpPr>
                <p:cNvPr id="151"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2"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4" name="Group 6269"/>
              <p:cNvGrpSpPr>
                <a:grpSpLocks noChangeAspect="1"/>
              </p:cNvGrpSpPr>
              <p:nvPr/>
            </p:nvGrpSpPr>
            <p:grpSpPr bwMode="auto">
              <a:xfrm>
                <a:off x="3111876" y="4227961"/>
                <a:ext cx="11599" cy="59567"/>
                <a:chOff x="3094" y="2443"/>
                <a:chExt cx="40" cy="183"/>
              </a:xfrm>
              <a:grpFill/>
            </p:grpSpPr>
            <p:sp>
              <p:nvSpPr>
                <p:cNvPr id="149"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0"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5" name="Group 6278"/>
              <p:cNvGrpSpPr>
                <a:grpSpLocks noChangeAspect="1"/>
              </p:cNvGrpSpPr>
              <p:nvPr/>
            </p:nvGrpSpPr>
            <p:grpSpPr bwMode="auto">
              <a:xfrm>
                <a:off x="3157216" y="4233689"/>
                <a:ext cx="10544" cy="42384"/>
                <a:chOff x="2478" y="2807"/>
                <a:chExt cx="43" cy="178"/>
              </a:xfrm>
              <a:grpFill/>
            </p:grpSpPr>
            <p:sp>
              <p:nvSpPr>
                <p:cNvPr id="147"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48"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139"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0"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1"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2"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3"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4"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5"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6"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70184" name="组合 21"/>
            <p:cNvGrpSpPr>
              <a:grpSpLocks/>
            </p:cNvGrpSpPr>
            <p:nvPr/>
          </p:nvGrpSpPr>
          <p:grpSpPr bwMode="auto">
            <a:xfrm>
              <a:off x="4172599" y="4221087"/>
              <a:ext cx="783441" cy="151209"/>
              <a:chOff x="2310510" y="4221088"/>
              <a:chExt cx="783441" cy="151209"/>
            </a:xfrm>
          </p:grpSpPr>
          <p:sp>
            <p:nvSpPr>
              <p:cNvPr id="70185"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86"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87"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88"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0189" name="Group 6191"/>
              <p:cNvGrpSpPr>
                <a:grpSpLocks noChangeAspect="1"/>
              </p:cNvGrpSpPr>
              <p:nvPr/>
            </p:nvGrpSpPr>
            <p:grpSpPr bwMode="auto">
              <a:xfrm>
                <a:off x="2343198" y="4230252"/>
                <a:ext cx="9490" cy="116843"/>
                <a:chOff x="2195" y="2463"/>
                <a:chExt cx="40" cy="442"/>
              </a:xfrm>
            </p:grpSpPr>
            <p:sp>
              <p:nvSpPr>
                <p:cNvPr id="70261"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62"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0" name="Group 6194"/>
              <p:cNvGrpSpPr>
                <a:grpSpLocks noChangeAspect="1"/>
              </p:cNvGrpSpPr>
              <p:nvPr/>
            </p:nvGrpSpPr>
            <p:grpSpPr bwMode="auto">
              <a:xfrm>
                <a:off x="2376939" y="4266909"/>
                <a:ext cx="10544" cy="103097"/>
                <a:chOff x="2329" y="2599"/>
                <a:chExt cx="43" cy="386"/>
              </a:xfrm>
            </p:grpSpPr>
            <p:sp>
              <p:nvSpPr>
                <p:cNvPr id="70259"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60"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1" name="Group 6200"/>
              <p:cNvGrpSpPr>
                <a:grpSpLocks noChangeAspect="1"/>
              </p:cNvGrpSpPr>
              <p:nvPr/>
            </p:nvGrpSpPr>
            <p:grpSpPr bwMode="auto">
              <a:xfrm>
                <a:off x="2310510" y="4225670"/>
                <a:ext cx="9490" cy="71022"/>
                <a:chOff x="2065" y="2441"/>
                <a:chExt cx="40" cy="272"/>
              </a:xfrm>
            </p:grpSpPr>
            <p:sp>
              <p:nvSpPr>
                <p:cNvPr id="70257"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58"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2" name="Group 6203"/>
              <p:cNvGrpSpPr>
                <a:grpSpLocks noChangeAspect="1"/>
              </p:cNvGrpSpPr>
              <p:nvPr/>
            </p:nvGrpSpPr>
            <p:grpSpPr bwMode="auto">
              <a:xfrm>
                <a:off x="2409627" y="4319603"/>
                <a:ext cx="10544" cy="42384"/>
                <a:chOff x="2478" y="2807"/>
                <a:chExt cx="43" cy="178"/>
              </a:xfrm>
            </p:grpSpPr>
            <p:sp>
              <p:nvSpPr>
                <p:cNvPr id="70255"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56"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3" name="Group 6206"/>
              <p:cNvGrpSpPr>
                <a:grpSpLocks noChangeAspect="1"/>
              </p:cNvGrpSpPr>
              <p:nvPr/>
            </p:nvGrpSpPr>
            <p:grpSpPr bwMode="auto">
              <a:xfrm>
                <a:off x="2543539" y="4225670"/>
                <a:ext cx="11599" cy="59567"/>
                <a:chOff x="3094" y="2443"/>
                <a:chExt cx="40" cy="183"/>
              </a:xfrm>
            </p:grpSpPr>
            <p:sp>
              <p:nvSpPr>
                <p:cNvPr id="70253"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54"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4" name="Group 6209"/>
              <p:cNvGrpSpPr>
                <a:grpSpLocks noChangeAspect="1"/>
              </p:cNvGrpSpPr>
              <p:nvPr/>
            </p:nvGrpSpPr>
            <p:grpSpPr bwMode="auto">
              <a:xfrm>
                <a:off x="2516124" y="4225670"/>
                <a:ext cx="11599" cy="108825"/>
                <a:chOff x="2978" y="2432"/>
                <a:chExt cx="46" cy="375"/>
              </a:xfrm>
            </p:grpSpPr>
            <p:sp>
              <p:nvSpPr>
                <p:cNvPr id="70251"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52"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5" name="Group 6212"/>
              <p:cNvGrpSpPr>
                <a:grpSpLocks noChangeAspect="1"/>
              </p:cNvGrpSpPr>
              <p:nvPr/>
            </p:nvGrpSpPr>
            <p:grpSpPr bwMode="auto">
              <a:xfrm>
                <a:off x="2483437" y="4247435"/>
                <a:ext cx="10544" cy="116843"/>
                <a:chOff x="2832" y="2516"/>
                <a:chExt cx="43" cy="436"/>
              </a:xfrm>
            </p:grpSpPr>
            <p:sp>
              <p:nvSpPr>
                <p:cNvPr id="70249"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50"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6" name="Group 6215"/>
              <p:cNvGrpSpPr>
                <a:grpSpLocks noChangeAspect="1"/>
              </p:cNvGrpSpPr>
              <p:nvPr/>
            </p:nvGrpSpPr>
            <p:grpSpPr bwMode="auto">
              <a:xfrm>
                <a:off x="2448640" y="4307002"/>
                <a:ext cx="9490" cy="57276"/>
                <a:chOff x="2668" y="2761"/>
                <a:chExt cx="40" cy="217"/>
              </a:xfrm>
            </p:grpSpPr>
            <p:sp>
              <p:nvSpPr>
                <p:cNvPr id="70247"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48"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7" name="Group 6218"/>
              <p:cNvGrpSpPr>
                <a:grpSpLocks noChangeAspect="1"/>
              </p:cNvGrpSpPr>
              <p:nvPr/>
            </p:nvGrpSpPr>
            <p:grpSpPr bwMode="auto">
              <a:xfrm flipV="1">
                <a:off x="2655308" y="4252017"/>
                <a:ext cx="9490" cy="116843"/>
                <a:chOff x="3217" y="3037"/>
                <a:chExt cx="46" cy="372"/>
              </a:xfrm>
            </p:grpSpPr>
            <p:sp>
              <p:nvSpPr>
                <p:cNvPr id="70245"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46"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8" name="Group 6221"/>
              <p:cNvGrpSpPr>
                <a:grpSpLocks noChangeAspect="1"/>
              </p:cNvGrpSpPr>
              <p:nvPr/>
            </p:nvGrpSpPr>
            <p:grpSpPr bwMode="auto">
              <a:xfrm>
                <a:off x="2619458" y="4222234"/>
                <a:ext cx="11599" cy="116843"/>
                <a:chOff x="3353" y="3099"/>
                <a:chExt cx="40" cy="455"/>
              </a:xfrm>
            </p:grpSpPr>
            <p:sp>
              <p:nvSpPr>
                <p:cNvPr id="70243"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44"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99" name="Group 6224"/>
              <p:cNvGrpSpPr>
                <a:grpSpLocks noChangeAspect="1"/>
              </p:cNvGrpSpPr>
              <p:nvPr/>
            </p:nvGrpSpPr>
            <p:grpSpPr bwMode="auto">
              <a:xfrm>
                <a:off x="2590988" y="4224525"/>
                <a:ext cx="11599" cy="68731"/>
                <a:chOff x="3486" y="3261"/>
                <a:chExt cx="40" cy="337"/>
              </a:xfrm>
            </p:grpSpPr>
            <p:sp>
              <p:nvSpPr>
                <p:cNvPr id="70241"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42"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0" name="Group 6227"/>
              <p:cNvGrpSpPr>
                <a:grpSpLocks noChangeAspect="1"/>
              </p:cNvGrpSpPr>
              <p:nvPr/>
            </p:nvGrpSpPr>
            <p:grpSpPr bwMode="auto">
              <a:xfrm>
                <a:off x="2794493" y="4229107"/>
                <a:ext cx="9490" cy="117989"/>
                <a:chOff x="2195" y="2463"/>
                <a:chExt cx="40" cy="442"/>
              </a:xfrm>
            </p:grpSpPr>
            <p:sp>
              <p:nvSpPr>
                <p:cNvPr id="70239"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40"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1" name="Group 6230"/>
              <p:cNvGrpSpPr>
                <a:grpSpLocks noChangeAspect="1"/>
              </p:cNvGrpSpPr>
              <p:nvPr/>
            </p:nvGrpSpPr>
            <p:grpSpPr bwMode="auto">
              <a:xfrm>
                <a:off x="2756534" y="4266909"/>
                <a:ext cx="10544" cy="103097"/>
                <a:chOff x="2329" y="2599"/>
                <a:chExt cx="43" cy="386"/>
              </a:xfrm>
            </p:grpSpPr>
            <p:sp>
              <p:nvSpPr>
                <p:cNvPr id="70237"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38"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2" name="Group 6233"/>
              <p:cNvGrpSpPr>
                <a:grpSpLocks noChangeAspect="1"/>
              </p:cNvGrpSpPr>
              <p:nvPr/>
            </p:nvGrpSpPr>
            <p:grpSpPr bwMode="auto">
              <a:xfrm>
                <a:off x="2684832" y="4295547"/>
                <a:ext cx="9490" cy="71022"/>
                <a:chOff x="2065" y="2441"/>
                <a:chExt cx="40" cy="272"/>
              </a:xfrm>
            </p:grpSpPr>
            <p:sp>
              <p:nvSpPr>
                <p:cNvPr id="70235"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36"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3" name="Group 6236"/>
              <p:cNvGrpSpPr>
                <a:grpSpLocks noChangeAspect="1"/>
              </p:cNvGrpSpPr>
              <p:nvPr/>
            </p:nvGrpSpPr>
            <p:grpSpPr bwMode="auto">
              <a:xfrm flipV="1">
                <a:off x="2725955" y="4313875"/>
                <a:ext cx="11599" cy="48112"/>
                <a:chOff x="2815" y="1923"/>
                <a:chExt cx="40" cy="217"/>
              </a:xfrm>
            </p:grpSpPr>
            <p:sp>
              <p:nvSpPr>
                <p:cNvPr id="70233"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34"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4" name="Group 6239"/>
              <p:cNvGrpSpPr>
                <a:grpSpLocks noChangeAspect="1"/>
              </p:cNvGrpSpPr>
              <p:nvPr/>
            </p:nvGrpSpPr>
            <p:grpSpPr bwMode="auto">
              <a:xfrm>
                <a:off x="2826126" y="4224525"/>
                <a:ext cx="11599" cy="72168"/>
                <a:chOff x="2329" y="2599"/>
                <a:chExt cx="43" cy="386"/>
              </a:xfrm>
            </p:grpSpPr>
            <p:sp>
              <p:nvSpPr>
                <p:cNvPr id="70231"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32"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5" name="Group 6242"/>
              <p:cNvGrpSpPr>
                <a:grpSpLocks noChangeAspect="1"/>
              </p:cNvGrpSpPr>
              <p:nvPr/>
            </p:nvGrpSpPr>
            <p:grpSpPr bwMode="auto">
              <a:xfrm>
                <a:off x="2866194" y="4230252"/>
                <a:ext cx="10544" cy="42384"/>
                <a:chOff x="2478" y="2807"/>
                <a:chExt cx="43" cy="178"/>
              </a:xfrm>
            </p:grpSpPr>
            <p:sp>
              <p:nvSpPr>
                <p:cNvPr id="70229"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30"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6" name="Group 6245"/>
              <p:cNvGrpSpPr>
                <a:grpSpLocks noChangeAspect="1"/>
              </p:cNvGrpSpPr>
              <p:nvPr/>
            </p:nvGrpSpPr>
            <p:grpSpPr bwMode="auto">
              <a:xfrm>
                <a:off x="2930514" y="4241707"/>
                <a:ext cx="10544" cy="117989"/>
                <a:chOff x="2195" y="2463"/>
                <a:chExt cx="40" cy="442"/>
              </a:xfrm>
            </p:grpSpPr>
            <p:sp>
              <p:nvSpPr>
                <p:cNvPr id="70227"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28"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7" name="Group 6248"/>
              <p:cNvGrpSpPr>
                <a:grpSpLocks noChangeAspect="1"/>
              </p:cNvGrpSpPr>
              <p:nvPr/>
            </p:nvGrpSpPr>
            <p:grpSpPr bwMode="auto">
              <a:xfrm>
                <a:off x="2964256" y="4285237"/>
                <a:ext cx="10544" cy="83623"/>
                <a:chOff x="2329" y="2599"/>
                <a:chExt cx="43" cy="386"/>
              </a:xfrm>
            </p:grpSpPr>
            <p:sp>
              <p:nvSpPr>
                <p:cNvPr id="70225"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26"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8" name="Group 6251"/>
              <p:cNvGrpSpPr>
                <a:grpSpLocks noChangeAspect="1"/>
              </p:cNvGrpSpPr>
              <p:nvPr/>
            </p:nvGrpSpPr>
            <p:grpSpPr bwMode="auto">
              <a:xfrm>
                <a:off x="2897827" y="4225670"/>
                <a:ext cx="10544" cy="89351"/>
                <a:chOff x="2065" y="2441"/>
                <a:chExt cx="40" cy="272"/>
              </a:xfrm>
            </p:grpSpPr>
            <p:sp>
              <p:nvSpPr>
                <p:cNvPr id="70223"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24"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09" name="Group 6272"/>
              <p:cNvGrpSpPr>
                <a:grpSpLocks noChangeAspect="1"/>
              </p:cNvGrpSpPr>
              <p:nvPr/>
            </p:nvGrpSpPr>
            <p:grpSpPr bwMode="auto">
              <a:xfrm>
                <a:off x="3082352" y="4231398"/>
                <a:ext cx="11599" cy="108825"/>
                <a:chOff x="2978" y="2432"/>
                <a:chExt cx="46" cy="375"/>
              </a:xfrm>
            </p:grpSpPr>
            <p:sp>
              <p:nvSpPr>
                <p:cNvPr id="70221"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22"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10" name="Group 6275"/>
              <p:cNvGrpSpPr>
                <a:grpSpLocks noChangeAspect="1"/>
              </p:cNvGrpSpPr>
              <p:nvPr/>
            </p:nvGrpSpPr>
            <p:grpSpPr bwMode="auto">
              <a:xfrm>
                <a:off x="3016977" y="4309293"/>
                <a:ext cx="10544" cy="58422"/>
                <a:chOff x="2668" y="2761"/>
                <a:chExt cx="40" cy="217"/>
              </a:xfrm>
            </p:grpSpPr>
            <p:sp>
              <p:nvSpPr>
                <p:cNvPr id="70219"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20"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211" name="Group 6281"/>
              <p:cNvGrpSpPr>
                <a:grpSpLocks noChangeAspect="1"/>
              </p:cNvGrpSpPr>
              <p:nvPr/>
            </p:nvGrpSpPr>
            <p:grpSpPr bwMode="auto">
              <a:xfrm>
                <a:off x="3046501" y="4268054"/>
                <a:ext cx="11599" cy="98515"/>
                <a:chOff x="1015" y="2428"/>
                <a:chExt cx="46" cy="372"/>
              </a:xfrm>
            </p:grpSpPr>
            <p:sp>
              <p:nvSpPr>
                <p:cNvPr id="70217"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218"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70212"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13"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14"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15"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216"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4" name="组合 3"/>
          <p:cNvGrpSpPr>
            <a:grpSpLocks/>
          </p:cNvGrpSpPr>
          <p:nvPr/>
        </p:nvGrpSpPr>
        <p:grpSpPr bwMode="auto">
          <a:xfrm>
            <a:off x="4289425" y="188913"/>
            <a:ext cx="3084513" cy="1304925"/>
            <a:chOff x="4289941" y="188913"/>
            <a:chExt cx="3083227" cy="1304925"/>
          </a:xfrm>
        </p:grpSpPr>
        <p:pic>
          <p:nvPicPr>
            <p:cNvPr id="70173" name="Picture 235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289941" y="188913"/>
              <a:ext cx="1756435"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椭圆 13"/>
            <p:cNvSpPr/>
            <p:nvPr/>
          </p:nvSpPr>
          <p:spPr bwMode="auto">
            <a:xfrm rot="581405">
              <a:off x="5799025" y="649288"/>
              <a:ext cx="1104439" cy="414337"/>
            </a:xfrm>
            <a:prstGeom prst="ellipse">
              <a:avLst/>
            </a:prstGeom>
            <a:gradFill flip="none" rotWithShape="1">
              <a:gsLst>
                <a:gs pos="0">
                  <a:srgbClr val="FBEAC7"/>
                </a:gs>
                <a:gs pos="0">
                  <a:srgbClr val="FEE7F2"/>
                </a:gs>
                <a:gs pos="36000">
                  <a:srgbClr val="FAC77D"/>
                </a:gs>
                <a:gs pos="61000">
                  <a:srgbClr val="FBA97D"/>
                </a:gs>
                <a:gs pos="82001">
                  <a:srgbClr val="FBD49C"/>
                </a:gs>
                <a:gs pos="0">
                  <a:srgbClr val="FEE7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2"/>
                  </a:solidFill>
                  <a:latin typeface="Times New Roman" pitchFamily="18" charset="0"/>
                  <a:cs typeface="Times New Roman" pitchFamily="18" charset="0"/>
                </a:rPr>
                <a:t>TAF9</a:t>
              </a:r>
              <a:endParaRPr lang="zh-CN" altLang="en-US" sz="1200" b="1" dirty="0">
                <a:solidFill>
                  <a:schemeClr val="bg2"/>
                </a:solidFill>
                <a:latin typeface="Times New Roman" pitchFamily="18" charset="0"/>
                <a:cs typeface="Times New Roman" pitchFamily="18" charset="0"/>
              </a:endParaRPr>
            </a:p>
          </p:txBody>
        </p:sp>
        <p:sp>
          <p:nvSpPr>
            <p:cNvPr id="15" name="椭圆 14"/>
            <p:cNvSpPr/>
            <p:nvPr/>
          </p:nvSpPr>
          <p:spPr bwMode="auto">
            <a:xfrm rot="19698770">
              <a:off x="6585678" y="534775"/>
              <a:ext cx="787490" cy="599680"/>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2"/>
                  </a:solidFill>
                  <a:latin typeface="Times New Roman" pitchFamily="18" charset="0"/>
                  <a:cs typeface="Times New Roman" pitchFamily="18" charset="0"/>
                </a:rPr>
                <a:t>TAF6</a:t>
              </a:r>
              <a:endParaRPr lang="zh-CN" altLang="en-US" sz="1050" b="1" dirty="0">
                <a:solidFill>
                  <a:schemeClr val="bg2"/>
                </a:solidFill>
                <a:latin typeface="Times New Roman" pitchFamily="18" charset="0"/>
                <a:cs typeface="Times New Roman" pitchFamily="18" charset="0"/>
              </a:endParaRPr>
            </a:p>
          </p:txBody>
        </p:sp>
      </p:grpSp>
      <p:grpSp>
        <p:nvGrpSpPr>
          <p:cNvPr id="70003" name="组合 537"/>
          <p:cNvGrpSpPr>
            <a:grpSpLocks/>
          </p:cNvGrpSpPr>
          <p:nvPr/>
        </p:nvGrpSpPr>
        <p:grpSpPr bwMode="auto">
          <a:xfrm>
            <a:off x="3448050" y="1765300"/>
            <a:ext cx="5370513" cy="1360488"/>
            <a:chOff x="2969670" y="1484784"/>
            <a:chExt cx="5371227" cy="1360783"/>
          </a:xfrm>
        </p:grpSpPr>
        <p:grpSp>
          <p:nvGrpSpPr>
            <p:cNvPr id="70004" name="组合 539"/>
            <p:cNvGrpSpPr>
              <a:grpSpLocks/>
            </p:cNvGrpSpPr>
            <p:nvPr/>
          </p:nvGrpSpPr>
          <p:grpSpPr bwMode="auto">
            <a:xfrm>
              <a:off x="2969670" y="2485938"/>
              <a:ext cx="5371227" cy="151210"/>
              <a:chOff x="744684" y="4221087"/>
              <a:chExt cx="5371227" cy="151210"/>
            </a:xfrm>
          </p:grpSpPr>
          <p:sp>
            <p:nvSpPr>
              <p:cNvPr id="70010" name="Freeform 5993"/>
              <p:cNvSpPr>
                <a:spLocks noChangeAspect="1"/>
              </p:cNvSpPr>
              <p:nvPr/>
            </p:nvSpPr>
            <p:spPr bwMode="auto">
              <a:xfrm>
                <a:off x="2957929"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83" name="组合 544"/>
              <p:cNvGrpSpPr/>
              <p:nvPr/>
            </p:nvGrpSpPr>
            <p:grpSpPr>
              <a:xfrm>
                <a:off x="3039120" y="4221088"/>
                <a:ext cx="1214702" cy="151209"/>
                <a:chOff x="3039120" y="4221088"/>
                <a:chExt cx="1214702" cy="151209"/>
              </a:xfrm>
              <a:solidFill>
                <a:schemeClr val="bg1">
                  <a:lumMod val="50000"/>
                </a:schemeClr>
              </a:solidFill>
            </p:grpSpPr>
            <p:sp>
              <p:nvSpPr>
                <p:cNvPr id="959"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0"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1"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2"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3"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4"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5"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66"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416" name="Group 6001"/>
                <p:cNvGrpSpPr>
                  <a:grpSpLocks noChangeAspect="1"/>
                </p:cNvGrpSpPr>
                <p:nvPr/>
              </p:nvGrpSpPr>
              <p:grpSpPr bwMode="auto">
                <a:xfrm>
                  <a:off x="3184632" y="4223379"/>
                  <a:ext cx="11599" cy="99660"/>
                  <a:chOff x="1015" y="2428"/>
                  <a:chExt cx="46" cy="372"/>
                </a:xfrm>
                <a:grpFill/>
              </p:grpSpPr>
              <p:sp>
                <p:nvSpPr>
                  <p:cNvPr id="1063"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64"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17" name="Group 6004"/>
                <p:cNvGrpSpPr>
                  <a:grpSpLocks noChangeAspect="1"/>
                </p:cNvGrpSpPr>
                <p:nvPr/>
              </p:nvGrpSpPr>
              <p:grpSpPr bwMode="auto">
                <a:xfrm>
                  <a:off x="3354395" y="4239416"/>
                  <a:ext cx="9490" cy="119134"/>
                  <a:chOff x="1790" y="2461"/>
                  <a:chExt cx="40" cy="447"/>
                </a:xfrm>
                <a:grpFill/>
              </p:grpSpPr>
              <p:sp>
                <p:nvSpPr>
                  <p:cNvPr id="1061"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62"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18" name="Group 6007"/>
                <p:cNvGrpSpPr>
                  <a:grpSpLocks noChangeAspect="1"/>
                </p:cNvGrpSpPr>
                <p:nvPr/>
              </p:nvGrpSpPr>
              <p:grpSpPr bwMode="auto">
                <a:xfrm>
                  <a:off x="3217319" y="4240562"/>
                  <a:ext cx="9490" cy="121425"/>
                  <a:chOff x="1151" y="2490"/>
                  <a:chExt cx="40" cy="455"/>
                </a:xfrm>
                <a:grpFill/>
              </p:grpSpPr>
              <p:sp>
                <p:nvSpPr>
                  <p:cNvPr id="1059"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60"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19" name="Group 6010"/>
                <p:cNvGrpSpPr>
                  <a:grpSpLocks noChangeAspect="1"/>
                </p:cNvGrpSpPr>
                <p:nvPr/>
              </p:nvGrpSpPr>
              <p:grpSpPr bwMode="auto">
                <a:xfrm>
                  <a:off x="3391299" y="4223379"/>
                  <a:ext cx="8435" cy="85914"/>
                  <a:chOff x="1914" y="2425"/>
                  <a:chExt cx="40" cy="326"/>
                </a:xfrm>
                <a:grpFill/>
              </p:grpSpPr>
              <p:sp>
                <p:nvSpPr>
                  <p:cNvPr id="1057"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58"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0" name="Group 6013"/>
                <p:cNvGrpSpPr>
                  <a:grpSpLocks noChangeAspect="1"/>
                </p:cNvGrpSpPr>
                <p:nvPr/>
              </p:nvGrpSpPr>
              <p:grpSpPr bwMode="auto">
                <a:xfrm>
                  <a:off x="3248952" y="4278364"/>
                  <a:ext cx="8435" cy="89351"/>
                  <a:chOff x="1284" y="2652"/>
                  <a:chExt cx="40" cy="337"/>
                </a:xfrm>
                <a:grpFill/>
              </p:grpSpPr>
              <p:sp>
                <p:nvSpPr>
                  <p:cNvPr id="1055"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56"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1" name="Group 6016"/>
                <p:cNvGrpSpPr>
                  <a:grpSpLocks noChangeAspect="1"/>
                </p:cNvGrpSpPr>
                <p:nvPr/>
              </p:nvGrpSpPr>
              <p:grpSpPr bwMode="auto">
                <a:xfrm>
                  <a:off x="3320653" y="4278364"/>
                  <a:ext cx="9490" cy="93933"/>
                  <a:chOff x="1658" y="2628"/>
                  <a:chExt cx="40" cy="355"/>
                </a:xfrm>
                <a:grpFill/>
              </p:grpSpPr>
              <p:sp>
                <p:nvSpPr>
                  <p:cNvPr id="1053"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54"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2" name="Group 6019"/>
                <p:cNvGrpSpPr>
                  <a:grpSpLocks noChangeAspect="1"/>
                </p:cNvGrpSpPr>
                <p:nvPr/>
              </p:nvGrpSpPr>
              <p:grpSpPr bwMode="auto">
                <a:xfrm>
                  <a:off x="3291129" y="4326476"/>
                  <a:ext cx="9490" cy="32075"/>
                  <a:chOff x="1516" y="2835"/>
                  <a:chExt cx="42" cy="123"/>
                </a:xfrm>
                <a:grpFill/>
              </p:grpSpPr>
              <p:sp>
                <p:nvSpPr>
                  <p:cNvPr id="1051"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52"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3" name="Group 6022"/>
                <p:cNvGrpSpPr>
                  <a:grpSpLocks noChangeAspect="1"/>
                </p:cNvGrpSpPr>
                <p:nvPr/>
              </p:nvGrpSpPr>
              <p:grpSpPr bwMode="auto">
                <a:xfrm>
                  <a:off x="3488307" y="4230252"/>
                  <a:ext cx="10544" cy="116843"/>
                  <a:chOff x="2195" y="2463"/>
                  <a:chExt cx="40" cy="442"/>
                </a:xfrm>
                <a:grpFill/>
              </p:grpSpPr>
              <p:sp>
                <p:nvSpPr>
                  <p:cNvPr id="1049"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50"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4" name="Group 6025"/>
                <p:cNvGrpSpPr>
                  <a:grpSpLocks noChangeAspect="1"/>
                </p:cNvGrpSpPr>
                <p:nvPr/>
              </p:nvGrpSpPr>
              <p:grpSpPr bwMode="auto">
                <a:xfrm>
                  <a:off x="3523103" y="4266909"/>
                  <a:ext cx="10544" cy="103097"/>
                  <a:chOff x="2329" y="2599"/>
                  <a:chExt cx="43" cy="386"/>
                </a:xfrm>
                <a:grpFill/>
              </p:grpSpPr>
              <p:sp>
                <p:nvSpPr>
                  <p:cNvPr id="1047"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48"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5" name="Group 6028"/>
                <p:cNvGrpSpPr>
                  <a:grpSpLocks noChangeAspect="1"/>
                </p:cNvGrpSpPr>
                <p:nvPr/>
              </p:nvGrpSpPr>
              <p:grpSpPr bwMode="auto">
                <a:xfrm>
                  <a:off x="3417660" y="4231398"/>
                  <a:ext cx="10544" cy="42384"/>
                  <a:chOff x="2478" y="2807"/>
                  <a:chExt cx="43" cy="178"/>
                </a:xfrm>
                <a:grpFill/>
              </p:grpSpPr>
              <p:sp>
                <p:nvSpPr>
                  <p:cNvPr id="1045"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46"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6" name="Group 6031"/>
                <p:cNvGrpSpPr>
                  <a:grpSpLocks noChangeAspect="1"/>
                </p:cNvGrpSpPr>
                <p:nvPr/>
              </p:nvGrpSpPr>
              <p:grpSpPr bwMode="auto">
                <a:xfrm>
                  <a:off x="3455620" y="4225670"/>
                  <a:ext cx="9490" cy="71022"/>
                  <a:chOff x="2065" y="2441"/>
                  <a:chExt cx="40" cy="272"/>
                </a:xfrm>
                <a:grpFill/>
              </p:grpSpPr>
              <p:sp>
                <p:nvSpPr>
                  <p:cNvPr id="1043"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44"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7" name="Group 6034"/>
                <p:cNvGrpSpPr>
                  <a:grpSpLocks noChangeAspect="1"/>
                </p:cNvGrpSpPr>
                <p:nvPr/>
              </p:nvGrpSpPr>
              <p:grpSpPr bwMode="auto">
                <a:xfrm>
                  <a:off x="3555790" y="4319603"/>
                  <a:ext cx="10544" cy="42384"/>
                  <a:chOff x="2478" y="2807"/>
                  <a:chExt cx="43" cy="178"/>
                </a:xfrm>
                <a:grpFill/>
              </p:grpSpPr>
              <p:sp>
                <p:nvSpPr>
                  <p:cNvPr id="1041"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42"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8" name="Group 6037"/>
                <p:cNvGrpSpPr>
                  <a:grpSpLocks noChangeAspect="1"/>
                </p:cNvGrpSpPr>
                <p:nvPr/>
              </p:nvGrpSpPr>
              <p:grpSpPr bwMode="auto">
                <a:xfrm>
                  <a:off x="3689703" y="4225670"/>
                  <a:ext cx="10544" cy="59567"/>
                  <a:chOff x="3094" y="2443"/>
                  <a:chExt cx="40" cy="183"/>
                </a:xfrm>
                <a:grpFill/>
              </p:grpSpPr>
              <p:sp>
                <p:nvSpPr>
                  <p:cNvPr id="1039"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40"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29" name="Group 6040"/>
                <p:cNvGrpSpPr>
                  <a:grpSpLocks noChangeAspect="1"/>
                </p:cNvGrpSpPr>
                <p:nvPr/>
              </p:nvGrpSpPr>
              <p:grpSpPr bwMode="auto">
                <a:xfrm>
                  <a:off x="3660179" y="4225670"/>
                  <a:ext cx="10544" cy="108825"/>
                  <a:chOff x="2978" y="2432"/>
                  <a:chExt cx="46" cy="375"/>
                </a:xfrm>
                <a:grpFill/>
              </p:grpSpPr>
              <p:sp>
                <p:nvSpPr>
                  <p:cNvPr id="1037"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38"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30" name="Group 6043"/>
                <p:cNvGrpSpPr>
                  <a:grpSpLocks noChangeAspect="1"/>
                </p:cNvGrpSpPr>
                <p:nvPr/>
              </p:nvGrpSpPr>
              <p:grpSpPr bwMode="auto">
                <a:xfrm>
                  <a:off x="3628546" y="4247435"/>
                  <a:ext cx="10544" cy="116843"/>
                  <a:chOff x="2832" y="2516"/>
                  <a:chExt cx="43" cy="436"/>
                </a:xfrm>
                <a:grpFill/>
              </p:grpSpPr>
              <p:sp>
                <p:nvSpPr>
                  <p:cNvPr id="1035"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36"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39" name="Group 6046"/>
                <p:cNvGrpSpPr>
                  <a:grpSpLocks noChangeAspect="1"/>
                </p:cNvGrpSpPr>
                <p:nvPr/>
              </p:nvGrpSpPr>
              <p:grpSpPr bwMode="auto">
                <a:xfrm>
                  <a:off x="3593750" y="4309293"/>
                  <a:ext cx="9490" cy="57276"/>
                  <a:chOff x="2668" y="2761"/>
                  <a:chExt cx="40" cy="217"/>
                </a:xfrm>
                <a:grpFill/>
              </p:grpSpPr>
              <p:sp>
                <p:nvSpPr>
                  <p:cNvPr id="1033"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34"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0" name="Group 6049"/>
                <p:cNvGrpSpPr>
                  <a:grpSpLocks noChangeAspect="1"/>
                </p:cNvGrpSpPr>
                <p:nvPr/>
              </p:nvGrpSpPr>
              <p:grpSpPr bwMode="auto">
                <a:xfrm flipV="1">
                  <a:off x="3800418" y="4252017"/>
                  <a:ext cx="9490" cy="116843"/>
                  <a:chOff x="3217" y="3037"/>
                  <a:chExt cx="46" cy="372"/>
                </a:xfrm>
                <a:grpFill/>
              </p:grpSpPr>
              <p:sp>
                <p:nvSpPr>
                  <p:cNvPr id="1031"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32"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1" name="Group 6052"/>
                <p:cNvGrpSpPr>
                  <a:grpSpLocks noChangeAspect="1"/>
                </p:cNvGrpSpPr>
                <p:nvPr/>
              </p:nvGrpSpPr>
              <p:grpSpPr bwMode="auto">
                <a:xfrm>
                  <a:off x="3765622" y="4222234"/>
                  <a:ext cx="11599" cy="116843"/>
                  <a:chOff x="3353" y="3099"/>
                  <a:chExt cx="40" cy="455"/>
                </a:xfrm>
                <a:grpFill/>
              </p:grpSpPr>
              <p:sp>
                <p:nvSpPr>
                  <p:cNvPr id="1029"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30"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2" name="Group 6055"/>
                <p:cNvGrpSpPr>
                  <a:grpSpLocks noChangeAspect="1"/>
                </p:cNvGrpSpPr>
                <p:nvPr/>
              </p:nvGrpSpPr>
              <p:grpSpPr bwMode="auto">
                <a:xfrm>
                  <a:off x="3738206" y="4226816"/>
                  <a:ext cx="11599" cy="68731"/>
                  <a:chOff x="3486" y="3261"/>
                  <a:chExt cx="40" cy="337"/>
                </a:xfrm>
                <a:grpFill/>
              </p:grpSpPr>
              <p:sp>
                <p:nvSpPr>
                  <p:cNvPr id="1027"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28"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3" name="Group 6058"/>
                <p:cNvGrpSpPr>
                  <a:grpSpLocks noChangeAspect="1"/>
                </p:cNvGrpSpPr>
                <p:nvPr/>
              </p:nvGrpSpPr>
              <p:grpSpPr bwMode="auto">
                <a:xfrm>
                  <a:off x="3941711" y="4229107"/>
                  <a:ext cx="10544" cy="117989"/>
                  <a:chOff x="2195" y="2463"/>
                  <a:chExt cx="40" cy="442"/>
                </a:xfrm>
                <a:grpFill/>
              </p:grpSpPr>
              <p:sp>
                <p:nvSpPr>
                  <p:cNvPr id="1025"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26"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4" name="Group 6061"/>
                <p:cNvGrpSpPr>
                  <a:grpSpLocks noChangeAspect="1"/>
                </p:cNvGrpSpPr>
                <p:nvPr/>
              </p:nvGrpSpPr>
              <p:grpSpPr bwMode="auto">
                <a:xfrm>
                  <a:off x="3901643" y="4269200"/>
                  <a:ext cx="10544" cy="103097"/>
                  <a:chOff x="2329" y="2599"/>
                  <a:chExt cx="43" cy="386"/>
                </a:xfrm>
                <a:grpFill/>
              </p:grpSpPr>
              <p:sp>
                <p:nvSpPr>
                  <p:cNvPr id="1023"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24"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5" name="Group 6064"/>
                <p:cNvGrpSpPr>
                  <a:grpSpLocks noChangeAspect="1"/>
                </p:cNvGrpSpPr>
                <p:nvPr/>
              </p:nvGrpSpPr>
              <p:grpSpPr bwMode="auto">
                <a:xfrm>
                  <a:off x="3829942" y="4295547"/>
                  <a:ext cx="10544" cy="71022"/>
                  <a:chOff x="2065" y="2441"/>
                  <a:chExt cx="40" cy="272"/>
                </a:xfrm>
                <a:grpFill/>
              </p:grpSpPr>
              <p:sp>
                <p:nvSpPr>
                  <p:cNvPr id="1021"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22"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6" name="Group 6067"/>
                <p:cNvGrpSpPr>
                  <a:grpSpLocks noChangeAspect="1"/>
                </p:cNvGrpSpPr>
                <p:nvPr/>
              </p:nvGrpSpPr>
              <p:grpSpPr bwMode="auto">
                <a:xfrm flipV="1">
                  <a:off x="3872119" y="4313875"/>
                  <a:ext cx="10544" cy="48112"/>
                  <a:chOff x="2815" y="1923"/>
                  <a:chExt cx="40" cy="217"/>
                </a:xfrm>
                <a:grpFill/>
              </p:grpSpPr>
              <p:sp>
                <p:nvSpPr>
                  <p:cNvPr id="1019"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20"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7" name="Group 6070"/>
                <p:cNvGrpSpPr>
                  <a:grpSpLocks noChangeAspect="1"/>
                </p:cNvGrpSpPr>
                <p:nvPr/>
              </p:nvGrpSpPr>
              <p:grpSpPr bwMode="auto">
                <a:xfrm>
                  <a:off x="3971235" y="4224525"/>
                  <a:ext cx="11599" cy="72168"/>
                  <a:chOff x="2329" y="2599"/>
                  <a:chExt cx="43" cy="386"/>
                </a:xfrm>
                <a:grpFill/>
              </p:grpSpPr>
              <p:sp>
                <p:nvSpPr>
                  <p:cNvPr id="1017"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18"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8" name="Group 6073"/>
                <p:cNvGrpSpPr>
                  <a:grpSpLocks noChangeAspect="1"/>
                </p:cNvGrpSpPr>
                <p:nvPr/>
              </p:nvGrpSpPr>
              <p:grpSpPr bwMode="auto">
                <a:xfrm>
                  <a:off x="4012358" y="4230252"/>
                  <a:ext cx="10544" cy="42384"/>
                  <a:chOff x="2478" y="2807"/>
                  <a:chExt cx="43" cy="178"/>
                </a:xfrm>
                <a:grpFill/>
              </p:grpSpPr>
              <p:sp>
                <p:nvSpPr>
                  <p:cNvPr id="1015"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16"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49" name="Group 6076"/>
                <p:cNvGrpSpPr>
                  <a:grpSpLocks noChangeAspect="1"/>
                </p:cNvGrpSpPr>
                <p:nvPr/>
              </p:nvGrpSpPr>
              <p:grpSpPr bwMode="auto">
                <a:xfrm>
                  <a:off x="4075624" y="4241707"/>
                  <a:ext cx="11599" cy="117989"/>
                  <a:chOff x="2195" y="2463"/>
                  <a:chExt cx="40" cy="442"/>
                </a:xfrm>
                <a:grpFill/>
              </p:grpSpPr>
              <p:sp>
                <p:nvSpPr>
                  <p:cNvPr id="1013"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14"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50" name="Group 6079"/>
                <p:cNvGrpSpPr>
                  <a:grpSpLocks noChangeAspect="1"/>
                </p:cNvGrpSpPr>
                <p:nvPr/>
              </p:nvGrpSpPr>
              <p:grpSpPr bwMode="auto">
                <a:xfrm>
                  <a:off x="4110420" y="4285237"/>
                  <a:ext cx="10544" cy="83623"/>
                  <a:chOff x="2329" y="2599"/>
                  <a:chExt cx="43" cy="386"/>
                </a:xfrm>
                <a:grpFill/>
              </p:grpSpPr>
              <p:sp>
                <p:nvSpPr>
                  <p:cNvPr id="1011"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12"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51" name="Group 6082"/>
                <p:cNvGrpSpPr>
                  <a:grpSpLocks noChangeAspect="1"/>
                </p:cNvGrpSpPr>
                <p:nvPr/>
              </p:nvGrpSpPr>
              <p:grpSpPr bwMode="auto">
                <a:xfrm>
                  <a:off x="4042936" y="4225670"/>
                  <a:ext cx="11599" cy="89351"/>
                  <a:chOff x="2065" y="2441"/>
                  <a:chExt cx="40" cy="272"/>
                </a:xfrm>
                <a:grpFill/>
              </p:grpSpPr>
              <p:sp>
                <p:nvSpPr>
                  <p:cNvPr id="1009"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10"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52" name="Group 6269"/>
                <p:cNvGrpSpPr>
                  <a:grpSpLocks noChangeAspect="1"/>
                </p:cNvGrpSpPr>
                <p:nvPr/>
              </p:nvGrpSpPr>
              <p:grpSpPr bwMode="auto">
                <a:xfrm>
                  <a:off x="3111876" y="4227961"/>
                  <a:ext cx="11599" cy="59567"/>
                  <a:chOff x="3094" y="2443"/>
                  <a:chExt cx="40" cy="183"/>
                </a:xfrm>
                <a:grpFill/>
              </p:grpSpPr>
              <p:sp>
                <p:nvSpPr>
                  <p:cNvPr id="1007"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08"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453" name="Group 6278"/>
                <p:cNvGrpSpPr>
                  <a:grpSpLocks noChangeAspect="1"/>
                </p:cNvGrpSpPr>
                <p:nvPr/>
              </p:nvGrpSpPr>
              <p:grpSpPr bwMode="auto">
                <a:xfrm>
                  <a:off x="3157216" y="4233689"/>
                  <a:ext cx="10544" cy="42384"/>
                  <a:chOff x="2478" y="2807"/>
                  <a:chExt cx="43" cy="178"/>
                </a:xfrm>
                <a:grpFill/>
              </p:grpSpPr>
              <p:sp>
                <p:nvSpPr>
                  <p:cNvPr id="1005"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006"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997"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98"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999"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00"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01"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02"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03"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004"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70012" name="组合 545"/>
              <p:cNvGrpSpPr>
                <a:grpSpLocks/>
              </p:cNvGrpSpPr>
              <p:nvPr/>
            </p:nvGrpSpPr>
            <p:grpSpPr bwMode="auto">
              <a:xfrm>
                <a:off x="2310510" y="4221088"/>
                <a:ext cx="783441" cy="151209"/>
                <a:chOff x="2310510" y="4221088"/>
                <a:chExt cx="783441" cy="151209"/>
              </a:xfrm>
            </p:grpSpPr>
            <p:sp>
              <p:nvSpPr>
                <p:cNvPr id="70095"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96"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97"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98"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0099" name="Group 6191"/>
                <p:cNvGrpSpPr>
                  <a:grpSpLocks noChangeAspect="1"/>
                </p:cNvGrpSpPr>
                <p:nvPr/>
              </p:nvGrpSpPr>
              <p:grpSpPr bwMode="auto">
                <a:xfrm>
                  <a:off x="2343198" y="4230252"/>
                  <a:ext cx="9490" cy="116843"/>
                  <a:chOff x="2195" y="2463"/>
                  <a:chExt cx="40" cy="442"/>
                </a:xfrm>
              </p:grpSpPr>
              <p:sp>
                <p:nvSpPr>
                  <p:cNvPr id="70171"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72"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0" name="Group 6194"/>
                <p:cNvGrpSpPr>
                  <a:grpSpLocks noChangeAspect="1"/>
                </p:cNvGrpSpPr>
                <p:nvPr/>
              </p:nvGrpSpPr>
              <p:grpSpPr bwMode="auto">
                <a:xfrm>
                  <a:off x="2376939" y="4266909"/>
                  <a:ext cx="10544" cy="103097"/>
                  <a:chOff x="2329" y="2599"/>
                  <a:chExt cx="43" cy="386"/>
                </a:xfrm>
              </p:grpSpPr>
              <p:sp>
                <p:nvSpPr>
                  <p:cNvPr id="70169"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70"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1" name="Group 6200"/>
                <p:cNvGrpSpPr>
                  <a:grpSpLocks noChangeAspect="1"/>
                </p:cNvGrpSpPr>
                <p:nvPr/>
              </p:nvGrpSpPr>
              <p:grpSpPr bwMode="auto">
                <a:xfrm>
                  <a:off x="2310510" y="4225670"/>
                  <a:ext cx="9490" cy="71022"/>
                  <a:chOff x="2065" y="2441"/>
                  <a:chExt cx="40" cy="272"/>
                </a:xfrm>
              </p:grpSpPr>
              <p:sp>
                <p:nvSpPr>
                  <p:cNvPr id="70167"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68"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2" name="Group 6203"/>
                <p:cNvGrpSpPr>
                  <a:grpSpLocks noChangeAspect="1"/>
                </p:cNvGrpSpPr>
                <p:nvPr/>
              </p:nvGrpSpPr>
              <p:grpSpPr bwMode="auto">
                <a:xfrm>
                  <a:off x="2409627" y="4319603"/>
                  <a:ext cx="10544" cy="42384"/>
                  <a:chOff x="2478" y="2807"/>
                  <a:chExt cx="43" cy="178"/>
                </a:xfrm>
              </p:grpSpPr>
              <p:sp>
                <p:nvSpPr>
                  <p:cNvPr id="70165"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66"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3" name="Group 6206"/>
                <p:cNvGrpSpPr>
                  <a:grpSpLocks noChangeAspect="1"/>
                </p:cNvGrpSpPr>
                <p:nvPr/>
              </p:nvGrpSpPr>
              <p:grpSpPr bwMode="auto">
                <a:xfrm>
                  <a:off x="2543539" y="4225670"/>
                  <a:ext cx="11599" cy="59567"/>
                  <a:chOff x="3094" y="2443"/>
                  <a:chExt cx="40" cy="183"/>
                </a:xfrm>
              </p:grpSpPr>
              <p:sp>
                <p:nvSpPr>
                  <p:cNvPr id="70163"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64"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4" name="Group 6209"/>
                <p:cNvGrpSpPr>
                  <a:grpSpLocks noChangeAspect="1"/>
                </p:cNvGrpSpPr>
                <p:nvPr/>
              </p:nvGrpSpPr>
              <p:grpSpPr bwMode="auto">
                <a:xfrm>
                  <a:off x="2516124" y="4225670"/>
                  <a:ext cx="11599" cy="108825"/>
                  <a:chOff x="2978" y="2432"/>
                  <a:chExt cx="46" cy="375"/>
                </a:xfrm>
              </p:grpSpPr>
              <p:sp>
                <p:nvSpPr>
                  <p:cNvPr id="70161"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62"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5" name="Group 6212"/>
                <p:cNvGrpSpPr>
                  <a:grpSpLocks noChangeAspect="1"/>
                </p:cNvGrpSpPr>
                <p:nvPr/>
              </p:nvGrpSpPr>
              <p:grpSpPr bwMode="auto">
                <a:xfrm>
                  <a:off x="2483437" y="4247435"/>
                  <a:ext cx="10544" cy="116843"/>
                  <a:chOff x="2832" y="2516"/>
                  <a:chExt cx="43" cy="436"/>
                </a:xfrm>
              </p:grpSpPr>
              <p:sp>
                <p:nvSpPr>
                  <p:cNvPr id="70159"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60"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6" name="Group 6215"/>
                <p:cNvGrpSpPr>
                  <a:grpSpLocks noChangeAspect="1"/>
                </p:cNvGrpSpPr>
                <p:nvPr/>
              </p:nvGrpSpPr>
              <p:grpSpPr bwMode="auto">
                <a:xfrm>
                  <a:off x="2448640" y="4307002"/>
                  <a:ext cx="9490" cy="57276"/>
                  <a:chOff x="2668" y="2761"/>
                  <a:chExt cx="40" cy="217"/>
                </a:xfrm>
              </p:grpSpPr>
              <p:sp>
                <p:nvSpPr>
                  <p:cNvPr id="70157"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58"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7" name="Group 6218"/>
                <p:cNvGrpSpPr>
                  <a:grpSpLocks noChangeAspect="1"/>
                </p:cNvGrpSpPr>
                <p:nvPr/>
              </p:nvGrpSpPr>
              <p:grpSpPr bwMode="auto">
                <a:xfrm flipV="1">
                  <a:off x="2655308" y="4252017"/>
                  <a:ext cx="9490" cy="116843"/>
                  <a:chOff x="3217" y="3037"/>
                  <a:chExt cx="46" cy="372"/>
                </a:xfrm>
              </p:grpSpPr>
              <p:sp>
                <p:nvSpPr>
                  <p:cNvPr id="70155"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56"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8" name="Group 6221"/>
                <p:cNvGrpSpPr>
                  <a:grpSpLocks noChangeAspect="1"/>
                </p:cNvGrpSpPr>
                <p:nvPr/>
              </p:nvGrpSpPr>
              <p:grpSpPr bwMode="auto">
                <a:xfrm>
                  <a:off x="2619458" y="4222234"/>
                  <a:ext cx="11599" cy="116843"/>
                  <a:chOff x="3353" y="3099"/>
                  <a:chExt cx="40" cy="455"/>
                </a:xfrm>
              </p:grpSpPr>
              <p:sp>
                <p:nvSpPr>
                  <p:cNvPr id="70153"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54"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09" name="Group 6224"/>
                <p:cNvGrpSpPr>
                  <a:grpSpLocks noChangeAspect="1"/>
                </p:cNvGrpSpPr>
                <p:nvPr/>
              </p:nvGrpSpPr>
              <p:grpSpPr bwMode="auto">
                <a:xfrm>
                  <a:off x="2590988" y="4224525"/>
                  <a:ext cx="11599" cy="68731"/>
                  <a:chOff x="3486" y="3261"/>
                  <a:chExt cx="40" cy="337"/>
                </a:xfrm>
              </p:grpSpPr>
              <p:sp>
                <p:nvSpPr>
                  <p:cNvPr id="70151"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52"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0" name="Group 6227"/>
                <p:cNvGrpSpPr>
                  <a:grpSpLocks noChangeAspect="1"/>
                </p:cNvGrpSpPr>
                <p:nvPr/>
              </p:nvGrpSpPr>
              <p:grpSpPr bwMode="auto">
                <a:xfrm>
                  <a:off x="2794493" y="4229107"/>
                  <a:ext cx="9490" cy="117989"/>
                  <a:chOff x="2195" y="2463"/>
                  <a:chExt cx="40" cy="442"/>
                </a:xfrm>
              </p:grpSpPr>
              <p:sp>
                <p:nvSpPr>
                  <p:cNvPr id="70149"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50"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1" name="Group 6230"/>
                <p:cNvGrpSpPr>
                  <a:grpSpLocks noChangeAspect="1"/>
                </p:cNvGrpSpPr>
                <p:nvPr/>
              </p:nvGrpSpPr>
              <p:grpSpPr bwMode="auto">
                <a:xfrm>
                  <a:off x="2756534" y="4266909"/>
                  <a:ext cx="10544" cy="103097"/>
                  <a:chOff x="2329" y="2599"/>
                  <a:chExt cx="43" cy="386"/>
                </a:xfrm>
              </p:grpSpPr>
              <p:sp>
                <p:nvSpPr>
                  <p:cNvPr id="70147"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48"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2" name="Group 6233"/>
                <p:cNvGrpSpPr>
                  <a:grpSpLocks noChangeAspect="1"/>
                </p:cNvGrpSpPr>
                <p:nvPr/>
              </p:nvGrpSpPr>
              <p:grpSpPr bwMode="auto">
                <a:xfrm>
                  <a:off x="2684832" y="4295547"/>
                  <a:ext cx="9490" cy="71022"/>
                  <a:chOff x="2065" y="2441"/>
                  <a:chExt cx="40" cy="272"/>
                </a:xfrm>
              </p:grpSpPr>
              <p:sp>
                <p:nvSpPr>
                  <p:cNvPr id="70145"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46"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3" name="Group 6236"/>
                <p:cNvGrpSpPr>
                  <a:grpSpLocks noChangeAspect="1"/>
                </p:cNvGrpSpPr>
                <p:nvPr/>
              </p:nvGrpSpPr>
              <p:grpSpPr bwMode="auto">
                <a:xfrm flipV="1">
                  <a:off x="2725955" y="4313875"/>
                  <a:ext cx="11599" cy="48112"/>
                  <a:chOff x="2815" y="1923"/>
                  <a:chExt cx="40" cy="217"/>
                </a:xfrm>
              </p:grpSpPr>
              <p:sp>
                <p:nvSpPr>
                  <p:cNvPr id="70143"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44"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4" name="Group 6239"/>
                <p:cNvGrpSpPr>
                  <a:grpSpLocks noChangeAspect="1"/>
                </p:cNvGrpSpPr>
                <p:nvPr/>
              </p:nvGrpSpPr>
              <p:grpSpPr bwMode="auto">
                <a:xfrm>
                  <a:off x="2826126" y="4224525"/>
                  <a:ext cx="11599" cy="72168"/>
                  <a:chOff x="2329" y="2599"/>
                  <a:chExt cx="43" cy="386"/>
                </a:xfrm>
              </p:grpSpPr>
              <p:sp>
                <p:nvSpPr>
                  <p:cNvPr id="70141"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42"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5" name="Group 6242"/>
                <p:cNvGrpSpPr>
                  <a:grpSpLocks noChangeAspect="1"/>
                </p:cNvGrpSpPr>
                <p:nvPr/>
              </p:nvGrpSpPr>
              <p:grpSpPr bwMode="auto">
                <a:xfrm>
                  <a:off x="2866194" y="4230252"/>
                  <a:ext cx="10544" cy="42384"/>
                  <a:chOff x="2478" y="2807"/>
                  <a:chExt cx="43" cy="178"/>
                </a:xfrm>
              </p:grpSpPr>
              <p:sp>
                <p:nvSpPr>
                  <p:cNvPr id="70139"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40"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6" name="Group 6245"/>
                <p:cNvGrpSpPr>
                  <a:grpSpLocks noChangeAspect="1"/>
                </p:cNvGrpSpPr>
                <p:nvPr/>
              </p:nvGrpSpPr>
              <p:grpSpPr bwMode="auto">
                <a:xfrm>
                  <a:off x="2930514" y="4241707"/>
                  <a:ext cx="10544" cy="117989"/>
                  <a:chOff x="2195" y="2463"/>
                  <a:chExt cx="40" cy="442"/>
                </a:xfrm>
              </p:grpSpPr>
              <p:sp>
                <p:nvSpPr>
                  <p:cNvPr id="70137"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38"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7" name="Group 6248"/>
                <p:cNvGrpSpPr>
                  <a:grpSpLocks noChangeAspect="1"/>
                </p:cNvGrpSpPr>
                <p:nvPr/>
              </p:nvGrpSpPr>
              <p:grpSpPr bwMode="auto">
                <a:xfrm>
                  <a:off x="2964256" y="4285237"/>
                  <a:ext cx="10544" cy="83623"/>
                  <a:chOff x="2329" y="2599"/>
                  <a:chExt cx="43" cy="386"/>
                </a:xfrm>
              </p:grpSpPr>
              <p:sp>
                <p:nvSpPr>
                  <p:cNvPr id="70135"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36"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8" name="Group 6251"/>
                <p:cNvGrpSpPr>
                  <a:grpSpLocks noChangeAspect="1"/>
                </p:cNvGrpSpPr>
                <p:nvPr/>
              </p:nvGrpSpPr>
              <p:grpSpPr bwMode="auto">
                <a:xfrm>
                  <a:off x="2897827" y="4225670"/>
                  <a:ext cx="10544" cy="89351"/>
                  <a:chOff x="2065" y="2441"/>
                  <a:chExt cx="40" cy="272"/>
                </a:xfrm>
              </p:grpSpPr>
              <p:sp>
                <p:nvSpPr>
                  <p:cNvPr id="70133"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34"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19" name="Group 6272"/>
                <p:cNvGrpSpPr>
                  <a:grpSpLocks noChangeAspect="1"/>
                </p:cNvGrpSpPr>
                <p:nvPr/>
              </p:nvGrpSpPr>
              <p:grpSpPr bwMode="auto">
                <a:xfrm>
                  <a:off x="3082352" y="4231398"/>
                  <a:ext cx="11599" cy="108825"/>
                  <a:chOff x="2978" y="2432"/>
                  <a:chExt cx="46" cy="375"/>
                </a:xfrm>
              </p:grpSpPr>
              <p:sp>
                <p:nvSpPr>
                  <p:cNvPr id="70131"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32"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20" name="Group 6275"/>
                <p:cNvGrpSpPr>
                  <a:grpSpLocks noChangeAspect="1"/>
                </p:cNvGrpSpPr>
                <p:nvPr/>
              </p:nvGrpSpPr>
              <p:grpSpPr bwMode="auto">
                <a:xfrm>
                  <a:off x="3016977" y="4309293"/>
                  <a:ext cx="10544" cy="58422"/>
                  <a:chOff x="2668" y="2761"/>
                  <a:chExt cx="40" cy="217"/>
                </a:xfrm>
              </p:grpSpPr>
              <p:sp>
                <p:nvSpPr>
                  <p:cNvPr id="70129"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30"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121" name="Group 6281"/>
                <p:cNvGrpSpPr>
                  <a:grpSpLocks noChangeAspect="1"/>
                </p:cNvGrpSpPr>
                <p:nvPr/>
              </p:nvGrpSpPr>
              <p:grpSpPr bwMode="auto">
                <a:xfrm>
                  <a:off x="3046501" y="4268054"/>
                  <a:ext cx="11599" cy="98515"/>
                  <a:chOff x="1015" y="2428"/>
                  <a:chExt cx="46" cy="372"/>
                </a:xfrm>
              </p:grpSpPr>
              <p:sp>
                <p:nvSpPr>
                  <p:cNvPr id="70127"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128"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70122"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23"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24"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25"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126"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613" name="组合 546"/>
              <p:cNvGrpSpPr/>
              <p:nvPr/>
            </p:nvGrpSpPr>
            <p:grpSpPr>
              <a:xfrm>
                <a:off x="744684" y="4221088"/>
                <a:ext cx="1647017" cy="151209"/>
                <a:chOff x="744684" y="4221088"/>
                <a:chExt cx="1647017" cy="151209"/>
              </a:xfrm>
              <a:solidFill>
                <a:schemeClr val="bg1">
                  <a:lumMod val="50000"/>
                </a:schemeClr>
              </a:solidFill>
            </p:grpSpPr>
            <p:sp>
              <p:nvSpPr>
                <p:cNvPr id="735" name="Freeform 5986"/>
                <p:cNvSpPr>
                  <a:spLocks noChangeAspect="1"/>
                </p:cNvSpPr>
                <p:nvPr/>
              </p:nvSpPr>
              <p:spPr bwMode="auto">
                <a:xfrm>
                  <a:off x="21808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36" name="Freeform 6297"/>
                <p:cNvSpPr>
                  <a:spLocks noChangeAspect="1"/>
                </p:cNvSpPr>
                <p:nvPr/>
              </p:nvSpPr>
              <p:spPr bwMode="auto">
                <a:xfrm flipH="1">
                  <a:off x="224091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614" name="组合 736"/>
                <p:cNvGrpSpPr/>
                <p:nvPr/>
              </p:nvGrpSpPr>
              <p:grpSpPr>
                <a:xfrm>
                  <a:off x="744684" y="4221088"/>
                  <a:ext cx="1533139" cy="151209"/>
                  <a:chOff x="744684" y="4221088"/>
                  <a:chExt cx="1533139" cy="151209"/>
                </a:xfrm>
                <a:grpFill/>
              </p:grpSpPr>
              <p:sp>
                <p:nvSpPr>
                  <p:cNvPr id="738" name="Freeform 5978"/>
                  <p:cNvSpPr>
                    <a:spLocks noChangeAspect="1"/>
                  </p:cNvSpPr>
                  <p:nvPr/>
                </p:nvSpPr>
                <p:spPr bwMode="auto">
                  <a:xfrm>
                    <a:off x="10314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39" name="Freeform 5979"/>
                  <p:cNvSpPr>
                    <a:spLocks noChangeAspect="1"/>
                  </p:cNvSpPr>
                  <p:nvPr/>
                </p:nvSpPr>
                <p:spPr bwMode="auto">
                  <a:xfrm>
                    <a:off x="949243"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0" name="Freeform 5980"/>
                  <p:cNvSpPr>
                    <a:spLocks noChangeAspect="1"/>
                  </p:cNvSpPr>
                  <p:nvPr/>
                </p:nvSpPr>
                <p:spPr bwMode="auto">
                  <a:xfrm>
                    <a:off x="13182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1" name="Freeform 5981"/>
                  <p:cNvSpPr>
                    <a:spLocks noChangeAspect="1"/>
                  </p:cNvSpPr>
                  <p:nvPr/>
                </p:nvSpPr>
                <p:spPr bwMode="auto">
                  <a:xfrm>
                    <a:off x="1234993"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2" name="Freeform 5982"/>
                  <p:cNvSpPr>
                    <a:spLocks noChangeAspect="1"/>
                  </p:cNvSpPr>
                  <p:nvPr/>
                </p:nvSpPr>
                <p:spPr bwMode="auto">
                  <a:xfrm>
                    <a:off x="160509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3" name="Freeform 5983"/>
                  <p:cNvSpPr>
                    <a:spLocks noChangeAspect="1"/>
                  </p:cNvSpPr>
                  <p:nvPr/>
                </p:nvSpPr>
                <p:spPr bwMode="auto">
                  <a:xfrm>
                    <a:off x="152285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4" name="Freeform 5984"/>
                  <p:cNvSpPr>
                    <a:spLocks noChangeAspect="1"/>
                  </p:cNvSpPr>
                  <p:nvPr/>
                </p:nvSpPr>
                <p:spPr bwMode="auto">
                  <a:xfrm>
                    <a:off x="189401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5" name="Freeform 5985"/>
                  <p:cNvSpPr>
                    <a:spLocks noChangeAspect="1"/>
                  </p:cNvSpPr>
                  <p:nvPr/>
                </p:nvSpPr>
                <p:spPr bwMode="auto">
                  <a:xfrm>
                    <a:off x="180860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6" name="Freeform 5987"/>
                  <p:cNvSpPr>
                    <a:spLocks noChangeAspect="1"/>
                  </p:cNvSpPr>
                  <p:nvPr/>
                </p:nvSpPr>
                <p:spPr bwMode="auto">
                  <a:xfrm>
                    <a:off x="20975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47" name="Freeform 6085"/>
                  <p:cNvSpPr>
                    <a:spLocks noChangeAspect="1"/>
                  </p:cNvSpPr>
                  <p:nvPr/>
                </p:nvSpPr>
                <p:spPr bwMode="auto">
                  <a:xfrm>
                    <a:off x="7446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615" name="Group 6086"/>
                  <p:cNvGrpSpPr>
                    <a:grpSpLocks noChangeAspect="1"/>
                  </p:cNvGrpSpPr>
                  <p:nvPr/>
                </p:nvGrpSpPr>
                <p:grpSpPr bwMode="auto">
                  <a:xfrm>
                    <a:off x="885977" y="4222234"/>
                    <a:ext cx="11599" cy="98515"/>
                    <a:chOff x="1015" y="2428"/>
                    <a:chExt cx="46" cy="372"/>
                  </a:xfrm>
                  <a:grpFill/>
                </p:grpSpPr>
                <p:sp>
                  <p:nvSpPr>
                    <p:cNvPr id="879" name="AutoShape 6087"/>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80" name="AutoShape 6088"/>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16" name="Group 6089"/>
                  <p:cNvGrpSpPr>
                    <a:grpSpLocks noChangeAspect="1"/>
                  </p:cNvGrpSpPr>
                  <p:nvPr/>
                </p:nvGrpSpPr>
                <p:grpSpPr bwMode="auto">
                  <a:xfrm>
                    <a:off x="1062067" y="4239416"/>
                    <a:ext cx="9490" cy="119134"/>
                    <a:chOff x="1790" y="2461"/>
                    <a:chExt cx="40" cy="447"/>
                  </a:xfrm>
                  <a:grpFill/>
                </p:grpSpPr>
                <p:sp>
                  <p:nvSpPr>
                    <p:cNvPr id="877" name="AutoShape 6090"/>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78" name="AutoShape 6091"/>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17" name="Group 6092"/>
                  <p:cNvGrpSpPr>
                    <a:grpSpLocks noChangeAspect="1"/>
                  </p:cNvGrpSpPr>
                  <p:nvPr/>
                </p:nvGrpSpPr>
                <p:grpSpPr bwMode="auto">
                  <a:xfrm>
                    <a:off x="918665" y="4235980"/>
                    <a:ext cx="9490" cy="122571"/>
                    <a:chOff x="1151" y="2490"/>
                    <a:chExt cx="40" cy="455"/>
                  </a:xfrm>
                  <a:grpFill/>
                </p:grpSpPr>
                <p:sp>
                  <p:nvSpPr>
                    <p:cNvPr id="875" name="AutoShape 6093"/>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76" name="AutoShape 6094"/>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18" name="Group 6095"/>
                  <p:cNvGrpSpPr>
                    <a:grpSpLocks noChangeAspect="1"/>
                  </p:cNvGrpSpPr>
                  <p:nvPr/>
                </p:nvGrpSpPr>
                <p:grpSpPr bwMode="auto">
                  <a:xfrm>
                    <a:off x="1091591" y="4225670"/>
                    <a:ext cx="9490" cy="85914"/>
                    <a:chOff x="1914" y="2425"/>
                    <a:chExt cx="40" cy="326"/>
                  </a:xfrm>
                  <a:grpFill/>
                </p:grpSpPr>
                <p:sp>
                  <p:nvSpPr>
                    <p:cNvPr id="873" name="AutoShape 6096"/>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74" name="AutoShape 6097"/>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19" name="Group 6098"/>
                  <p:cNvGrpSpPr>
                    <a:grpSpLocks noChangeAspect="1"/>
                  </p:cNvGrpSpPr>
                  <p:nvPr/>
                </p:nvGrpSpPr>
                <p:grpSpPr bwMode="auto">
                  <a:xfrm>
                    <a:off x="950298" y="4278364"/>
                    <a:ext cx="9490" cy="89351"/>
                    <a:chOff x="1284" y="2652"/>
                    <a:chExt cx="40" cy="337"/>
                  </a:xfrm>
                  <a:grpFill/>
                </p:grpSpPr>
                <p:sp>
                  <p:nvSpPr>
                    <p:cNvPr id="871" name="AutoShape 6099"/>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72" name="AutoShape 6100"/>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0" name="Group 6101"/>
                  <p:cNvGrpSpPr>
                    <a:grpSpLocks noChangeAspect="1"/>
                  </p:cNvGrpSpPr>
                  <p:nvPr/>
                </p:nvGrpSpPr>
                <p:grpSpPr bwMode="auto">
                  <a:xfrm>
                    <a:off x="1027271" y="4278364"/>
                    <a:ext cx="10544" cy="93933"/>
                    <a:chOff x="1658" y="2628"/>
                    <a:chExt cx="40" cy="355"/>
                  </a:xfrm>
                  <a:grpFill/>
                </p:grpSpPr>
                <p:sp>
                  <p:nvSpPr>
                    <p:cNvPr id="869" name="AutoShape 6102"/>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70" name="AutoShape 6103"/>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1" name="Group 6104"/>
                  <p:cNvGrpSpPr>
                    <a:grpSpLocks noChangeAspect="1"/>
                  </p:cNvGrpSpPr>
                  <p:nvPr/>
                </p:nvGrpSpPr>
                <p:grpSpPr bwMode="auto">
                  <a:xfrm>
                    <a:off x="995638" y="4326476"/>
                    <a:ext cx="10544" cy="32075"/>
                    <a:chOff x="1516" y="2835"/>
                    <a:chExt cx="42" cy="123"/>
                  </a:xfrm>
                  <a:grpFill/>
                </p:grpSpPr>
                <p:sp>
                  <p:nvSpPr>
                    <p:cNvPr id="867" name="AutoShape 6105"/>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68" name="AutoShape 6106"/>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2" name="Group 6107"/>
                  <p:cNvGrpSpPr>
                    <a:grpSpLocks noChangeAspect="1"/>
                  </p:cNvGrpSpPr>
                  <p:nvPr/>
                </p:nvGrpSpPr>
                <p:grpSpPr bwMode="auto">
                  <a:xfrm>
                    <a:off x="1193871" y="4230252"/>
                    <a:ext cx="9490" cy="116843"/>
                    <a:chOff x="2195" y="2463"/>
                    <a:chExt cx="40" cy="442"/>
                  </a:xfrm>
                  <a:grpFill/>
                </p:grpSpPr>
                <p:sp>
                  <p:nvSpPr>
                    <p:cNvPr id="865" name="AutoShape 6108"/>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66" name="AutoShape 6109"/>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3" name="Group 6110"/>
                  <p:cNvGrpSpPr>
                    <a:grpSpLocks noChangeAspect="1"/>
                  </p:cNvGrpSpPr>
                  <p:nvPr/>
                </p:nvGrpSpPr>
                <p:grpSpPr bwMode="auto">
                  <a:xfrm>
                    <a:off x="1227612" y="4266909"/>
                    <a:ext cx="10544" cy="103097"/>
                    <a:chOff x="2329" y="2599"/>
                    <a:chExt cx="43" cy="386"/>
                  </a:xfrm>
                  <a:grpFill/>
                </p:grpSpPr>
                <p:sp>
                  <p:nvSpPr>
                    <p:cNvPr id="863" name="AutoShape 611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64" name="AutoShape 611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4" name="Group 6113"/>
                  <p:cNvGrpSpPr>
                    <a:grpSpLocks noChangeAspect="1"/>
                  </p:cNvGrpSpPr>
                  <p:nvPr/>
                </p:nvGrpSpPr>
                <p:grpSpPr bwMode="auto">
                  <a:xfrm>
                    <a:off x="1117952" y="4231398"/>
                    <a:ext cx="10544" cy="42384"/>
                    <a:chOff x="2478" y="2807"/>
                    <a:chExt cx="43" cy="178"/>
                  </a:xfrm>
                  <a:grpFill/>
                </p:grpSpPr>
                <p:sp>
                  <p:nvSpPr>
                    <p:cNvPr id="861" name="AutoShape 611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62" name="AutoShape 611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5" name="Group 6116"/>
                  <p:cNvGrpSpPr>
                    <a:grpSpLocks noChangeAspect="1"/>
                  </p:cNvGrpSpPr>
                  <p:nvPr/>
                </p:nvGrpSpPr>
                <p:grpSpPr bwMode="auto">
                  <a:xfrm>
                    <a:off x="1161183" y="4225670"/>
                    <a:ext cx="9490" cy="71022"/>
                    <a:chOff x="2065" y="2441"/>
                    <a:chExt cx="40" cy="272"/>
                  </a:xfrm>
                  <a:grpFill/>
                </p:grpSpPr>
                <p:sp>
                  <p:nvSpPr>
                    <p:cNvPr id="859" name="AutoShape 6117"/>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60" name="AutoShape 6118"/>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6" name="Group 6119"/>
                  <p:cNvGrpSpPr>
                    <a:grpSpLocks noChangeAspect="1"/>
                  </p:cNvGrpSpPr>
                  <p:nvPr/>
                </p:nvGrpSpPr>
                <p:grpSpPr bwMode="auto">
                  <a:xfrm>
                    <a:off x="1260300" y="4319603"/>
                    <a:ext cx="10544" cy="42384"/>
                    <a:chOff x="2478" y="2807"/>
                    <a:chExt cx="43" cy="178"/>
                  </a:xfrm>
                  <a:grpFill/>
                </p:grpSpPr>
                <p:sp>
                  <p:nvSpPr>
                    <p:cNvPr id="857" name="AutoShape 6120"/>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58" name="AutoShape 6121"/>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7" name="Group 6122"/>
                  <p:cNvGrpSpPr>
                    <a:grpSpLocks noChangeAspect="1"/>
                  </p:cNvGrpSpPr>
                  <p:nvPr/>
                </p:nvGrpSpPr>
                <p:grpSpPr bwMode="auto">
                  <a:xfrm>
                    <a:off x="1394212" y="4225670"/>
                    <a:ext cx="11599" cy="59567"/>
                    <a:chOff x="3094" y="2443"/>
                    <a:chExt cx="40" cy="183"/>
                  </a:xfrm>
                  <a:grpFill/>
                </p:grpSpPr>
                <p:sp>
                  <p:nvSpPr>
                    <p:cNvPr id="855" name="AutoShape 6123"/>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56" name="AutoShape 6124"/>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28" name="Group 6125"/>
                  <p:cNvGrpSpPr>
                    <a:grpSpLocks noChangeAspect="1"/>
                  </p:cNvGrpSpPr>
                  <p:nvPr/>
                </p:nvGrpSpPr>
                <p:grpSpPr bwMode="auto">
                  <a:xfrm>
                    <a:off x="1364688" y="4225670"/>
                    <a:ext cx="11599" cy="108825"/>
                    <a:chOff x="2978" y="2432"/>
                    <a:chExt cx="46" cy="375"/>
                  </a:xfrm>
                  <a:grpFill/>
                </p:grpSpPr>
                <p:sp>
                  <p:nvSpPr>
                    <p:cNvPr id="853" name="AutoShape 6126"/>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54" name="AutoShape 6127"/>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37" name="Group 6128"/>
                  <p:cNvGrpSpPr>
                    <a:grpSpLocks noChangeAspect="1"/>
                  </p:cNvGrpSpPr>
                  <p:nvPr/>
                </p:nvGrpSpPr>
                <p:grpSpPr bwMode="auto">
                  <a:xfrm>
                    <a:off x="1332001" y="4249726"/>
                    <a:ext cx="10544" cy="116843"/>
                    <a:chOff x="2832" y="2516"/>
                    <a:chExt cx="43" cy="436"/>
                  </a:xfrm>
                  <a:grpFill/>
                </p:grpSpPr>
                <p:sp>
                  <p:nvSpPr>
                    <p:cNvPr id="851" name="AutoShape 6129"/>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52" name="AutoShape 6130"/>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38" name="Group 6131"/>
                  <p:cNvGrpSpPr>
                    <a:grpSpLocks noChangeAspect="1"/>
                  </p:cNvGrpSpPr>
                  <p:nvPr/>
                </p:nvGrpSpPr>
                <p:grpSpPr bwMode="auto">
                  <a:xfrm>
                    <a:off x="1297205" y="4307002"/>
                    <a:ext cx="9490" cy="57276"/>
                    <a:chOff x="2668" y="2761"/>
                    <a:chExt cx="40" cy="217"/>
                  </a:xfrm>
                  <a:grpFill/>
                </p:grpSpPr>
                <p:sp>
                  <p:nvSpPr>
                    <p:cNvPr id="849" name="AutoShape 6132"/>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50" name="AutoShape 6133"/>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39" name="Group 6134"/>
                  <p:cNvGrpSpPr>
                    <a:grpSpLocks noChangeAspect="1"/>
                  </p:cNvGrpSpPr>
                  <p:nvPr/>
                </p:nvGrpSpPr>
                <p:grpSpPr bwMode="auto">
                  <a:xfrm flipV="1">
                    <a:off x="1505981" y="4252017"/>
                    <a:ext cx="9490" cy="116843"/>
                    <a:chOff x="3217" y="3037"/>
                    <a:chExt cx="46" cy="372"/>
                  </a:xfrm>
                  <a:grpFill/>
                </p:grpSpPr>
                <p:sp>
                  <p:nvSpPr>
                    <p:cNvPr id="847" name="AutoShape 6135"/>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48" name="AutoShape 6136"/>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0" name="Group 6137"/>
                  <p:cNvGrpSpPr>
                    <a:grpSpLocks noChangeAspect="1"/>
                  </p:cNvGrpSpPr>
                  <p:nvPr/>
                </p:nvGrpSpPr>
                <p:grpSpPr bwMode="auto">
                  <a:xfrm>
                    <a:off x="1470131" y="4222234"/>
                    <a:ext cx="11599" cy="116843"/>
                    <a:chOff x="3353" y="3099"/>
                    <a:chExt cx="40" cy="455"/>
                  </a:xfrm>
                  <a:grpFill/>
                </p:grpSpPr>
                <p:sp>
                  <p:nvSpPr>
                    <p:cNvPr id="845" name="AutoShape 6138"/>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46" name="AutoShape 6139"/>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1" name="Group 6140"/>
                  <p:cNvGrpSpPr>
                    <a:grpSpLocks noChangeAspect="1"/>
                  </p:cNvGrpSpPr>
                  <p:nvPr/>
                </p:nvGrpSpPr>
                <p:grpSpPr bwMode="auto">
                  <a:xfrm>
                    <a:off x="1441661" y="4224525"/>
                    <a:ext cx="11599" cy="68731"/>
                    <a:chOff x="3486" y="3261"/>
                    <a:chExt cx="40" cy="337"/>
                  </a:xfrm>
                  <a:grpFill/>
                </p:grpSpPr>
                <p:sp>
                  <p:nvSpPr>
                    <p:cNvPr id="843" name="AutoShape 6141"/>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44" name="AutoShape 6142"/>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2" name="Group 6143"/>
                  <p:cNvGrpSpPr>
                    <a:grpSpLocks noChangeAspect="1"/>
                  </p:cNvGrpSpPr>
                  <p:nvPr/>
                </p:nvGrpSpPr>
                <p:grpSpPr bwMode="auto">
                  <a:xfrm>
                    <a:off x="1645166" y="4229107"/>
                    <a:ext cx="9490" cy="117989"/>
                    <a:chOff x="2195" y="2463"/>
                    <a:chExt cx="40" cy="442"/>
                  </a:xfrm>
                  <a:grpFill/>
                </p:grpSpPr>
                <p:sp>
                  <p:nvSpPr>
                    <p:cNvPr id="841" name="AutoShape 6144"/>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42" name="AutoShape 6145"/>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3" name="Group 6146"/>
                  <p:cNvGrpSpPr>
                    <a:grpSpLocks noChangeAspect="1"/>
                  </p:cNvGrpSpPr>
                  <p:nvPr/>
                </p:nvGrpSpPr>
                <p:grpSpPr bwMode="auto">
                  <a:xfrm>
                    <a:off x="1609315" y="4266909"/>
                    <a:ext cx="10544" cy="103097"/>
                    <a:chOff x="2329" y="2599"/>
                    <a:chExt cx="43" cy="386"/>
                  </a:xfrm>
                  <a:grpFill/>
                </p:grpSpPr>
                <p:sp>
                  <p:nvSpPr>
                    <p:cNvPr id="839" name="AutoShape 6147"/>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40" name="AutoShape 6148"/>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4" name="Group 6149"/>
                  <p:cNvGrpSpPr>
                    <a:grpSpLocks noChangeAspect="1"/>
                  </p:cNvGrpSpPr>
                  <p:nvPr/>
                </p:nvGrpSpPr>
                <p:grpSpPr bwMode="auto">
                  <a:xfrm>
                    <a:off x="1535505" y="4295547"/>
                    <a:ext cx="9490" cy="71022"/>
                    <a:chOff x="2065" y="2441"/>
                    <a:chExt cx="40" cy="272"/>
                  </a:xfrm>
                  <a:grpFill/>
                </p:grpSpPr>
                <p:sp>
                  <p:nvSpPr>
                    <p:cNvPr id="837" name="AutoShape 6150"/>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38" name="AutoShape 6151"/>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5" name="Group 6152"/>
                  <p:cNvGrpSpPr>
                    <a:grpSpLocks noChangeAspect="1"/>
                  </p:cNvGrpSpPr>
                  <p:nvPr/>
                </p:nvGrpSpPr>
                <p:grpSpPr bwMode="auto">
                  <a:xfrm flipV="1">
                    <a:off x="1576628" y="4313875"/>
                    <a:ext cx="11599" cy="48112"/>
                    <a:chOff x="2815" y="1923"/>
                    <a:chExt cx="40" cy="217"/>
                  </a:xfrm>
                  <a:grpFill/>
                </p:grpSpPr>
                <p:sp>
                  <p:nvSpPr>
                    <p:cNvPr id="835" name="AutoShape 6153"/>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36" name="AutoShape 6154"/>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6" name="Group 6155"/>
                  <p:cNvGrpSpPr>
                    <a:grpSpLocks noChangeAspect="1"/>
                  </p:cNvGrpSpPr>
                  <p:nvPr/>
                </p:nvGrpSpPr>
                <p:grpSpPr bwMode="auto">
                  <a:xfrm>
                    <a:off x="1676799" y="4224525"/>
                    <a:ext cx="11599" cy="72168"/>
                    <a:chOff x="2329" y="2599"/>
                    <a:chExt cx="43" cy="386"/>
                  </a:xfrm>
                  <a:grpFill/>
                </p:grpSpPr>
                <p:sp>
                  <p:nvSpPr>
                    <p:cNvPr id="833" name="AutoShape 615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34" name="AutoShape 615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7" name="Group 6158"/>
                  <p:cNvGrpSpPr>
                    <a:grpSpLocks noChangeAspect="1"/>
                  </p:cNvGrpSpPr>
                  <p:nvPr/>
                </p:nvGrpSpPr>
                <p:grpSpPr bwMode="auto">
                  <a:xfrm>
                    <a:off x="1716867" y="4232543"/>
                    <a:ext cx="10544" cy="42384"/>
                    <a:chOff x="2478" y="2807"/>
                    <a:chExt cx="43" cy="178"/>
                  </a:xfrm>
                  <a:grpFill/>
                </p:grpSpPr>
                <p:sp>
                  <p:nvSpPr>
                    <p:cNvPr id="831" name="AutoShape 615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32" name="AutoShape 616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8" name="Group 6161"/>
                  <p:cNvGrpSpPr>
                    <a:grpSpLocks noChangeAspect="1"/>
                  </p:cNvGrpSpPr>
                  <p:nvPr/>
                </p:nvGrpSpPr>
                <p:grpSpPr bwMode="auto">
                  <a:xfrm>
                    <a:off x="1781187" y="4241707"/>
                    <a:ext cx="10544" cy="117989"/>
                    <a:chOff x="2195" y="2463"/>
                    <a:chExt cx="40" cy="442"/>
                  </a:xfrm>
                  <a:grpFill/>
                </p:grpSpPr>
                <p:sp>
                  <p:nvSpPr>
                    <p:cNvPr id="829" name="AutoShape 6162"/>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30" name="AutoShape 6163"/>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49" name="Group 6164"/>
                  <p:cNvGrpSpPr>
                    <a:grpSpLocks noChangeAspect="1"/>
                  </p:cNvGrpSpPr>
                  <p:nvPr/>
                </p:nvGrpSpPr>
                <p:grpSpPr bwMode="auto">
                  <a:xfrm>
                    <a:off x="1814929" y="4285237"/>
                    <a:ext cx="10544" cy="83623"/>
                    <a:chOff x="2329" y="2599"/>
                    <a:chExt cx="43" cy="386"/>
                  </a:xfrm>
                  <a:grpFill/>
                </p:grpSpPr>
                <p:sp>
                  <p:nvSpPr>
                    <p:cNvPr id="827" name="AutoShape 6165"/>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28" name="AutoShape 6166"/>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0" name="Group 6167"/>
                  <p:cNvGrpSpPr>
                    <a:grpSpLocks noChangeAspect="1"/>
                  </p:cNvGrpSpPr>
                  <p:nvPr/>
                </p:nvGrpSpPr>
                <p:grpSpPr bwMode="auto">
                  <a:xfrm>
                    <a:off x="1748500" y="4223379"/>
                    <a:ext cx="10544" cy="89351"/>
                    <a:chOff x="2065" y="2441"/>
                    <a:chExt cx="40" cy="272"/>
                  </a:xfrm>
                  <a:grpFill/>
                </p:grpSpPr>
                <p:sp>
                  <p:nvSpPr>
                    <p:cNvPr id="825" name="AutoShape 6168"/>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26" name="AutoShape 6169"/>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1" name="Group 6170"/>
                  <p:cNvGrpSpPr>
                    <a:grpSpLocks noChangeAspect="1"/>
                  </p:cNvGrpSpPr>
                  <p:nvPr/>
                </p:nvGrpSpPr>
                <p:grpSpPr bwMode="auto">
                  <a:xfrm>
                    <a:off x="2035304" y="4222234"/>
                    <a:ext cx="11599" cy="98515"/>
                    <a:chOff x="1015" y="2428"/>
                    <a:chExt cx="46" cy="372"/>
                  </a:xfrm>
                  <a:grpFill/>
                </p:grpSpPr>
                <p:sp>
                  <p:nvSpPr>
                    <p:cNvPr id="823" name="AutoShape 6171"/>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24" name="AutoShape 6172"/>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2" name="Group 6173"/>
                  <p:cNvGrpSpPr>
                    <a:grpSpLocks noChangeAspect="1"/>
                  </p:cNvGrpSpPr>
                  <p:nvPr/>
                </p:nvGrpSpPr>
                <p:grpSpPr bwMode="auto">
                  <a:xfrm>
                    <a:off x="2207176" y="4239416"/>
                    <a:ext cx="9490" cy="119134"/>
                    <a:chOff x="1790" y="2461"/>
                    <a:chExt cx="40" cy="447"/>
                  </a:xfrm>
                  <a:grpFill/>
                </p:grpSpPr>
                <p:sp>
                  <p:nvSpPr>
                    <p:cNvPr id="821" name="AutoShape 6174"/>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22" name="AutoShape 6175"/>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3" name="Group 6176"/>
                  <p:cNvGrpSpPr>
                    <a:grpSpLocks noChangeAspect="1"/>
                  </p:cNvGrpSpPr>
                  <p:nvPr/>
                </p:nvGrpSpPr>
                <p:grpSpPr bwMode="auto">
                  <a:xfrm>
                    <a:off x="2067992" y="4235980"/>
                    <a:ext cx="9490" cy="122571"/>
                    <a:chOff x="1151" y="2490"/>
                    <a:chExt cx="40" cy="455"/>
                  </a:xfrm>
                  <a:grpFill/>
                </p:grpSpPr>
                <p:sp>
                  <p:nvSpPr>
                    <p:cNvPr id="819" name="AutoShape 6177"/>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20" name="AutoShape 6178"/>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4" name="Group 6179"/>
                  <p:cNvGrpSpPr>
                    <a:grpSpLocks noChangeAspect="1"/>
                  </p:cNvGrpSpPr>
                  <p:nvPr/>
                </p:nvGrpSpPr>
                <p:grpSpPr bwMode="auto">
                  <a:xfrm>
                    <a:off x="2245136" y="4225670"/>
                    <a:ext cx="9490" cy="85914"/>
                    <a:chOff x="1914" y="2425"/>
                    <a:chExt cx="40" cy="326"/>
                  </a:xfrm>
                  <a:grpFill/>
                </p:grpSpPr>
                <p:sp>
                  <p:nvSpPr>
                    <p:cNvPr id="817" name="AutoShape 6180"/>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18" name="AutoShape 6181"/>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5" name="Group 6182"/>
                  <p:cNvGrpSpPr>
                    <a:grpSpLocks noChangeAspect="1"/>
                  </p:cNvGrpSpPr>
                  <p:nvPr/>
                </p:nvGrpSpPr>
                <p:grpSpPr bwMode="auto">
                  <a:xfrm>
                    <a:off x="2099625" y="4278364"/>
                    <a:ext cx="8435" cy="89351"/>
                    <a:chOff x="1284" y="2652"/>
                    <a:chExt cx="40" cy="337"/>
                  </a:xfrm>
                  <a:grpFill/>
                </p:grpSpPr>
                <p:sp>
                  <p:nvSpPr>
                    <p:cNvPr id="815" name="AutoShape 6183"/>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16" name="AutoShape 6184"/>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6" name="Group 6185"/>
                  <p:cNvGrpSpPr>
                    <a:grpSpLocks noChangeAspect="1"/>
                  </p:cNvGrpSpPr>
                  <p:nvPr/>
                </p:nvGrpSpPr>
                <p:grpSpPr bwMode="auto">
                  <a:xfrm>
                    <a:off x="2176598" y="4273782"/>
                    <a:ext cx="10544" cy="93933"/>
                    <a:chOff x="1658" y="2628"/>
                    <a:chExt cx="40" cy="355"/>
                  </a:xfrm>
                  <a:grpFill/>
                </p:grpSpPr>
                <p:sp>
                  <p:nvSpPr>
                    <p:cNvPr id="813" name="AutoShape 6186"/>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14" name="AutoShape 6187"/>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7" name="Group 6188"/>
                  <p:cNvGrpSpPr>
                    <a:grpSpLocks noChangeAspect="1"/>
                  </p:cNvGrpSpPr>
                  <p:nvPr/>
                </p:nvGrpSpPr>
                <p:grpSpPr bwMode="auto">
                  <a:xfrm>
                    <a:off x="2144965" y="4326476"/>
                    <a:ext cx="10544" cy="32075"/>
                    <a:chOff x="1516" y="2835"/>
                    <a:chExt cx="42" cy="123"/>
                  </a:xfrm>
                  <a:grpFill/>
                </p:grpSpPr>
                <p:sp>
                  <p:nvSpPr>
                    <p:cNvPr id="811" name="AutoShape 6189"/>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12" name="AutoShape 6190"/>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8" name="Group 6197"/>
                  <p:cNvGrpSpPr>
                    <a:grpSpLocks noChangeAspect="1"/>
                  </p:cNvGrpSpPr>
                  <p:nvPr/>
                </p:nvGrpSpPr>
                <p:grpSpPr bwMode="auto">
                  <a:xfrm>
                    <a:off x="2267279" y="4231398"/>
                    <a:ext cx="10544" cy="42384"/>
                    <a:chOff x="2478" y="2807"/>
                    <a:chExt cx="43" cy="178"/>
                  </a:xfrm>
                  <a:grpFill/>
                </p:grpSpPr>
                <p:sp>
                  <p:nvSpPr>
                    <p:cNvPr id="809" name="AutoShape 6198"/>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10" name="AutoShape 6199"/>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59" name="Group 6254"/>
                  <p:cNvGrpSpPr>
                    <a:grpSpLocks noChangeAspect="1"/>
                  </p:cNvGrpSpPr>
                  <p:nvPr/>
                </p:nvGrpSpPr>
                <p:grpSpPr bwMode="auto">
                  <a:xfrm>
                    <a:off x="1924589" y="4234834"/>
                    <a:ext cx="10544" cy="119134"/>
                    <a:chOff x="1790" y="2461"/>
                    <a:chExt cx="40" cy="447"/>
                  </a:xfrm>
                  <a:grpFill/>
                </p:grpSpPr>
                <p:sp>
                  <p:nvSpPr>
                    <p:cNvPr id="807" name="AutoShape 625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08" name="AutoShape 625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60" name="Group 6257"/>
                  <p:cNvGrpSpPr>
                    <a:grpSpLocks noChangeAspect="1"/>
                  </p:cNvGrpSpPr>
                  <p:nvPr/>
                </p:nvGrpSpPr>
                <p:grpSpPr bwMode="auto">
                  <a:xfrm>
                    <a:off x="1957277" y="4225670"/>
                    <a:ext cx="9490" cy="85914"/>
                    <a:chOff x="1914" y="2425"/>
                    <a:chExt cx="40" cy="326"/>
                  </a:xfrm>
                  <a:grpFill/>
                </p:grpSpPr>
                <p:sp>
                  <p:nvSpPr>
                    <p:cNvPr id="805" name="AutoShape 6258"/>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06" name="AutoShape 6259"/>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61" name="Group 6260"/>
                  <p:cNvGrpSpPr>
                    <a:grpSpLocks noChangeAspect="1"/>
                  </p:cNvGrpSpPr>
                  <p:nvPr/>
                </p:nvGrpSpPr>
                <p:grpSpPr bwMode="auto">
                  <a:xfrm>
                    <a:off x="1888739" y="4276073"/>
                    <a:ext cx="10544" cy="93933"/>
                    <a:chOff x="1658" y="2628"/>
                    <a:chExt cx="40" cy="355"/>
                  </a:xfrm>
                  <a:grpFill/>
                </p:grpSpPr>
                <p:sp>
                  <p:nvSpPr>
                    <p:cNvPr id="803" name="AutoShape 6261"/>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04" name="AutoShape 6262"/>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62" name="Group 6263"/>
                  <p:cNvGrpSpPr>
                    <a:grpSpLocks noChangeAspect="1"/>
                  </p:cNvGrpSpPr>
                  <p:nvPr/>
                </p:nvGrpSpPr>
                <p:grpSpPr bwMode="auto">
                  <a:xfrm>
                    <a:off x="1858160" y="4324185"/>
                    <a:ext cx="9490" cy="33220"/>
                    <a:chOff x="1516" y="2835"/>
                    <a:chExt cx="42" cy="123"/>
                  </a:xfrm>
                  <a:grpFill/>
                </p:grpSpPr>
                <p:sp>
                  <p:nvSpPr>
                    <p:cNvPr id="801" name="AutoShape 6264"/>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02" name="AutoShape 6265"/>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663" name="Group 6266"/>
                  <p:cNvGrpSpPr>
                    <a:grpSpLocks noChangeAspect="1"/>
                  </p:cNvGrpSpPr>
                  <p:nvPr/>
                </p:nvGrpSpPr>
                <p:grpSpPr bwMode="auto">
                  <a:xfrm flipV="1">
                    <a:off x="1981529" y="4229107"/>
                    <a:ext cx="10544" cy="42384"/>
                    <a:chOff x="2478" y="2807"/>
                    <a:chExt cx="43" cy="178"/>
                  </a:xfrm>
                  <a:grpFill/>
                </p:grpSpPr>
                <p:sp>
                  <p:nvSpPr>
                    <p:cNvPr id="799" name="AutoShape 6267"/>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800" name="AutoShape 6268"/>
                    <p:cNvSpPr>
                      <a:spLocks noChangeAspect="1" noChangeArrowheads="1"/>
                    </p:cNvSpPr>
                    <p:nvPr/>
                  </p:nvSpPr>
                  <p:spPr bwMode="auto">
                    <a:xfrm flipV="1">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sp>
                <p:nvSpPr>
                  <p:cNvPr id="789" name="Freeform 6298"/>
                  <p:cNvSpPr>
                    <a:spLocks noChangeAspect="1"/>
                  </p:cNvSpPr>
                  <p:nvPr/>
                </p:nvSpPr>
                <p:spPr bwMode="auto">
                  <a:xfrm flipH="1">
                    <a:off x="203741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0" name="Freeform 6299"/>
                  <p:cNvSpPr>
                    <a:spLocks noChangeAspect="1"/>
                  </p:cNvSpPr>
                  <p:nvPr/>
                </p:nvSpPr>
                <p:spPr bwMode="auto">
                  <a:xfrm flipH="1">
                    <a:off x="1955168"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1" name="Freeform 6300"/>
                  <p:cNvSpPr>
                    <a:spLocks noChangeAspect="1"/>
                  </p:cNvSpPr>
                  <p:nvPr/>
                </p:nvSpPr>
                <p:spPr bwMode="auto">
                  <a:xfrm flipH="1">
                    <a:off x="17485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2" name="Freeform 6301"/>
                  <p:cNvSpPr>
                    <a:spLocks noChangeAspect="1"/>
                  </p:cNvSpPr>
                  <p:nvPr/>
                </p:nvSpPr>
                <p:spPr bwMode="auto">
                  <a:xfrm flipH="1">
                    <a:off x="16652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3" name="Freeform 6302"/>
                  <p:cNvSpPr>
                    <a:spLocks noChangeAspect="1"/>
                  </p:cNvSpPr>
                  <p:nvPr/>
                </p:nvSpPr>
                <p:spPr bwMode="auto">
                  <a:xfrm flipH="1">
                    <a:off x="1461695"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4" name="Freeform 6303"/>
                  <p:cNvSpPr>
                    <a:spLocks noChangeAspect="1"/>
                  </p:cNvSpPr>
                  <p:nvPr/>
                </p:nvSpPr>
                <p:spPr bwMode="auto">
                  <a:xfrm flipH="1">
                    <a:off x="137839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5" name="Freeform 6304"/>
                  <p:cNvSpPr>
                    <a:spLocks noChangeAspect="1"/>
                  </p:cNvSpPr>
                  <p:nvPr/>
                </p:nvSpPr>
                <p:spPr bwMode="auto">
                  <a:xfrm flipH="1">
                    <a:off x="11748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6" name="Freeform 6305"/>
                  <p:cNvSpPr>
                    <a:spLocks noChangeAspect="1"/>
                  </p:cNvSpPr>
                  <p:nvPr/>
                </p:nvSpPr>
                <p:spPr bwMode="auto">
                  <a:xfrm flipH="1">
                    <a:off x="10915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7" name="Freeform 6306"/>
                  <p:cNvSpPr>
                    <a:spLocks noChangeAspect="1"/>
                  </p:cNvSpPr>
                  <p:nvPr/>
                </p:nvSpPr>
                <p:spPr bwMode="auto">
                  <a:xfrm flipH="1">
                    <a:off x="88808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798" name="Freeform 6307"/>
                  <p:cNvSpPr>
                    <a:spLocks noChangeAspect="1"/>
                  </p:cNvSpPr>
                  <p:nvPr/>
                </p:nvSpPr>
                <p:spPr bwMode="auto">
                  <a:xfrm flipH="1">
                    <a:off x="805841"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grpSp>
          <p:sp>
            <p:nvSpPr>
              <p:cNvPr id="70014" name="Freeform 5993"/>
              <p:cNvSpPr>
                <a:spLocks noChangeAspect="1"/>
              </p:cNvSpPr>
              <p:nvPr/>
            </p:nvSpPr>
            <p:spPr bwMode="auto">
              <a:xfrm>
                <a:off x="4820018" y="4221087"/>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664" name="组合 548"/>
              <p:cNvGrpSpPr/>
              <p:nvPr/>
            </p:nvGrpSpPr>
            <p:grpSpPr>
              <a:xfrm>
                <a:off x="4901209" y="4221087"/>
                <a:ext cx="1214702" cy="151209"/>
                <a:chOff x="3039120" y="4221088"/>
                <a:chExt cx="1214702" cy="151209"/>
              </a:xfrm>
              <a:solidFill>
                <a:schemeClr val="bg1">
                  <a:lumMod val="50000"/>
                </a:schemeClr>
              </a:solidFill>
            </p:grpSpPr>
            <p:sp>
              <p:nvSpPr>
                <p:cNvPr id="629"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0"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1"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2"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3"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4"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5"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36"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665" name="Group 6001"/>
                <p:cNvGrpSpPr>
                  <a:grpSpLocks noChangeAspect="1"/>
                </p:cNvGrpSpPr>
                <p:nvPr/>
              </p:nvGrpSpPr>
              <p:grpSpPr bwMode="auto">
                <a:xfrm>
                  <a:off x="3184632" y="4223379"/>
                  <a:ext cx="11599" cy="99660"/>
                  <a:chOff x="1015" y="2428"/>
                  <a:chExt cx="46" cy="372"/>
                </a:xfrm>
                <a:grpFill/>
              </p:grpSpPr>
              <p:sp>
                <p:nvSpPr>
                  <p:cNvPr id="733"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34"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666" name="Group 6004"/>
                <p:cNvGrpSpPr>
                  <a:grpSpLocks noChangeAspect="1"/>
                </p:cNvGrpSpPr>
                <p:nvPr/>
              </p:nvGrpSpPr>
              <p:grpSpPr bwMode="auto">
                <a:xfrm>
                  <a:off x="3354395" y="4239416"/>
                  <a:ext cx="9490" cy="119134"/>
                  <a:chOff x="1790" y="2461"/>
                  <a:chExt cx="40" cy="447"/>
                </a:xfrm>
                <a:grpFill/>
              </p:grpSpPr>
              <p:sp>
                <p:nvSpPr>
                  <p:cNvPr id="731"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32"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37" name="Group 6007"/>
                <p:cNvGrpSpPr>
                  <a:grpSpLocks noChangeAspect="1"/>
                </p:cNvGrpSpPr>
                <p:nvPr/>
              </p:nvGrpSpPr>
              <p:grpSpPr bwMode="auto">
                <a:xfrm>
                  <a:off x="3217319" y="4240562"/>
                  <a:ext cx="9490" cy="121425"/>
                  <a:chOff x="1151" y="2490"/>
                  <a:chExt cx="40" cy="455"/>
                </a:xfrm>
                <a:grpFill/>
              </p:grpSpPr>
              <p:sp>
                <p:nvSpPr>
                  <p:cNvPr id="729"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30"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48" name="Group 6010"/>
                <p:cNvGrpSpPr>
                  <a:grpSpLocks noChangeAspect="1"/>
                </p:cNvGrpSpPr>
                <p:nvPr/>
              </p:nvGrpSpPr>
              <p:grpSpPr bwMode="auto">
                <a:xfrm>
                  <a:off x="3391299" y="4223379"/>
                  <a:ext cx="8435" cy="85914"/>
                  <a:chOff x="1914" y="2425"/>
                  <a:chExt cx="40" cy="326"/>
                </a:xfrm>
                <a:grpFill/>
              </p:grpSpPr>
              <p:sp>
                <p:nvSpPr>
                  <p:cNvPr id="727"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28"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49" name="Group 6013"/>
                <p:cNvGrpSpPr>
                  <a:grpSpLocks noChangeAspect="1"/>
                </p:cNvGrpSpPr>
                <p:nvPr/>
              </p:nvGrpSpPr>
              <p:grpSpPr bwMode="auto">
                <a:xfrm>
                  <a:off x="3248952" y="4278364"/>
                  <a:ext cx="8435" cy="89351"/>
                  <a:chOff x="1284" y="2652"/>
                  <a:chExt cx="40" cy="337"/>
                </a:xfrm>
                <a:grpFill/>
              </p:grpSpPr>
              <p:sp>
                <p:nvSpPr>
                  <p:cNvPr id="725"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26"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0" name="Group 6016"/>
                <p:cNvGrpSpPr>
                  <a:grpSpLocks noChangeAspect="1"/>
                </p:cNvGrpSpPr>
                <p:nvPr/>
              </p:nvGrpSpPr>
              <p:grpSpPr bwMode="auto">
                <a:xfrm>
                  <a:off x="3320653" y="4278364"/>
                  <a:ext cx="9490" cy="93933"/>
                  <a:chOff x="1658" y="2628"/>
                  <a:chExt cx="40" cy="355"/>
                </a:xfrm>
                <a:grpFill/>
              </p:grpSpPr>
              <p:sp>
                <p:nvSpPr>
                  <p:cNvPr id="723"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24"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1" name="Group 6019"/>
                <p:cNvGrpSpPr>
                  <a:grpSpLocks noChangeAspect="1"/>
                </p:cNvGrpSpPr>
                <p:nvPr/>
              </p:nvGrpSpPr>
              <p:grpSpPr bwMode="auto">
                <a:xfrm>
                  <a:off x="3291129" y="4326476"/>
                  <a:ext cx="9490" cy="32075"/>
                  <a:chOff x="1516" y="2835"/>
                  <a:chExt cx="42" cy="123"/>
                </a:xfrm>
                <a:grpFill/>
              </p:grpSpPr>
              <p:sp>
                <p:nvSpPr>
                  <p:cNvPr id="721"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22"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2" name="Group 6022"/>
                <p:cNvGrpSpPr>
                  <a:grpSpLocks noChangeAspect="1"/>
                </p:cNvGrpSpPr>
                <p:nvPr/>
              </p:nvGrpSpPr>
              <p:grpSpPr bwMode="auto">
                <a:xfrm>
                  <a:off x="3488307" y="4230252"/>
                  <a:ext cx="10544" cy="116843"/>
                  <a:chOff x="2195" y="2463"/>
                  <a:chExt cx="40" cy="442"/>
                </a:xfrm>
                <a:grpFill/>
              </p:grpSpPr>
              <p:sp>
                <p:nvSpPr>
                  <p:cNvPr id="719"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20"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3" name="Group 6025"/>
                <p:cNvGrpSpPr>
                  <a:grpSpLocks noChangeAspect="1"/>
                </p:cNvGrpSpPr>
                <p:nvPr/>
              </p:nvGrpSpPr>
              <p:grpSpPr bwMode="auto">
                <a:xfrm>
                  <a:off x="3523103" y="4266909"/>
                  <a:ext cx="10544" cy="103097"/>
                  <a:chOff x="2329" y="2599"/>
                  <a:chExt cx="43" cy="386"/>
                </a:xfrm>
                <a:grpFill/>
              </p:grpSpPr>
              <p:sp>
                <p:nvSpPr>
                  <p:cNvPr id="717"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18"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4" name="Group 6028"/>
                <p:cNvGrpSpPr>
                  <a:grpSpLocks noChangeAspect="1"/>
                </p:cNvGrpSpPr>
                <p:nvPr/>
              </p:nvGrpSpPr>
              <p:grpSpPr bwMode="auto">
                <a:xfrm>
                  <a:off x="3417660" y="4231398"/>
                  <a:ext cx="10544" cy="42384"/>
                  <a:chOff x="2478" y="2807"/>
                  <a:chExt cx="43" cy="178"/>
                </a:xfrm>
                <a:grpFill/>
              </p:grpSpPr>
              <p:sp>
                <p:nvSpPr>
                  <p:cNvPr id="715"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16"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5" name="Group 6031"/>
                <p:cNvGrpSpPr>
                  <a:grpSpLocks noChangeAspect="1"/>
                </p:cNvGrpSpPr>
                <p:nvPr/>
              </p:nvGrpSpPr>
              <p:grpSpPr bwMode="auto">
                <a:xfrm>
                  <a:off x="3455620" y="4225670"/>
                  <a:ext cx="9490" cy="71022"/>
                  <a:chOff x="2065" y="2441"/>
                  <a:chExt cx="40" cy="272"/>
                </a:xfrm>
                <a:grpFill/>
              </p:grpSpPr>
              <p:sp>
                <p:nvSpPr>
                  <p:cNvPr id="713"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14"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6" name="Group 6034"/>
                <p:cNvGrpSpPr>
                  <a:grpSpLocks noChangeAspect="1"/>
                </p:cNvGrpSpPr>
                <p:nvPr/>
              </p:nvGrpSpPr>
              <p:grpSpPr bwMode="auto">
                <a:xfrm>
                  <a:off x="3555790" y="4319603"/>
                  <a:ext cx="10544" cy="42384"/>
                  <a:chOff x="2478" y="2807"/>
                  <a:chExt cx="43" cy="178"/>
                </a:xfrm>
                <a:grpFill/>
              </p:grpSpPr>
              <p:sp>
                <p:nvSpPr>
                  <p:cNvPr id="711"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12"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7" name="Group 6037"/>
                <p:cNvGrpSpPr>
                  <a:grpSpLocks noChangeAspect="1"/>
                </p:cNvGrpSpPr>
                <p:nvPr/>
              </p:nvGrpSpPr>
              <p:grpSpPr bwMode="auto">
                <a:xfrm>
                  <a:off x="3689703" y="4225670"/>
                  <a:ext cx="10544" cy="59567"/>
                  <a:chOff x="3094" y="2443"/>
                  <a:chExt cx="40" cy="183"/>
                </a:xfrm>
                <a:grpFill/>
              </p:grpSpPr>
              <p:sp>
                <p:nvSpPr>
                  <p:cNvPr id="709"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10"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8" name="Group 6040"/>
                <p:cNvGrpSpPr>
                  <a:grpSpLocks noChangeAspect="1"/>
                </p:cNvGrpSpPr>
                <p:nvPr/>
              </p:nvGrpSpPr>
              <p:grpSpPr bwMode="auto">
                <a:xfrm>
                  <a:off x="3660179" y="4225670"/>
                  <a:ext cx="10544" cy="108825"/>
                  <a:chOff x="2978" y="2432"/>
                  <a:chExt cx="46" cy="375"/>
                </a:xfrm>
                <a:grpFill/>
              </p:grpSpPr>
              <p:sp>
                <p:nvSpPr>
                  <p:cNvPr id="707"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08"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59" name="Group 6043"/>
                <p:cNvGrpSpPr>
                  <a:grpSpLocks noChangeAspect="1"/>
                </p:cNvGrpSpPr>
                <p:nvPr/>
              </p:nvGrpSpPr>
              <p:grpSpPr bwMode="auto">
                <a:xfrm>
                  <a:off x="3628546" y="4247435"/>
                  <a:ext cx="10544" cy="116843"/>
                  <a:chOff x="2832" y="2516"/>
                  <a:chExt cx="43" cy="436"/>
                </a:xfrm>
                <a:grpFill/>
              </p:grpSpPr>
              <p:sp>
                <p:nvSpPr>
                  <p:cNvPr id="705"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06"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0" name="Group 6046"/>
                <p:cNvGrpSpPr>
                  <a:grpSpLocks noChangeAspect="1"/>
                </p:cNvGrpSpPr>
                <p:nvPr/>
              </p:nvGrpSpPr>
              <p:grpSpPr bwMode="auto">
                <a:xfrm>
                  <a:off x="3593750" y="4309293"/>
                  <a:ext cx="9490" cy="57276"/>
                  <a:chOff x="2668" y="2761"/>
                  <a:chExt cx="40" cy="217"/>
                </a:xfrm>
                <a:grpFill/>
              </p:grpSpPr>
              <p:sp>
                <p:nvSpPr>
                  <p:cNvPr id="703"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04"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1" name="Group 6049"/>
                <p:cNvGrpSpPr>
                  <a:grpSpLocks noChangeAspect="1"/>
                </p:cNvGrpSpPr>
                <p:nvPr/>
              </p:nvGrpSpPr>
              <p:grpSpPr bwMode="auto">
                <a:xfrm flipV="1">
                  <a:off x="3800418" y="4252017"/>
                  <a:ext cx="9490" cy="116843"/>
                  <a:chOff x="3217" y="3037"/>
                  <a:chExt cx="46" cy="372"/>
                </a:xfrm>
                <a:grpFill/>
              </p:grpSpPr>
              <p:sp>
                <p:nvSpPr>
                  <p:cNvPr id="701"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02"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2" name="Group 6052"/>
                <p:cNvGrpSpPr>
                  <a:grpSpLocks noChangeAspect="1"/>
                </p:cNvGrpSpPr>
                <p:nvPr/>
              </p:nvGrpSpPr>
              <p:grpSpPr bwMode="auto">
                <a:xfrm>
                  <a:off x="3765622" y="4222234"/>
                  <a:ext cx="11599" cy="116843"/>
                  <a:chOff x="3353" y="3099"/>
                  <a:chExt cx="40" cy="455"/>
                </a:xfrm>
                <a:grpFill/>
              </p:grpSpPr>
              <p:sp>
                <p:nvSpPr>
                  <p:cNvPr id="699"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700"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3" name="Group 6055"/>
                <p:cNvGrpSpPr>
                  <a:grpSpLocks noChangeAspect="1"/>
                </p:cNvGrpSpPr>
                <p:nvPr/>
              </p:nvGrpSpPr>
              <p:grpSpPr bwMode="auto">
                <a:xfrm>
                  <a:off x="3738206" y="4226816"/>
                  <a:ext cx="11599" cy="68731"/>
                  <a:chOff x="3486" y="3261"/>
                  <a:chExt cx="40" cy="337"/>
                </a:xfrm>
                <a:grpFill/>
              </p:grpSpPr>
              <p:sp>
                <p:nvSpPr>
                  <p:cNvPr id="697"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98"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4" name="Group 6058"/>
                <p:cNvGrpSpPr>
                  <a:grpSpLocks noChangeAspect="1"/>
                </p:cNvGrpSpPr>
                <p:nvPr/>
              </p:nvGrpSpPr>
              <p:grpSpPr bwMode="auto">
                <a:xfrm>
                  <a:off x="3941711" y="4229107"/>
                  <a:ext cx="10544" cy="117989"/>
                  <a:chOff x="2195" y="2463"/>
                  <a:chExt cx="40" cy="442"/>
                </a:xfrm>
                <a:grpFill/>
              </p:grpSpPr>
              <p:sp>
                <p:nvSpPr>
                  <p:cNvPr id="695"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96"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5" name="Group 6061"/>
                <p:cNvGrpSpPr>
                  <a:grpSpLocks noChangeAspect="1"/>
                </p:cNvGrpSpPr>
                <p:nvPr/>
              </p:nvGrpSpPr>
              <p:grpSpPr bwMode="auto">
                <a:xfrm>
                  <a:off x="3901643" y="4269200"/>
                  <a:ext cx="10544" cy="103097"/>
                  <a:chOff x="2329" y="2599"/>
                  <a:chExt cx="43" cy="386"/>
                </a:xfrm>
                <a:grpFill/>
              </p:grpSpPr>
              <p:sp>
                <p:nvSpPr>
                  <p:cNvPr id="693"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94"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6" name="Group 6064"/>
                <p:cNvGrpSpPr>
                  <a:grpSpLocks noChangeAspect="1"/>
                </p:cNvGrpSpPr>
                <p:nvPr/>
              </p:nvGrpSpPr>
              <p:grpSpPr bwMode="auto">
                <a:xfrm>
                  <a:off x="3829942" y="4295547"/>
                  <a:ext cx="10544" cy="71022"/>
                  <a:chOff x="2065" y="2441"/>
                  <a:chExt cx="40" cy="272"/>
                </a:xfrm>
                <a:grpFill/>
              </p:grpSpPr>
              <p:sp>
                <p:nvSpPr>
                  <p:cNvPr id="691"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92"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7" name="Group 6067"/>
                <p:cNvGrpSpPr>
                  <a:grpSpLocks noChangeAspect="1"/>
                </p:cNvGrpSpPr>
                <p:nvPr/>
              </p:nvGrpSpPr>
              <p:grpSpPr bwMode="auto">
                <a:xfrm flipV="1">
                  <a:off x="3872119" y="4313875"/>
                  <a:ext cx="10544" cy="48112"/>
                  <a:chOff x="2815" y="1923"/>
                  <a:chExt cx="40" cy="217"/>
                </a:xfrm>
                <a:grpFill/>
              </p:grpSpPr>
              <p:sp>
                <p:nvSpPr>
                  <p:cNvPr id="689"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90"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8" name="Group 6070"/>
                <p:cNvGrpSpPr>
                  <a:grpSpLocks noChangeAspect="1"/>
                </p:cNvGrpSpPr>
                <p:nvPr/>
              </p:nvGrpSpPr>
              <p:grpSpPr bwMode="auto">
                <a:xfrm>
                  <a:off x="3971235" y="4224525"/>
                  <a:ext cx="11599" cy="72168"/>
                  <a:chOff x="2329" y="2599"/>
                  <a:chExt cx="43" cy="386"/>
                </a:xfrm>
                <a:grpFill/>
              </p:grpSpPr>
              <p:sp>
                <p:nvSpPr>
                  <p:cNvPr id="687"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88"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69" name="Group 6073"/>
                <p:cNvGrpSpPr>
                  <a:grpSpLocks noChangeAspect="1"/>
                </p:cNvGrpSpPr>
                <p:nvPr/>
              </p:nvGrpSpPr>
              <p:grpSpPr bwMode="auto">
                <a:xfrm>
                  <a:off x="4012358" y="4230252"/>
                  <a:ext cx="10544" cy="42384"/>
                  <a:chOff x="2478" y="2807"/>
                  <a:chExt cx="43" cy="178"/>
                </a:xfrm>
                <a:grpFill/>
              </p:grpSpPr>
              <p:sp>
                <p:nvSpPr>
                  <p:cNvPr id="685"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86"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70" name="Group 6076"/>
                <p:cNvGrpSpPr>
                  <a:grpSpLocks noChangeAspect="1"/>
                </p:cNvGrpSpPr>
                <p:nvPr/>
              </p:nvGrpSpPr>
              <p:grpSpPr bwMode="auto">
                <a:xfrm>
                  <a:off x="4075624" y="4241707"/>
                  <a:ext cx="11599" cy="117989"/>
                  <a:chOff x="2195" y="2463"/>
                  <a:chExt cx="40" cy="442"/>
                </a:xfrm>
                <a:grpFill/>
              </p:grpSpPr>
              <p:sp>
                <p:nvSpPr>
                  <p:cNvPr id="683"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84"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71" name="Group 6079"/>
                <p:cNvGrpSpPr>
                  <a:grpSpLocks noChangeAspect="1"/>
                </p:cNvGrpSpPr>
                <p:nvPr/>
              </p:nvGrpSpPr>
              <p:grpSpPr bwMode="auto">
                <a:xfrm>
                  <a:off x="4110420" y="4285237"/>
                  <a:ext cx="10544" cy="83623"/>
                  <a:chOff x="2329" y="2599"/>
                  <a:chExt cx="43" cy="386"/>
                </a:xfrm>
                <a:grpFill/>
              </p:grpSpPr>
              <p:sp>
                <p:nvSpPr>
                  <p:cNvPr id="681"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82"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72" name="Group 6082"/>
                <p:cNvGrpSpPr>
                  <a:grpSpLocks noChangeAspect="1"/>
                </p:cNvGrpSpPr>
                <p:nvPr/>
              </p:nvGrpSpPr>
              <p:grpSpPr bwMode="auto">
                <a:xfrm>
                  <a:off x="4042936" y="4225670"/>
                  <a:ext cx="11599" cy="89351"/>
                  <a:chOff x="2065" y="2441"/>
                  <a:chExt cx="40" cy="272"/>
                </a:xfrm>
                <a:grpFill/>
              </p:grpSpPr>
              <p:sp>
                <p:nvSpPr>
                  <p:cNvPr id="679"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80"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73" name="Group 6269"/>
                <p:cNvGrpSpPr>
                  <a:grpSpLocks noChangeAspect="1"/>
                </p:cNvGrpSpPr>
                <p:nvPr/>
              </p:nvGrpSpPr>
              <p:grpSpPr bwMode="auto">
                <a:xfrm>
                  <a:off x="3111876" y="4227961"/>
                  <a:ext cx="11599" cy="59567"/>
                  <a:chOff x="3094" y="2443"/>
                  <a:chExt cx="40" cy="183"/>
                </a:xfrm>
                <a:grpFill/>
              </p:grpSpPr>
              <p:sp>
                <p:nvSpPr>
                  <p:cNvPr id="677"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78"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74" name="Group 6278"/>
                <p:cNvGrpSpPr>
                  <a:grpSpLocks noChangeAspect="1"/>
                </p:cNvGrpSpPr>
                <p:nvPr/>
              </p:nvGrpSpPr>
              <p:grpSpPr bwMode="auto">
                <a:xfrm>
                  <a:off x="3157216" y="4233689"/>
                  <a:ext cx="10544" cy="42384"/>
                  <a:chOff x="2478" y="2807"/>
                  <a:chExt cx="43" cy="178"/>
                </a:xfrm>
                <a:grpFill/>
              </p:grpSpPr>
              <p:sp>
                <p:nvSpPr>
                  <p:cNvPr id="675"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676"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667"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68"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69"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70"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71"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72"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73"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674"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70016" name="组合 549"/>
              <p:cNvGrpSpPr>
                <a:grpSpLocks/>
              </p:cNvGrpSpPr>
              <p:nvPr/>
            </p:nvGrpSpPr>
            <p:grpSpPr bwMode="auto">
              <a:xfrm>
                <a:off x="4172599" y="4221087"/>
                <a:ext cx="783441" cy="151209"/>
                <a:chOff x="2310510" y="4221088"/>
                <a:chExt cx="783441" cy="151209"/>
              </a:xfrm>
            </p:grpSpPr>
            <p:sp>
              <p:nvSpPr>
                <p:cNvPr id="70017"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18"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19"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20"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0021" name="Group 6191"/>
                <p:cNvGrpSpPr>
                  <a:grpSpLocks noChangeAspect="1"/>
                </p:cNvGrpSpPr>
                <p:nvPr/>
              </p:nvGrpSpPr>
              <p:grpSpPr bwMode="auto">
                <a:xfrm>
                  <a:off x="2343198" y="4230252"/>
                  <a:ext cx="9490" cy="116843"/>
                  <a:chOff x="2195" y="2463"/>
                  <a:chExt cx="40" cy="442"/>
                </a:xfrm>
              </p:grpSpPr>
              <p:sp>
                <p:nvSpPr>
                  <p:cNvPr id="70093"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94"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2" name="Group 6194"/>
                <p:cNvGrpSpPr>
                  <a:grpSpLocks noChangeAspect="1"/>
                </p:cNvGrpSpPr>
                <p:nvPr/>
              </p:nvGrpSpPr>
              <p:grpSpPr bwMode="auto">
                <a:xfrm>
                  <a:off x="2376939" y="4266909"/>
                  <a:ext cx="10544" cy="103097"/>
                  <a:chOff x="2329" y="2599"/>
                  <a:chExt cx="43" cy="386"/>
                </a:xfrm>
              </p:grpSpPr>
              <p:sp>
                <p:nvSpPr>
                  <p:cNvPr id="70091"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92"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3" name="Group 6200"/>
                <p:cNvGrpSpPr>
                  <a:grpSpLocks noChangeAspect="1"/>
                </p:cNvGrpSpPr>
                <p:nvPr/>
              </p:nvGrpSpPr>
              <p:grpSpPr bwMode="auto">
                <a:xfrm>
                  <a:off x="2310510" y="4225670"/>
                  <a:ext cx="9490" cy="71022"/>
                  <a:chOff x="2065" y="2441"/>
                  <a:chExt cx="40" cy="272"/>
                </a:xfrm>
              </p:grpSpPr>
              <p:sp>
                <p:nvSpPr>
                  <p:cNvPr id="70089"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90"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4" name="Group 6203"/>
                <p:cNvGrpSpPr>
                  <a:grpSpLocks noChangeAspect="1"/>
                </p:cNvGrpSpPr>
                <p:nvPr/>
              </p:nvGrpSpPr>
              <p:grpSpPr bwMode="auto">
                <a:xfrm>
                  <a:off x="2409627" y="4319603"/>
                  <a:ext cx="10544" cy="42384"/>
                  <a:chOff x="2478" y="2807"/>
                  <a:chExt cx="43" cy="178"/>
                </a:xfrm>
              </p:grpSpPr>
              <p:sp>
                <p:nvSpPr>
                  <p:cNvPr id="70087"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88"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5" name="Group 6206"/>
                <p:cNvGrpSpPr>
                  <a:grpSpLocks noChangeAspect="1"/>
                </p:cNvGrpSpPr>
                <p:nvPr/>
              </p:nvGrpSpPr>
              <p:grpSpPr bwMode="auto">
                <a:xfrm>
                  <a:off x="2543539" y="4225670"/>
                  <a:ext cx="11599" cy="59567"/>
                  <a:chOff x="3094" y="2443"/>
                  <a:chExt cx="40" cy="183"/>
                </a:xfrm>
              </p:grpSpPr>
              <p:sp>
                <p:nvSpPr>
                  <p:cNvPr id="70085"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86"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6" name="Group 6209"/>
                <p:cNvGrpSpPr>
                  <a:grpSpLocks noChangeAspect="1"/>
                </p:cNvGrpSpPr>
                <p:nvPr/>
              </p:nvGrpSpPr>
              <p:grpSpPr bwMode="auto">
                <a:xfrm>
                  <a:off x="2516124" y="4225670"/>
                  <a:ext cx="11599" cy="108825"/>
                  <a:chOff x="2978" y="2432"/>
                  <a:chExt cx="46" cy="375"/>
                </a:xfrm>
              </p:grpSpPr>
              <p:sp>
                <p:nvSpPr>
                  <p:cNvPr id="70083"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84"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7" name="Group 6212"/>
                <p:cNvGrpSpPr>
                  <a:grpSpLocks noChangeAspect="1"/>
                </p:cNvGrpSpPr>
                <p:nvPr/>
              </p:nvGrpSpPr>
              <p:grpSpPr bwMode="auto">
                <a:xfrm>
                  <a:off x="2483437" y="4247435"/>
                  <a:ext cx="10544" cy="116843"/>
                  <a:chOff x="2832" y="2516"/>
                  <a:chExt cx="43" cy="436"/>
                </a:xfrm>
              </p:grpSpPr>
              <p:sp>
                <p:nvSpPr>
                  <p:cNvPr id="70081"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82"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8" name="Group 6215"/>
                <p:cNvGrpSpPr>
                  <a:grpSpLocks noChangeAspect="1"/>
                </p:cNvGrpSpPr>
                <p:nvPr/>
              </p:nvGrpSpPr>
              <p:grpSpPr bwMode="auto">
                <a:xfrm>
                  <a:off x="2448640" y="4307002"/>
                  <a:ext cx="9490" cy="57276"/>
                  <a:chOff x="2668" y="2761"/>
                  <a:chExt cx="40" cy="217"/>
                </a:xfrm>
              </p:grpSpPr>
              <p:sp>
                <p:nvSpPr>
                  <p:cNvPr id="70079"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80"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29" name="Group 6218"/>
                <p:cNvGrpSpPr>
                  <a:grpSpLocks noChangeAspect="1"/>
                </p:cNvGrpSpPr>
                <p:nvPr/>
              </p:nvGrpSpPr>
              <p:grpSpPr bwMode="auto">
                <a:xfrm flipV="1">
                  <a:off x="2655308" y="4252017"/>
                  <a:ext cx="9490" cy="116843"/>
                  <a:chOff x="3217" y="3037"/>
                  <a:chExt cx="46" cy="372"/>
                </a:xfrm>
              </p:grpSpPr>
              <p:sp>
                <p:nvSpPr>
                  <p:cNvPr id="70077"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78"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0" name="Group 6221"/>
                <p:cNvGrpSpPr>
                  <a:grpSpLocks noChangeAspect="1"/>
                </p:cNvGrpSpPr>
                <p:nvPr/>
              </p:nvGrpSpPr>
              <p:grpSpPr bwMode="auto">
                <a:xfrm>
                  <a:off x="2619458" y="4222234"/>
                  <a:ext cx="11599" cy="116843"/>
                  <a:chOff x="3353" y="3099"/>
                  <a:chExt cx="40" cy="455"/>
                </a:xfrm>
              </p:grpSpPr>
              <p:sp>
                <p:nvSpPr>
                  <p:cNvPr id="70075"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76"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1" name="Group 6224"/>
                <p:cNvGrpSpPr>
                  <a:grpSpLocks noChangeAspect="1"/>
                </p:cNvGrpSpPr>
                <p:nvPr/>
              </p:nvGrpSpPr>
              <p:grpSpPr bwMode="auto">
                <a:xfrm>
                  <a:off x="2590988" y="4224525"/>
                  <a:ext cx="11599" cy="68731"/>
                  <a:chOff x="3486" y="3261"/>
                  <a:chExt cx="40" cy="337"/>
                </a:xfrm>
              </p:grpSpPr>
              <p:sp>
                <p:nvSpPr>
                  <p:cNvPr id="70073"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74"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2" name="Group 6227"/>
                <p:cNvGrpSpPr>
                  <a:grpSpLocks noChangeAspect="1"/>
                </p:cNvGrpSpPr>
                <p:nvPr/>
              </p:nvGrpSpPr>
              <p:grpSpPr bwMode="auto">
                <a:xfrm>
                  <a:off x="2794493" y="4229107"/>
                  <a:ext cx="9490" cy="117989"/>
                  <a:chOff x="2195" y="2463"/>
                  <a:chExt cx="40" cy="442"/>
                </a:xfrm>
              </p:grpSpPr>
              <p:sp>
                <p:nvSpPr>
                  <p:cNvPr id="70071"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72"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3" name="Group 6230"/>
                <p:cNvGrpSpPr>
                  <a:grpSpLocks noChangeAspect="1"/>
                </p:cNvGrpSpPr>
                <p:nvPr/>
              </p:nvGrpSpPr>
              <p:grpSpPr bwMode="auto">
                <a:xfrm>
                  <a:off x="2756534" y="4266909"/>
                  <a:ext cx="10544" cy="103097"/>
                  <a:chOff x="2329" y="2599"/>
                  <a:chExt cx="43" cy="386"/>
                </a:xfrm>
              </p:grpSpPr>
              <p:sp>
                <p:nvSpPr>
                  <p:cNvPr id="70069"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70"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4" name="Group 6233"/>
                <p:cNvGrpSpPr>
                  <a:grpSpLocks noChangeAspect="1"/>
                </p:cNvGrpSpPr>
                <p:nvPr/>
              </p:nvGrpSpPr>
              <p:grpSpPr bwMode="auto">
                <a:xfrm>
                  <a:off x="2684832" y="4295547"/>
                  <a:ext cx="9490" cy="71022"/>
                  <a:chOff x="2065" y="2441"/>
                  <a:chExt cx="40" cy="272"/>
                </a:xfrm>
              </p:grpSpPr>
              <p:sp>
                <p:nvSpPr>
                  <p:cNvPr id="70067"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68"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5" name="Group 6236"/>
                <p:cNvGrpSpPr>
                  <a:grpSpLocks noChangeAspect="1"/>
                </p:cNvGrpSpPr>
                <p:nvPr/>
              </p:nvGrpSpPr>
              <p:grpSpPr bwMode="auto">
                <a:xfrm flipV="1">
                  <a:off x="2725955" y="4313875"/>
                  <a:ext cx="11599" cy="48112"/>
                  <a:chOff x="2815" y="1923"/>
                  <a:chExt cx="40" cy="217"/>
                </a:xfrm>
              </p:grpSpPr>
              <p:sp>
                <p:nvSpPr>
                  <p:cNvPr id="70065"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66"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6" name="Group 6239"/>
                <p:cNvGrpSpPr>
                  <a:grpSpLocks noChangeAspect="1"/>
                </p:cNvGrpSpPr>
                <p:nvPr/>
              </p:nvGrpSpPr>
              <p:grpSpPr bwMode="auto">
                <a:xfrm>
                  <a:off x="2826126" y="4224525"/>
                  <a:ext cx="11599" cy="72168"/>
                  <a:chOff x="2329" y="2599"/>
                  <a:chExt cx="43" cy="386"/>
                </a:xfrm>
              </p:grpSpPr>
              <p:sp>
                <p:nvSpPr>
                  <p:cNvPr id="70063"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64"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7" name="Group 6242"/>
                <p:cNvGrpSpPr>
                  <a:grpSpLocks noChangeAspect="1"/>
                </p:cNvGrpSpPr>
                <p:nvPr/>
              </p:nvGrpSpPr>
              <p:grpSpPr bwMode="auto">
                <a:xfrm>
                  <a:off x="2866194" y="4230252"/>
                  <a:ext cx="10544" cy="42384"/>
                  <a:chOff x="2478" y="2807"/>
                  <a:chExt cx="43" cy="178"/>
                </a:xfrm>
              </p:grpSpPr>
              <p:sp>
                <p:nvSpPr>
                  <p:cNvPr id="70061"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62"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8" name="Group 6245"/>
                <p:cNvGrpSpPr>
                  <a:grpSpLocks noChangeAspect="1"/>
                </p:cNvGrpSpPr>
                <p:nvPr/>
              </p:nvGrpSpPr>
              <p:grpSpPr bwMode="auto">
                <a:xfrm>
                  <a:off x="2930514" y="4241707"/>
                  <a:ext cx="10544" cy="117989"/>
                  <a:chOff x="2195" y="2463"/>
                  <a:chExt cx="40" cy="442"/>
                </a:xfrm>
              </p:grpSpPr>
              <p:sp>
                <p:nvSpPr>
                  <p:cNvPr id="70059"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60"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39" name="Group 6248"/>
                <p:cNvGrpSpPr>
                  <a:grpSpLocks noChangeAspect="1"/>
                </p:cNvGrpSpPr>
                <p:nvPr/>
              </p:nvGrpSpPr>
              <p:grpSpPr bwMode="auto">
                <a:xfrm>
                  <a:off x="2964256" y="4285237"/>
                  <a:ext cx="10544" cy="83623"/>
                  <a:chOff x="2329" y="2599"/>
                  <a:chExt cx="43" cy="386"/>
                </a:xfrm>
              </p:grpSpPr>
              <p:sp>
                <p:nvSpPr>
                  <p:cNvPr id="70057"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58"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40" name="Group 6251"/>
                <p:cNvGrpSpPr>
                  <a:grpSpLocks noChangeAspect="1"/>
                </p:cNvGrpSpPr>
                <p:nvPr/>
              </p:nvGrpSpPr>
              <p:grpSpPr bwMode="auto">
                <a:xfrm>
                  <a:off x="2897827" y="4225670"/>
                  <a:ext cx="10544" cy="89351"/>
                  <a:chOff x="2065" y="2441"/>
                  <a:chExt cx="40" cy="272"/>
                </a:xfrm>
              </p:grpSpPr>
              <p:sp>
                <p:nvSpPr>
                  <p:cNvPr id="70055"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56"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41" name="Group 6272"/>
                <p:cNvGrpSpPr>
                  <a:grpSpLocks noChangeAspect="1"/>
                </p:cNvGrpSpPr>
                <p:nvPr/>
              </p:nvGrpSpPr>
              <p:grpSpPr bwMode="auto">
                <a:xfrm>
                  <a:off x="3082352" y="4231398"/>
                  <a:ext cx="11599" cy="108825"/>
                  <a:chOff x="2978" y="2432"/>
                  <a:chExt cx="46" cy="375"/>
                </a:xfrm>
              </p:grpSpPr>
              <p:sp>
                <p:nvSpPr>
                  <p:cNvPr id="70053"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54"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42" name="Group 6275"/>
                <p:cNvGrpSpPr>
                  <a:grpSpLocks noChangeAspect="1"/>
                </p:cNvGrpSpPr>
                <p:nvPr/>
              </p:nvGrpSpPr>
              <p:grpSpPr bwMode="auto">
                <a:xfrm>
                  <a:off x="3016977" y="4309293"/>
                  <a:ext cx="10544" cy="58422"/>
                  <a:chOff x="2668" y="2761"/>
                  <a:chExt cx="40" cy="217"/>
                </a:xfrm>
              </p:grpSpPr>
              <p:sp>
                <p:nvSpPr>
                  <p:cNvPr id="70051"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52"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70043" name="Group 6281"/>
                <p:cNvGrpSpPr>
                  <a:grpSpLocks noChangeAspect="1"/>
                </p:cNvGrpSpPr>
                <p:nvPr/>
              </p:nvGrpSpPr>
              <p:grpSpPr bwMode="auto">
                <a:xfrm>
                  <a:off x="3046501" y="4268054"/>
                  <a:ext cx="11599" cy="98515"/>
                  <a:chOff x="1015" y="2428"/>
                  <a:chExt cx="46" cy="372"/>
                </a:xfrm>
              </p:grpSpPr>
              <p:sp>
                <p:nvSpPr>
                  <p:cNvPr id="70049"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50"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70044"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45"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46"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47"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048"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pic>
          <p:nvPicPr>
            <p:cNvPr id="70005" name="Picture 235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70152" y="1484784"/>
              <a:ext cx="1829952" cy="1360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 name="椭圆 541"/>
            <p:cNvSpPr/>
            <p:nvPr/>
          </p:nvSpPr>
          <p:spPr>
            <a:xfrm rot="581405">
              <a:off x="5378228" y="1999246"/>
              <a:ext cx="1106634" cy="414428"/>
            </a:xfrm>
            <a:prstGeom prst="ellipse">
              <a:avLst/>
            </a:prstGeom>
            <a:gradFill flip="none" rotWithShape="1">
              <a:gsLst>
                <a:gs pos="0">
                  <a:srgbClr val="FBEAC7"/>
                </a:gs>
                <a:gs pos="0">
                  <a:srgbClr val="FEE7F2"/>
                </a:gs>
                <a:gs pos="36000">
                  <a:srgbClr val="FAC77D"/>
                </a:gs>
                <a:gs pos="61000">
                  <a:srgbClr val="FBA97D"/>
                </a:gs>
                <a:gs pos="82001">
                  <a:srgbClr val="FBD49C"/>
                </a:gs>
                <a:gs pos="0">
                  <a:srgbClr val="FEE7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2"/>
                  </a:solidFill>
                  <a:latin typeface="Times New Roman" pitchFamily="18" charset="0"/>
                  <a:cs typeface="Times New Roman" pitchFamily="18" charset="0"/>
                </a:rPr>
                <a:t>TAF9</a:t>
              </a:r>
              <a:endParaRPr lang="zh-CN" altLang="en-US" sz="1200" b="1" dirty="0">
                <a:solidFill>
                  <a:schemeClr val="bg2"/>
                </a:solidFill>
                <a:latin typeface="Times New Roman" pitchFamily="18" charset="0"/>
                <a:cs typeface="Times New Roman" pitchFamily="18" charset="0"/>
              </a:endParaRPr>
            </a:p>
          </p:txBody>
        </p:sp>
        <p:sp>
          <p:nvSpPr>
            <p:cNvPr id="543" name="椭圆 542"/>
            <p:cNvSpPr/>
            <p:nvPr/>
          </p:nvSpPr>
          <p:spPr>
            <a:xfrm rot="19698770">
              <a:off x="6165516" y="1885785"/>
              <a:ext cx="787362" cy="600129"/>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2"/>
                  </a:solidFill>
                  <a:latin typeface="Times New Roman" pitchFamily="18" charset="0"/>
                  <a:cs typeface="Times New Roman" pitchFamily="18" charset="0"/>
                </a:rPr>
                <a:t>TAF6</a:t>
              </a:r>
              <a:endParaRPr lang="zh-CN" altLang="en-US" sz="1050" b="1" dirty="0">
                <a:solidFill>
                  <a:schemeClr val="bg2"/>
                </a:solidFill>
                <a:latin typeface="Times New Roman" pitchFamily="18" charset="0"/>
                <a:cs typeface="Times New Roman" pitchFamily="18" charset="0"/>
              </a:endParaRPr>
            </a:p>
          </p:txBody>
        </p:sp>
      </p:grpSp>
      <p:sp>
        <p:nvSpPr>
          <p:cNvPr id="539" name="椭圆 538"/>
          <p:cNvSpPr/>
          <p:nvPr/>
        </p:nvSpPr>
        <p:spPr bwMode="auto">
          <a:xfrm>
            <a:off x="3730625" y="2265363"/>
            <a:ext cx="1009650" cy="50165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err="1">
                <a:solidFill>
                  <a:schemeClr val="bg2"/>
                </a:solidFill>
                <a:latin typeface="Times New Roman" pitchFamily="18" charset="0"/>
                <a:cs typeface="Times New Roman" pitchFamily="18" charset="0"/>
              </a:rPr>
              <a:t>TFⅡA</a:t>
            </a:r>
            <a:endParaRPr lang="zh-CN" altLang="en-US" sz="1200" b="1" dirty="0">
              <a:solidFill>
                <a:schemeClr val="bg2"/>
              </a:solidFill>
              <a:latin typeface="Times New Roman" pitchFamily="18" charset="0"/>
              <a:cs typeface="Times New Roman" pitchFamily="18" charset="0"/>
            </a:endParaRPr>
          </a:p>
        </p:txBody>
      </p:sp>
      <p:grpSp>
        <p:nvGrpSpPr>
          <p:cNvPr id="69830" name="组合 1065"/>
          <p:cNvGrpSpPr>
            <a:grpSpLocks/>
          </p:cNvGrpSpPr>
          <p:nvPr/>
        </p:nvGrpSpPr>
        <p:grpSpPr bwMode="auto">
          <a:xfrm>
            <a:off x="3389313" y="3230563"/>
            <a:ext cx="5372100" cy="1360487"/>
            <a:chOff x="2969670" y="1484784"/>
            <a:chExt cx="5371227" cy="1360783"/>
          </a:xfrm>
        </p:grpSpPr>
        <p:grpSp>
          <p:nvGrpSpPr>
            <p:cNvPr id="69835" name="组合 1069"/>
            <p:cNvGrpSpPr>
              <a:grpSpLocks/>
            </p:cNvGrpSpPr>
            <p:nvPr/>
          </p:nvGrpSpPr>
          <p:grpSpPr bwMode="auto">
            <a:xfrm>
              <a:off x="2969670" y="2485938"/>
              <a:ext cx="5371227" cy="151210"/>
              <a:chOff x="744684" y="4221087"/>
              <a:chExt cx="5371227" cy="151210"/>
            </a:xfrm>
          </p:grpSpPr>
          <p:sp>
            <p:nvSpPr>
              <p:cNvPr id="69841" name="Freeform 5993"/>
              <p:cNvSpPr>
                <a:spLocks noChangeAspect="1"/>
              </p:cNvSpPr>
              <p:nvPr/>
            </p:nvSpPr>
            <p:spPr bwMode="auto">
              <a:xfrm>
                <a:off x="2957929"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0676" name="组合 1074"/>
              <p:cNvGrpSpPr/>
              <p:nvPr/>
            </p:nvGrpSpPr>
            <p:grpSpPr>
              <a:xfrm>
                <a:off x="3039120" y="4221088"/>
                <a:ext cx="1214702" cy="151209"/>
                <a:chOff x="3039120" y="4221088"/>
                <a:chExt cx="1214702" cy="151209"/>
              </a:xfrm>
              <a:solidFill>
                <a:schemeClr val="bg1">
                  <a:lumMod val="50000"/>
                </a:schemeClr>
              </a:solidFill>
            </p:grpSpPr>
            <p:sp>
              <p:nvSpPr>
                <p:cNvPr id="1489"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0"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1"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2"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3"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4"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5"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496"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70657" name="Group 6001"/>
                <p:cNvGrpSpPr>
                  <a:grpSpLocks noChangeAspect="1"/>
                </p:cNvGrpSpPr>
                <p:nvPr/>
              </p:nvGrpSpPr>
              <p:grpSpPr bwMode="auto">
                <a:xfrm>
                  <a:off x="3184632" y="4223379"/>
                  <a:ext cx="11599" cy="99660"/>
                  <a:chOff x="1015" y="2428"/>
                  <a:chExt cx="46" cy="372"/>
                </a:xfrm>
                <a:grpFill/>
              </p:grpSpPr>
              <p:sp>
                <p:nvSpPr>
                  <p:cNvPr id="1593"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94"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78" name="Group 6004"/>
                <p:cNvGrpSpPr>
                  <a:grpSpLocks noChangeAspect="1"/>
                </p:cNvGrpSpPr>
                <p:nvPr/>
              </p:nvGrpSpPr>
              <p:grpSpPr bwMode="auto">
                <a:xfrm>
                  <a:off x="3354395" y="4239416"/>
                  <a:ext cx="9490" cy="119134"/>
                  <a:chOff x="1790" y="2461"/>
                  <a:chExt cx="40" cy="447"/>
                </a:xfrm>
                <a:grpFill/>
              </p:grpSpPr>
              <p:sp>
                <p:nvSpPr>
                  <p:cNvPr id="1591"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92"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79" name="Group 6007"/>
                <p:cNvGrpSpPr>
                  <a:grpSpLocks noChangeAspect="1"/>
                </p:cNvGrpSpPr>
                <p:nvPr/>
              </p:nvGrpSpPr>
              <p:grpSpPr bwMode="auto">
                <a:xfrm>
                  <a:off x="3217319" y="4240562"/>
                  <a:ext cx="9490" cy="121425"/>
                  <a:chOff x="1151" y="2490"/>
                  <a:chExt cx="40" cy="455"/>
                </a:xfrm>
                <a:grpFill/>
              </p:grpSpPr>
              <p:sp>
                <p:nvSpPr>
                  <p:cNvPr id="1589"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90"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0" name="Group 6010"/>
                <p:cNvGrpSpPr>
                  <a:grpSpLocks noChangeAspect="1"/>
                </p:cNvGrpSpPr>
                <p:nvPr/>
              </p:nvGrpSpPr>
              <p:grpSpPr bwMode="auto">
                <a:xfrm>
                  <a:off x="3391299" y="4223379"/>
                  <a:ext cx="8435" cy="85914"/>
                  <a:chOff x="1914" y="2425"/>
                  <a:chExt cx="40" cy="326"/>
                </a:xfrm>
                <a:grpFill/>
              </p:grpSpPr>
              <p:sp>
                <p:nvSpPr>
                  <p:cNvPr id="1587"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88"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58" name="Group 6013"/>
                <p:cNvGrpSpPr>
                  <a:grpSpLocks noChangeAspect="1"/>
                </p:cNvGrpSpPr>
                <p:nvPr/>
              </p:nvGrpSpPr>
              <p:grpSpPr bwMode="auto">
                <a:xfrm>
                  <a:off x="3248952" y="4278364"/>
                  <a:ext cx="8435" cy="89351"/>
                  <a:chOff x="1284" y="2652"/>
                  <a:chExt cx="40" cy="337"/>
                </a:xfrm>
                <a:grpFill/>
              </p:grpSpPr>
              <p:sp>
                <p:nvSpPr>
                  <p:cNvPr id="1585"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86"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2" name="Group 6016"/>
                <p:cNvGrpSpPr>
                  <a:grpSpLocks noChangeAspect="1"/>
                </p:cNvGrpSpPr>
                <p:nvPr/>
              </p:nvGrpSpPr>
              <p:grpSpPr bwMode="auto">
                <a:xfrm>
                  <a:off x="3320653" y="4278364"/>
                  <a:ext cx="9490" cy="93933"/>
                  <a:chOff x="1658" y="2628"/>
                  <a:chExt cx="40" cy="355"/>
                </a:xfrm>
                <a:grpFill/>
              </p:grpSpPr>
              <p:sp>
                <p:nvSpPr>
                  <p:cNvPr id="1583"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84"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3" name="Group 6019"/>
                <p:cNvGrpSpPr>
                  <a:grpSpLocks noChangeAspect="1"/>
                </p:cNvGrpSpPr>
                <p:nvPr/>
              </p:nvGrpSpPr>
              <p:grpSpPr bwMode="auto">
                <a:xfrm>
                  <a:off x="3291129" y="4326476"/>
                  <a:ext cx="9490" cy="32075"/>
                  <a:chOff x="1516" y="2835"/>
                  <a:chExt cx="42" cy="123"/>
                </a:xfrm>
                <a:grpFill/>
              </p:grpSpPr>
              <p:sp>
                <p:nvSpPr>
                  <p:cNvPr id="1581"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82"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4" name="Group 6022"/>
                <p:cNvGrpSpPr>
                  <a:grpSpLocks noChangeAspect="1"/>
                </p:cNvGrpSpPr>
                <p:nvPr/>
              </p:nvGrpSpPr>
              <p:grpSpPr bwMode="auto">
                <a:xfrm>
                  <a:off x="3488307" y="4230252"/>
                  <a:ext cx="10544" cy="116843"/>
                  <a:chOff x="2195" y="2463"/>
                  <a:chExt cx="40" cy="442"/>
                </a:xfrm>
                <a:grpFill/>
              </p:grpSpPr>
              <p:sp>
                <p:nvSpPr>
                  <p:cNvPr id="1579"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80"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64" name="Group 6025"/>
                <p:cNvGrpSpPr>
                  <a:grpSpLocks noChangeAspect="1"/>
                </p:cNvGrpSpPr>
                <p:nvPr/>
              </p:nvGrpSpPr>
              <p:grpSpPr bwMode="auto">
                <a:xfrm>
                  <a:off x="3523103" y="4266909"/>
                  <a:ext cx="10544" cy="103097"/>
                  <a:chOff x="2329" y="2599"/>
                  <a:chExt cx="43" cy="386"/>
                </a:xfrm>
                <a:grpFill/>
              </p:grpSpPr>
              <p:sp>
                <p:nvSpPr>
                  <p:cNvPr id="1577"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78"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7" name="Group 6028"/>
                <p:cNvGrpSpPr>
                  <a:grpSpLocks noChangeAspect="1"/>
                </p:cNvGrpSpPr>
                <p:nvPr/>
              </p:nvGrpSpPr>
              <p:grpSpPr bwMode="auto">
                <a:xfrm>
                  <a:off x="3417660" y="4231398"/>
                  <a:ext cx="10544" cy="42384"/>
                  <a:chOff x="2478" y="2807"/>
                  <a:chExt cx="43" cy="178"/>
                </a:xfrm>
                <a:grpFill/>
              </p:grpSpPr>
              <p:sp>
                <p:nvSpPr>
                  <p:cNvPr id="1575"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76"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8" name="Group 6031"/>
                <p:cNvGrpSpPr>
                  <a:grpSpLocks noChangeAspect="1"/>
                </p:cNvGrpSpPr>
                <p:nvPr/>
              </p:nvGrpSpPr>
              <p:grpSpPr bwMode="auto">
                <a:xfrm>
                  <a:off x="3455620" y="4225670"/>
                  <a:ext cx="9490" cy="71022"/>
                  <a:chOff x="2065" y="2441"/>
                  <a:chExt cx="40" cy="272"/>
                </a:xfrm>
                <a:grpFill/>
              </p:grpSpPr>
              <p:sp>
                <p:nvSpPr>
                  <p:cNvPr id="1573"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74"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89" name="Group 6034"/>
                <p:cNvGrpSpPr>
                  <a:grpSpLocks noChangeAspect="1"/>
                </p:cNvGrpSpPr>
                <p:nvPr/>
              </p:nvGrpSpPr>
              <p:grpSpPr bwMode="auto">
                <a:xfrm>
                  <a:off x="3555790" y="4319603"/>
                  <a:ext cx="10544" cy="42384"/>
                  <a:chOff x="2478" y="2807"/>
                  <a:chExt cx="43" cy="178"/>
                </a:xfrm>
                <a:grpFill/>
              </p:grpSpPr>
              <p:sp>
                <p:nvSpPr>
                  <p:cNvPr id="1571"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72"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90" name="Group 6037"/>
                <p:cNvGrpSpPr>
                  <a:grpSpLocks noChangeAspect="1"/>
                </p:cNvGrpSpPr>
                <p:nvPr/>
              </p:nvGrpSpPr>
              <p:grpSpPr bwMode="auto">
                <a:xfrm>
                  <a:off x="3689703" y="4225670"/>
                  <a:ext cx="10544" cy="59567"/>
                  <a:chOff x="3094" y="2443"/>
                  <a:chExt cx="40" cy="183"/>
                </a:xfrm>
                <a:grpFill/>
              </p:grpSpPr>
              <p:sp>
                <p:nvSpPr>
                  <p:cNvPr id="1569"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70"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92" name="Group 6040"/>
                <p:cNvGrpSpPr>
                  <a:grpSpLocks noChangeAspect="1"/>
                </p:cNvGrpSpPr>
                <p:nvPr/>
              </p:nvGrpSpPr>
              <p:grpSpPr bwMode="auto">
                <a:xfrm>
                  <a:off x="3660179" y="4225670"/>
                  <a:ext cx="10544" cy="108825"/>
                  <a:chOff x="2978" y="2432"/>
                  <a:chExt cx="46" cy="375"/>
                </a:xfrm>
                <a:grpFill/>
              </p:grpSpPr>
              <p:sp>
                <p:nvSpPr>
                  <p:cNvPr id="1567"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68"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65" name="Group 6043"/>
                <p:cNvGrpSpPr>
                  <a:grpSpLocks noChangeAspect="1"/>
                </p:cNvGrpSpPr>
                <p:nvPr/>
              </p:nvGrpSpPr>
              <p:grpSpPr bwMode="auto">
                <a:xfrm>
                  <a:off x="3628546" y="4247435"/>
                  <a:ext cx="10544" cy="116843"/>
                  <a:chOff x="2832" y="2516"/>
                  <a:chExt cx="43" cy="436"/>
                </a:xfrm>
                <a:grpFill/>
              </p:grpSpPr>
              <p:sp>
                <p:nvSpPr>
                  <p:cNvPr id="1565"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66"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94" name="Group 6046"/>
                <p:cNvGrpSpPr>
                  <a:grpSpLocks noChangeAspect="1"/>
                </p:cNvGrpSpPr>
                <p:nvPr/>
              </p:nvGrpSpPr>
              <p:grpSpPr bwMode="auto">
                <a:xfrm>
                  <a:off x="3593750" y="4309293"/>
                  <a:ext cx="9490" cy="57276"/>
                  <a:chOff x="2668" y="2761"/>
                  <a:chExt cx="40" cy="217"/>
                </a:xfrm>
                <a:grpFill/>
              </p:grpSpPr>
              <p:sp>
                <p:nvSpPr>
                  <p:cNvPr id="1563"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64"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96" name="Group 6049"/>
                <p:cNvGrpSpPr>
                  <a:grpSpLocks noChangeAspect="1"/>
                </p:cNvGrpSpPr>
                <p:nvPr/>
              </p:nvGrpSpPr>
              <p:grpSpPr bwMode="auto">
                <a:xfrm flipV="1">
                  <a:off x="3800418" y="4252017"/>
                  <a:ext cx="9490" cy="116843"/>
                  <a:chOff x="3217" y="3037"/>
                  <a:chExt cx="46" cy="372"/>
                </a:xfrm>
                <a:grpFill/>
              </p:grpSpPr>
              <p:sp>
                <p:nvSpPr>
                  <p:cNvPr id="1561"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62"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66" name="Group 6052"/>
                <p:cNvGrpSpPr>
                  <a:grpSpLocks noChangeAspect="1"/>
                </p:cNvGrpSpPr>
                <p:nvPr/>
              </p:nvGrpSpPr>
              <p:grpSpPr bwMode="auto">
                <a:xfrm>
                  <a:off x="3765622" y="4222234"/>
                  <a:ext cx="11599" cy="116843"/>
                  <a:chOff x="3353" y="3099"/>
                  <a:chExt cx="40" cy="455"/>
                </a:xfrm>
                <a:grpFill/>
              </p:grpSpPr>
              <p:sp>
                <p:nvSpPr>
                  <p:cNvPr id="1559"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60"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73" name="Group 6055"/>
                <p:cNvGrpSpPr>
                  <a:grpSpLocks noChangeAspect="1"/>
                </p:cNvGrpSpPr>
                <p:nvPr/>
              </p:nvGrpSpPr>
              <p:grpSpPr bwMode="auto">
                <a:xfrm>
                  <a:off x="3738206" y="4226816"/>
                  <a:ext cx="11599" cy="68731"/>
                  <a:chOff x="3486" y="3261"/>
                  <a:chExt cx="40" cy="337"/>
                </a:xfrm>
                <a:grpFill/>
              </p:grpSpPr>
              <p:sp>
                <p:nvSpPr>
                  <p:cNvPr id="1557"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58"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74" name="Group 6058"/>
                <p:cNvGrpSpPr>
                  <a:grpSpLocks noChangeAspect="1"/>
                </p:cNvGrpSpPr>
                <p:nvPr/>
              </p:nvGrpSpPr>
              <p:grpSpPr bwMode="auto">
                <a:xfrm>
                  <a:off x="3941711" y="4229107"/>
                  <a:ext cx="10544" cy="117989"/>
                  <a:chOff x="2195" y="2463"/>
                  <a:chExt cx="40" cy="442"/>
                </a:xfrm>
                <a:grpFill/>
              </p:grpSpPr>
              <p:sp>
                <p:nvSpPr>
                  <p:cNvPr id="1555"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56"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675" name="Group 6061"/>
                <p:cNvGrpSpPr>
                  <a:grpSpLocks noChangeAspect="1"/>
                </p:cNvGrpSpPr>
                <p:nvPr/>
              </p:nvGrpSpPr>
              <p:grpSpPr bwMode="auto">
                <a:xfrm>
                  <a:off x="3901643" y="4269200"/>
                  <a:ext cx="10544" cy="103097"/>
                  <a:chOff x="2329" y="2599"/>
                  <a:chExt cx="43" cy="386"/>
                </a:xfrm>
                <a:grpFill/>
              </p:grpSpPr>
              <p:sp>
                <p:nvSpPr>
                  <p:cNvPr id="1553"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54"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6" name="Group 6064"/>
                <p:cNvGrpSpPr>
                  <a:grpSpLocks noChangeAspect="1"/>
                </p:cNvGrpSpPr>
                <p:nvPr/>
              </p:nvGrpSpPr>
              <p:grpSpPr bwMode="auto">
                <a:xfrm>
                  <a:off x="3829942" y="4295547"/>
                  <a:ext cx="10544" cy="71022"/>
                  <a:chOff x="2065" y="2441"/>
                  <a:chExt cx="40" cy="272"/>
                </a:xfrm>
                <a:grpFill/>
              </p:grpSpPr>
              <p:sp>
                <p:nvSpPr>
                  <p:cNvPr id="1551"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52"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7" name="Group 6067"/>
                <p:cNvGrpSpPr>
                  <a:grpSpLocks noChangeAspect="1"/>
                </p:cNvGrpSpPr>
                <p:nvPr/>
              </p:nvGrpSpPr>
              <p:grpSpPr bwMode="auto">
                <a:xfrm flipV="1">
                  <a:off x="3872119" y="4313875"/>
                  <a:ext cx="10544" cy="48112"/>
                  <a:chOff x="2815" y="1923"/>
                  <a:chExt cx="40" cy="217"/>
                </a:xfrm>
                <a:grpFill/>
              </p:grpSpPr>
              <p:sp>
                <p:nvSpPr>
                  <p:cNvPr id="1549"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50"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8" name="Group 6070"/>
                <p:cNvGrpSpPr>
                  <a:grpSpLocks noChangeAspect="1"/>
                </p:cNvGrpSpPr>
                <p:nvPr/>
              </p:nvGrpSpPr>
              <p:grpSpPr bwMode="auto">
                <a:xfrm>
                  <a:off x="3971235" y="4224525"/>
                  <a:ext cx="11599" cy="72168"/>
                  <a:chOff x="2329" y="2599"/>
                  <a:chExt cx="43" cy="386"/>
                </a:xfrm>
                <a:grpFill/>
              </p:grpSpPr>
              <p:sp>
                <p:nvSpPr>
                  <p:cNvPr id="1547"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48"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59" name="Group 6073"/>
                <p:cNvGrpSpPr>
                  <a:grpSpLocks noChangeAspect="1"/>
                </p:cNvGrpSpPr>
                <p:nvPr/>
              </p:nvGrpSpPr>
              <p:grpSpPr bwMode="auto">
                <a:xfrm>
                  <a:off x="4012358" y="4230252"/>
                  <a:ext cx="10544" cy="42384"/>
                  <a:chOff x="2478" y="2807"/>
                  <a:chExt cx="43" cy="178"/>
                </a:xfrm>
                <a:grpFill/>
              </p:grpSpPr>
              <p:sp>
                <p:nvSpPr>
                  <p:cNvPr id="1545"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46"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60" name="Group 6076"/>
                <p:cNvGrpSpPr>
                  <a:grpSpLocks noChangeAspect="1"/>
                </p:cNvGrpSpPr>
                <p:nvPr/>
              </p:nvGrpSpPr>
              <p:grpSpPr bwMode="auto">
                <a:xfrm>
                  <a:off x="4075624" y="4241707"/>
                  <a:ext cx="11599" cy="117989"/>
                  <a:chOff x="2195" y="2463"/>
                  <a:chExt cx="40" cy="442"/>
                </a:xfrm>
                <a:grpFill/>
              </p:grpSpPr>
              <p:sp>
                <p:nvSpPr>
                  <p:cNvPr id="1543"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44"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61" name="Group 6079"/>
                <p:cNvGrpSpPr>
                  <a:grpSpLocks noChangeAspect="1"/>
                </p:cNvGrpSpPr>
                <p:nvPr/>
              </p:nvGrpSpPr>
              <p:grpSpPr bwMode="auto">
                <a:xfrm>
                  <a:off x="4110420" y="4285237"/>
                  <a:ext cx="10544" cy="83623"/>
                  <a:chOff x="2329" y="2599"/>
                  <a:chExt cx="43" cy="386"/>
                </a:xfrm>
                <a:grpFill/>
              </p:grpSpPr>
              <p:sp>
                <p:nvSpPr>
                  <p:cNvPr id="1541"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42"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62" name="Group 6082"/>
                <p:cNvGrpSpPr>
                  <a:grpSpLocks noChangeAspect="1"/>
                </p:cNvGrpSpPr>
                <p:nvPr/>
              </p:nvGrpSpPr>
              <p:grpSpPr bwMode="auto">
                <a:xfrm>
                  <a:off x="4042936" y="4225670"/>
                  <a:ext cx="11599" cy="89351"/>
                  <a:chOff x="2065" y="2441"/>
                  <a:chExt cx="40" cy="272"/>
                </a:xfrm>
                <a:grpFill/>
              </p:grpSpPr>
              <p:sp>
                <p:nvSpPr>
                  <p:cNvPr id="1539"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40"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63" name="Group 6269"/>
                <p:cNvGrpSpPr>
                  <a:grpSpLocks noChangeAspect="1"/>
                </p:cNvGrpSpPr>
                <p:nvPr/>
              </p:nvGrpSpPr>
              <p:grpSpPr bwMode="auto">
                <a:xfrm>
                  <a:off x="3111876" y="4227961"/>
                  <a:ext cx="11599" cy="59567"/>
                  <a:chOff x="3094" y="2443"/>
                  <a:chExt cx="40" cy="183"/>
                </a:xfrm>
                <a:grpFill/>
              </p:grpSpPr>
              <p:sp>
                <p:nvSpPr>
                  <p:cNvPr id="1537"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38"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364" name="Group 6278"/>
                <p:cNvGrpSpPr>
                  <a:grpSpLocks noChangeAspect="1"/>
                </p:cNvGrpSpPr>
                <p:nvPr/>
              </p:nvGrpSpPr>
              <p:grpSpPr bwMode="auto">
                <a:xfrm>
                  <a:off x="3157216" y="4233689"/>
                  <a:ext cx="10544" cy="42384"/>
                  <a:chOff x="2478" y="2807"/>
                  <a:chExt cx="43" cy="178"/>
                </a:xfrm>
                <a:grpFill/>
              </p:grpSpPr>
              <p:sp>
                <p:nvSpPr>
                  <p:cNvPr id="1535"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536"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1527"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28"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29"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30"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31"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32"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33"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534"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69843" name="组合 1075"/>
              <p:cNvGrpSpPr>
                <a:grpSpLocks/>
              </p:cNvGrpSpPr>
              <p:nvPr/>
            </p:nvGrpSpPr>
            <p:grpSpPr bwMode="auto">
              <a:xfrm>
                <a:off x="2310510" y="4221088"/>
                <a:ext cx="783441" cy="151209"/>
                <a:chOff x="2310510" y="4221088"/>
                <a:chExt cx="783441" cy="151209"/>
              </a:xfrm>
            </p:grpSpPr>
            <p:sp>
              <p:nvSpPr>
                <p:cNvPr id="69926"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27"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28"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29"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69930" name="Group 6191"/>
                <p:cNvGrpSpPr>
                  <a:grpSpLocks noChangeAspect="1"/>
                </p:cNvGrpSpPr>
                <p:nvPr/>
              </p:nvGrpSpPr>
              <p:grpSpPr bwMode="auto">
                <a:xfrm>
                  <a:off x="2343198" y="4230252"/>
                  <a:ext cx="9490" cy="116843"/>
                  <a:chOff x="2195" y="2463"/>
                  <a:chExt cx="40" cy="442"/>
                </a:xfrm>
              </p:grpSpPr>
              <p:sp>
                <p:nvSpPr>
                  <p:cNvPr id="70002"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1" name="Group 6194"/>
                <p:cNvGrpSpPr>
                  <a:grpSpLocks noChangeAspect="1"/>
                </p:cNvGrpSpPr>
                <p:nvPr/>
              </p:nvGrpSpPr>
              <p:grpSpPr bwMode="auto">
                <a:xfrm>
                  <a:off x="2376939" y="4266909"/>
                  <a:ext cx="10544" cy="103097"/>
                  <a:chOff x="2329" y="2599"/>
                  <a:chExt cx="43" cy="386"/>
                </a:xfrm>
              </p:grpSpPr>
              <p:sp>
                <p:nvSpPr>
                  <p:cNvPr id="70000"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70001"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2" name="Group 6200"/>
                <p:cNvGrpSpPr>
                  <a:grpSpLocks noChangeAspect="1"/>
                </p:cNvGrpSpPr>
                <p:nvPr/>
              </p:nvGrpSpPr>
              <p:grpSpPr bwMode="auto">
                <a:xfrm>
                  <a:off x="2310510" y="4225670"/>
                  <a:ext cx="9490" cy="71022"/>
                  <a:chOff x="2065" y="2441"/>
                  <a:chExt cx="40" cy="272"/>
                </a:xfrm>
              </p:grpSpPr>
              <p:sp>
                <p:nvSpPr>
                  <p:cNvPr id="69998"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99"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3" name="Group 6203"/>
                <p:cNvGrpSpPr>
                  <a:grpSpLocks noChangeAspect="1"/>
                </p:cNvGrpSpPr>
                <p:nvPr/>
              </p:nvGrpSpPr>
              <p:grpSpPr bwMode="auto">
                <a:xfrm>
                  <a:off x="2409627" y="4319603"/>
                  <a:ext cx="10544" cy="42384"/>
                  <a:chOff x="2478" y="2807"/>
                  <a:chExt cx="43" cy="178"/>
                </a:xfrm>
              </p:grpSpPr>
              <p:sp>
                <p:nvSpPr>
                  <p:cNvPr id="69996"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97"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4" name="Group 6206"/>
                <p:cNvGrpSpPr>
                  <a:grpSpLocks noChangeAspect="1"/>
                </p:cNvGrpSpPr>
                <p:nvPr/>
              </p:nvGrpSpPr>
              <p:grpSpPr bwMode="auto">
                <a:xfrm>
                  <a:off x="2543539" y="4225670"/>
                  <a:ext cx="11599" cy="59567"/>
                  <a:chOff x="3094" y="2443"/>
                  <a:chExt cx="40" cy="183"/>
                </a:xfrm>
              </p:grpSpPr>
              <p:sp>
                <p:nvSpPr>
                  <p:cNvPr id="69994"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95"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5" name="Group 6209"/>
                <p:cNvGrpSpPr>
                  <a:grpSpLocks noChangeAspect="1"/>
                </p:cNvGrpSpPr>
                <p:nvPr/>
              </p:nvGrpSpPr>
              <p:grpSpPr bwMode="auto">
                <a:xfrm>
                  <a:off x="2516124" y="4225670"/>
                  <a:ext cx="11599" cy="108825"/>
                  <a:chOff x="2978" y="2432"/>
                  <a:chExt cx="46" cy="375"/>
                </a:xfrm>
              </p:grpSpPr>
              <p:sp>
                <p:nvSpPr>
                  <p:cNvPr id="69992"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93"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6" name="Group 6212"/>
                <p:cNvGrpSpPr>
                  <a:grpSpLocks noChangeAspect="1"/>
                </p:cNvGrpSpPr>
                <p:nvPr/>
              </p:nvGrpSpPr>
              <p:grpSpPr bwMode="auto">
                <a:xfrm>
                  <a:off x="2483437" y="4247435"/>
                  <a:ext cx="10544" cy="116843"/>
                  <a:chOff x="2832" y="2516"/>
                  <a:chExt cx="43" cy="436"/>
                </a:xfrm>
              </p:grpSpPr>
              <p:sp>
                <p:nvSpPr>
                  <p:cNvPr id="69990"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91"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7" name="Group 6215"/>
                <p:cNvGrpSpPr>
                  <a:grpSpLocks noChangeAspect="1"/>
                </p:cNvGrpSpPr>
                <p:nvPr/>
              </p:nvGrpSpPr>
              <p:grpSpPr bwMode="auto">
                <a:xfrm>
                  <a:off x="2448640" y="4307002"/>
                  <a:ext cx="9490" cy="57276"/>
                  <a:chOff x="2668" y="2761"/>
                  <a:chExt cx="40" cy="217"/>
                </a:xfrm>
              </p:grpSpPr>
              <p:sp>
                <p:nvSpPr>
                  <p:cNvPr id="69988"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89"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8" name="Group 6218"/>
                <p:cNvGrpSpPr>
                  <a:grpSpLocks noChangeAspect="1"/>
                </p:cNvGrpSpPr>
                <p:nvPr/>
              </p:nvGrpSpPr>
              <p:grpSpPr bwMode="auto">
                <a:xfrm flipV="1">
                  <a:off x="2655308" y="4252017"/>
                  <a:ext cx="9490" cy="116843"/>
                  <a:chOff x="3217" y="3037"/>
                  <a:chExt cx="46" cy="372"/>
                </a:xfrm>
              </p:grpSpPr>
              <p:sp>
                <p:nvSpPr>
                  <p:cNvPr id="69986"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87"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39" name="Group 6221"/>
                <p:cNvGrpSpPr>
                  <a:grpSpLocks noChangeAspect="1"/>
                </p:cNvGrpSpPr>
                <p:nvPr/>
              </p:nvGrpSpPr>
              <p:grpSpPr bwMode="auto">
                <a:xfrm>
                  <a:off x="2619458" y="4222234"/>
                  <a:ext cx="11599" cy="116843"/>
                  <a:chOff x="3353" y="3099"/>
                  <a:chExt cx="40" cy="455"/>
                </a:xfrm>
              </p:grpSpPr>
              <p:sp>
                <p:nvSpPr>
                  <p:cNvPr id="69984"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85"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0" name="Group 6224"/>
                <p:cNvGrpSpPr>
                  <a:grpSpLocks noChangeAspect="1"/>
                </p:cNvGrpSpPr>
                <p:nvPr/>
              </p:nvGrpSpPr>
              <p:grpSpPr bwMode="auto">
                <a:xfrm>
                  <a:off x="2590988" y="4224525"/>
                  <a:ext cx="11599" cy="68731"/>
                  <a:chOff x="3486" y="3261"/>
                  <a:chExt cx="40" cy="337"/>
                </a:xfrm>
              </p:grpSpPr>
              <p:sp>
                <p:nvSpPr>
                  <p:cNvPr id="69982"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83"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1" name="Group 6227"/>
                <p:cNvGrpSpPr>
                  <a:grpSpLocks noChangeAspect="1"/>
                </p:cNvGrpSpPr>
                <p:nvPr/>
              </p:nvGrpSpPr>
              <p:grpSpPr bwMode="auto">
                <a:xfrm>
                  <a:off x="2794493" y="4229107"/>
                  <a:ext cx="9490" cy="117989"/>
                  <a:chOff x="2195" y="2463"/>
                  <a:chExt cx="40" cy="442"/>
                </a:xfrm>
              </p:grpSpPr>
              <p:sp>
                <p:nvSpPr>
                  <p:cNvPr id="69980"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81"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2" name="Group 6230"/>
                <p:cNvGrpSpPr>
                  <a:grpSpLocks noChangeAspect="1"/>
                </p:cNvGrpSpPr>
                <p:nvPr/>
              </p:nvGrpSpPr>
              <p:grpSpPr bwMode="auto">
                <a:xfrm>
                  <a:off x="2756534" y="4266909"/>
                  <a:ext cx="10544" cy="103097"/>
                  <a:chOff x="2329" y="2599"/>
                  <a:chExt cx="43" cy="386"/>
                </a:xfrm>
              </p:grpSpPr>
              <p:sp>
                <p:nvSpPr>
                  <p:cNvPr id="69978"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79"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3" name="Group 6233"/>
                <p:cNvGrpSpPr>
                  <a:grpSpLocks noChangeAspect="1"/>
                </p:cNvGrpSpPr>
                <p:nvPr/>
              </p:nvGrpSpPr>
              <p:grpSpPr bwMode="auto">
                <a:xfrm>
                  <a:off x="2684832" y="4295547"/>
                  <a:ext cx="9490" cy="71022"/>
                  <a:chOff x="2065" y="2441"/>
                  <a:chExt cx="40" cy="272"/>
                </a:xfrm>
              </p:grpSpPr>
              <p:sp>
                <p:nvSpPr>
                  <p:cNvPr id="69976"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77"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4" name="Group 6236"/>
                <p:cNvGrpSpPr>
                  <a:grpSpLocks noChangeAspect="1"/>
                </p:cNvGrpSpPr>
                <p:nvPr/>
              </p:nvGrpSpPr>
              <p:grpSpPr bwMode="auto">
                <a:xfrm flipV="1">
                  <a:off x="2725955" y="4313875"/>
                  <a:ext cx="11599" cy="48112"/>
                  <a:chOff x="2815" y="1923"/>
                  <a:chExt cx="40" cy="217"/>
                </a:xfrm>
              </p:grpSpPr>
              <p:sp>
                <p:nvSpPr>
                  <p:cNvPr id="69974"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75"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5" name="Group 6239"/>
                <p:cNvGrpSpPr>
                  <a:grpSpLocks noChangeAspect="1"/>
                </p:cNvGrpSpPr>
                <p:nvPr/>
              </p:nvGrpSpPr>
              <p:grpSpPr bwMode="auto">
                <a:xfrm>
                  <a:off x="2826126" y="4224525"/>
                  <a:ext cx="11599" cy="72168"/>
                  <a:chOff x="2329" y="2599"/>
                  <a:chExt cx="43" cy="386"/>
                </a:xfrm>
              </p:grpSpPr>
              <p:sp>
                <p:nvSpPr>
                  <p:cNvPr id="69972"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73"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6" name="Group 6242"/>
                <p:cNvGrpSpPr>
                  <a:grpSpLocks noChangeAspect="1"/>
                </p:cNvGrpSpPr>
                <p:nvPr/>
              </p:nvGrpSpPr>
              <p:grpSpPr bwMode="auto">
                <a:xfrm>
                  <a:off x="2866194" y="4230252"/>
                  <a:ext cx="10544" cy="42384"/>
                  <a:chOff x="2478" y="2807"/>
                  <a:chExt cx="43" cy="178"/>
                </a:xfrm>
              </p:grpSpPr>
              <p:sp>
                <p:nvSpPr>
                  <p:cNvPr id="69970"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71"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7" name="Group 6245"/>
                <p:cNvGrpSpPr>
                  <a:grpSpLocks noChangeAspect="1"/>
                </p:cNvGrpSpPr>
                <p:nvPr/>
              </p:nvGrpSpPr>
              <p:grpSpPr bwMode="auto">
                <a:xfrm>
                  <a:off x="2930514" y="4241707"/>
                  <a:ext cx="10544" cy="117989"/>
                  <a:chOff x="2195" y="2463"/>
                  <a:chExt cx="40" cy="442"/>
                </a:xfrm>
              </p:grpSpPr>
              <p:sp>
                <p:nvSpPr>
                  <p:cNvPr id="69968"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69"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8" name="Group 6248"/>
                <p:cNvGrpSpPr>
                  <a:grpSpLocks noChangeAspect="1"/>
                </p:cNvGrpSpPr>
                <p:nvPr/>
              </p:nvGrpSpPr>
              <p:grpSpPr bwMode="auto">
                <a:xfrm>
                  <a:off x="2964256" y="4285237"/>
                  <a:ext cx="10544" cy="83623"/>
                  <a:chOff x="2329" y="2599"/>
                  <a:chExt cx="43" cy="386"/>
                </a:xfrm>
              </p:grpSpPr>
              <p:sp>
                <p:nvSpPr>
                  <p:cNvPr id="69966"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67"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49" name="Group 6251"/>
                <p:cNvGrpSpPr>
                  <a:grpSpLocks noChangeAspect="1"/>
                </p:cNvGrpSpPr>
                <p:nvPr/>
              </p:nvGrpSpPr>
              <p:grpSpPr bwMode="auto">
                <a:xfrm>
                  <a:off x="2897827" y="4225670"/>
                  <a:ext cx="10544" cy="89351"/>
                  <a:chOff x="2065" y="2441"/>
                  <a:chExt cx="40" cy="272"/>
                </a:xfrm>
              </p:grpSpPr>
              <p:sp>
                <p:nvSpPr>
                  <p:cNvPr id="69964"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65"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50" name="Group 6272"/>
                <p:cNvGrpSpPr>
                  <a:grpSpLocks noChangeAspect="1"/>
                </p:cNvGrpSpPr>
                <p:nvPr/>
              </p:nvGrpSpPr>
              <p:grpSpPr bwMode="auto">
                <a:xfrm>
                  <a:off x="3082352" y="4231398"/>
                  <a:ext cx="11599" cy="108825"/>
                  <a:chOff x="2978" y="2432"/>
                  <a:chExt cx="46" cy="375"/>
                </a:xfrm>
              </p:grpSpPr>
              <p:sp>
                <p:nvSpPr>
                  <p:cNvPr id="69962"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63"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51" name="Group 6275"/>
                <p:cNvGrpSpPr>
                  <a:grpSpLocks noChangeAspect="1"/>
                </p:cNvGrpSpPr>
                <p:nvPr/>
              </p:nvGrpSpPr>
              <p:grpSpPr bwMode="auto">
                <a:xfrm>
                  <a:off x="3016977" y="4309293"/>
                  <a:ext cx="10544" cy="58422"/>
                  <a:chOff x="2668" y="2761"/>
                  <a:chExt cx="40" cy="217"/>
                </a:xfrm>
              </p:grpSpPr>
              <p:sp>
                <p:nvSpPr>
                  <p:cNvPr id="69960"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61"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952" name="Group 6281"/>
                <p:cNvGrpSpPr>
                  <a:grpSpLocks noChangeAspect="1"/>
                </p:cNvGrpSpPr>
                <p:nvPr/>
              </p:nvGrpSpPr>
              <p:grpSpPr bwMode="auto">
                <a:xfrm>
                  <a:off x="3046501" y="4268054"/>
                  <a:ext cx="11599" cy="98515"/>
                  <a:chOff x="1015" y="2428"/>
                  <a:chExt cx="46" cy="372"/>
                </a:xfrm>
              </p:grpSpPr>
              <p:sp>
                <p:nvSpPr>
                  <p:cNvPr id="69958"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59"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69953"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54"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55"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56"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957"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894" name="组合 1076"/>
              <p:cNvGrpSpPr/>
              <p:nvPr/>
            </p:nvGrpSpPr>
            <p:grpSpPr>
              <a:xfrm>
                <a:off x="744684" y="4221088"/>
                <a:ext cx="1647017" cy="151209"/>
                <a:chOff x="744684" y="4221088"/>
                <a:chExt cx="1647017" cy="151209"/>
              </a:xfrm>
              <a:solidFill>
                <a:schemeClr val="bg1">
                  <a:lumMod val="50000"/>
                </a:schemeClr>
              </a:solidFill>
            </p:grpSpPr>
            <p:sp>
              <p:nvSpPr>
                <p:cNvPr id="1265" name="Freeform 5986"/>
                <p:cNvSpPr>
                  <a:spLocks noChangeAspect="1"/>
                </p:cNvSpPr>
                <p:nvPr/>
              </p:nvSpPr>
              <p:spPr bwMode="auto">
                <a:xfrm>
                  <a:off x="21808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66" name="Freeform 6297"/>
                <p:cNvSpPr>
                  <a:spLocks noChangeAspect="1"/>
                </p:cNvSpPr>
                <p:nvPr/>
              </p:nvSpPr>
              <p:spPr bwMode="auto">
                <a:xfrm flipH="1">
                  <a:off x="224091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895" name="组合 1266"/>
                <p:cNvGrpSpPr/>
                <p:nvPr/>
              </p:nvGrpSpPr>
              <p:grpSpPr>
                <a:xfrm>
                  <a:off x="744684" y="4221088"/>
                  <a:ext cx="1533139" cy="151209"/>
                  <a:chOff x="744684" y="4221088"/>
                  <a:chExt cx="1533139" cy="151209"/>
                </a:xfrm>
                <a:grpFill/>
              </p:grpSpPr>
              <p:sp>
                <p:nvSpPr>
                  <p:cNvPr id="1268" name="Freeform 5978"/>
                  <p:cNvSpPr>
                    <a:spLocks noChangeAspect="1"/>
                  </p:cNvSpPr>
                  <p:nvPr/>
                </p:nvSpPr>
                <p:spPr bwMode="auto">
                  <a:xfrm>
                    <a:off x="10314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69" name="Freeform 5979"/>
                  <p:cNvSpPr>
                    <a:spLocks noChangeAspect="1"/>
                  </p:cNvSpPr>
                  <p:nvPr/>
                </p:nvSpPr>
                <p:spPr bwMode="auto">
                  <a:xfrm>
                    <a:off x="949243"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0" name="Freeform 5980"/>
                  <p:cNvSpPr>
                    <a:spLocks noChangeAspect="1"/>
                  </p:cNvSpPr>
                  <p:nvPr/>
                </p:nvSpPr>
                <p:spPr bwMode="auto">
                  <a:xfrm>
                    <a:off x="13182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1" name="Freeform 5981"/>
                  <p:cNvSpPr>
                    <a:spLocks noChangeAspect="1"/>
                  </p:cNvSpPr>
                  <p:nvPr/>
                </p:nvSpPr>
                <p:spPr bwMode="auto">
                  <a:xfrm>
                    <a:off x="1234993"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2" name="Freeform 5982"/>
                  <p:cNvSpPr>
                    <a:spLocks noChangeAspect="1"/>
                  </p:cNvSpPr>
                  <p:nvPr/>
                </p:nvSpPr>
                <p:spPr bwMode="auto">
                  <a:xfrm>
                    <a:off x="160509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3" name="Freeform 5983"/>
                  <p:cNvSpPr>
                    <a:spLocks noChangeAspect="1"/>
                  </p:cNvSpPr>
                  <p:nvPr/>
                </p:nvSpPr>
                <p:spPr bwMode="auto">
                  <a:xfrm>
                    <a:off x="152285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4" name="Freeform 5984"/>
                  <p:cNvSpPr>
                    <a:spLocks noChangeAspect="1"/>
                  </p:cNvSpPr>
                  <p:nvPr/>
                </p:nvSpPr>
                <p:spPr bwMode="auto">
                  <a:xfrm>
                    <a:off x="189401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5" name="Freeform 5985"/>
                  <p:cNvSpPr>
                    <a:spLocks noChangeAspect="1"/>
                  </p:cNvSpPr>
                  <p:nvPr/>
                </p:nvSpPr>
                <p:spPr bwMode="auto">
                  <a:xfrm>
                    <a:off x="180860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6" name="Freeform 5987"/>
                  <p:cNvSpPr>
                    <a:spLocks noChangeAspect="1"/>
                  </p:cNvSpPr>
                  <p:nvPr/>
                </p:nvSpPr>
                <p:spPr bwMode="auto">
                  <a:xfrm>
                    <a:off x="20975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277" name="Freeform 6085"/>
                  <p:cNvSpPr>
                    <a:spLocks noChangeAspect="1"/>
                  </p:cNvSpPr>
                  <p:nvPr/>
                </p:nvSpPr>
                <p:spPr bwMode="auto">
                  <a:xfrm>
                    <a:off x="7446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372" name="Group 6086"/>
                  <p:cNvGrpSpPr>
                    <a:grpSpLocks noChangeAspect="1"/>
                  </p:cNvGrpSpPr>
                  <p:nvPr/>
                </p:nvGrpSpPr>
                <p:grpSpPr bwMode="auto">
                  <a:xfrm>
                    <a:off x="885977" y="4222234"/>
                    <a:ext cx="11599" cy="98515"/>
                    <a:chOff x="1015" y="2428"/>
                    <a:chExt cx="46" cy="372"/>
                  </a:xfrm>
                  <a:grpFill/>
                </p:grpSpPr>
                <p:sp>
                  <p:nvSpPr>
                    <p:cNvPr id="1409" name="AutoShape 6087"/>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410" name="AutoShape 6088"/>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3" name="Group 6089"/>
                  <p:cNvGrpSpPr>
                    <a:grpSpLocks noChangeAspect="1"/>
                  </p:cNvGrpSpPr>
                  <p:nvPr/>
                </p:nvGrpSpPr>
                <p:grpSpPr bwMode="auto">
                  <a:xfrm>
                    <a:off x="1062067" y="4239416"/>
                    <a:ext cx="9490" cy="119134"/>
                    <a:chOff x="1790" y="2461"/>
                    <a:chExt cx="40" cy="447"/>
                  </a:xfrm>
                  <a:grpFill/>
                </p:grpSpPr>
                <p:sp>
                  <p:nvSpPr>
                    <p:cNvPr id="1407" name="AutoShape 6090"/>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408" name="AutoShape 6091"/>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4" name="Group 6092"/>
                  <p:cNvGrpSpPr>
                    <a:grpSpLocks noChangeAspect="1"/>
                  </p:cNvGrpSpPr>
                  <p:nvPr/>
                </p:nvGrpSpPr>
                <p:grpSpPr bwMode="auto">
                  <a:xfrm>
                    <a:off x="918665" y="4235980"/>
                    <a:ext cx="9490" cy="122571"/>
                    <a:chOff x="1151" y="2490"/>
                    <a:chExt cx="40" cy="455"/>
                  </a:xfrm>
                  <a:grpFill/>
                </p:grpSpPr>
                <p:sp>
                  <p:nvSpPr>
                    <p:cNvPr id="1405" name="AutoShape 6093"/>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406" name="AutoShape 6094"/>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5" name="Group 6095"/>
                  <p:cNvGrpSpPr>
                    <a:grpSpLocks noChangeAspect="1"/>
                  </p:cNvGrpSpPr>
                  <p:nvPr/>
                </p:nvGrpSpPr>
                <p:grpSpPr bwMode="auto">
                  <a:xfrm>
                    <a:off x="1091591" y="4225670"/>
                    <a:ext cx="9490" cy="85914"/>
                    <a:chOff x="1914" y="2425"/>
                    <a:chExt cx="40" cy="326"/>
                  </a:xfrm>
                  <a:grpFill/>
                </p:grpSpPr>
                <p:sp>
                  <p:nvSpPr>
                    <p:cNvPr id="1403" name="AutoShape 6096"/>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404" name="AutoShape 6097"/>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6" name="Group 6098"/>
                  <p:cNvGrpSpPr>
                    <a:grpSpLocks noChangeAspect="1"/>
                  </p:cNvGrpSpPr>
                  <p:nvPr/>
                </p:nvGrpSpPr>
                <p:grpSpPr bwMode="auto">
                  <a:xfrm>
                    <a:off x="950298" y="4278364"/>
                    <a:ext cx="9490" cy="89351"/>
                    <a:chOff x="1284" y="2652"/>
                    <a:chExt cx="40" cy="337"/>
                  </a:xfrm>
                  <a:grpFill/>
                </p:grpSpPr>
                <p:sp>
                  <p:nvSpPr>
                    <p:cNvPr id="1401" name="AutoShape 6099"/>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402" name="AutoShape 6100"/>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7" name="Group 6101"/>
                  <p:cNvGrpSpPr>
                    <a:grpSpLocks noChangeAspect="1"/>
                  </p:cNvGrpSpPr>
                  <p:nvPr/>
                </p:nvGrpSpPr>
                <p:grpSpPr bwMode="auto">
                  <a:xfrm>
                    <a:off x="1027271" y="4278364"/>
                    <a:ext cx="10544" cy="93933"/>
                    <a:chOff x="1658" y="2628"/>
                    <a:chExt cx="40" cy="355"/>
                  </a:xfrm>
                  <a:grpFill/>
                </p:grpSpPr>
                <p:sp>
                  <p:nvSpPr>
                    <p:cNvPr id="1399" name="AutoShape 6102"/>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400" name="AutoShape 6103"/>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8" name="Group 6104"/>
                  <p:cNvGrpSpPr>
                    <a:grpSpLocks noChangeAspect="1"/>
                  </p:cNvGrpSpPr>
                  <p:nvPr/>
                </p:nvGrpSpPr>
                <p:grpSpPr bwMode="auto">
                  <a:xfrm>
                    <a:off x="995638" y="4326476"/>
                    <a:ext cx="10544" cy="32075"/>
                    <a:chOff x="1516" y="2835"/>
                    <a:chExt cx="42" cy="123"/>
                  </a:xfrm>
                  <a:grpFill/>
                </p:grpSpPr>
                <p:sp>
                  <p:nvSpPr>
                    <p:cNvPr id="1397" name="AutoShape 6105"/>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98" name="AutoShape 6106"/>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79" name="Group 6107"/>
                  <p:cNvGrpSpPr>
                    <a:grpSpLocks noChangeAspect="1"/>
                  </p:cNvGrpSpPr>
                  <p:nvPr/>
                </p:nvGrpSpPr>
                <p:grpSpPr bwMode="auto">
                  <a:xfrm>
                    <a:off x="1193871" y="4230252"/>
                    <a:ext cx="9490" cy="116843"/>
                    <a:chOff x="2195" y="2463"/>
                    <a:chExt cx="40" cy="442"/>
                  </a:xfrm>
                  <a:grpFill/>
                </p:grpSpPr>
                <p:sp>
                  <p:nvSpPr>
                    <p:cNvPr id="1395" name="AutoShape 6108"/>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96" name="AutoShape 6109"/>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80" name="Group 6110"/>
                  <p:cNvGrpSpPr>
                    <a:grpSpLocks noChangeAspect="1"/>
                  </p:cNvGrpSpPr>
                  <p:nvPr/>
                </p:nvGrpSpPr>
                <p:grpSpPr bwMode="auto">
                  <a:xfrm>
                    <a:off x="1227612" y="4266909"/>
                    <a:ext cx="10544" cy="103097"/>
                    <a:chOff x="2329" y="2599"/>
                    <a:chExt cx="43" cy="386"/>
                  </a:xfrm>
                  <a:grpFill/>
                </p:grpSpPr>
                <p:sp>
                  <p:nvSpPr>
                    <p:cNvPr id="1393" name="AutoShape 611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94" name="AutoShape 611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81" name="Group 6113"/>
                  <p:cNvGrpSpPr>
                    <a:grpSpLocks noChangeAspect="1"/>
                  </p:cNvGrpSpPr>
                  <p:nvPr/>
                </p:nvGrpSpPr>
                <p:grpSpPr bwMode="auto">
                  <a:xfrm>
                    <a:off x="1117952" y="4231398"/>
                    <a:ext cx="10544" cy="42384"/>
                    <a:chOff x="2478" y="2807"/>
                    <a:chExt cx="43" cy="178"/>
                  </a:xfrm>
                  <a:grpFill/>
                </p:grpSpPr>
                <p:sp>
                  <p:nvSpPr>
                    <p:cNvPr id="1391" name="AutoShape 611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92" name="AutoShape 611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382" name="Group 6116"/>
                  <p:cNvGrpSpPr>
                    <a:grpSpLocks noChangeAspect="1"/>
                  </p:cNvGrpSpPr>
                  <p:nvPr/>
                </p:nvGrpSpPr>
                <p:grpSpPr bwMode="auto">
                  <a:xfrm>
                    <a:off x="1161183" y="4225670"/>
                    <a:ext cx="9490" cy="71022"/>
                    <a:chOff x="2065" y="2441"/>
                    <a:chExt cx="40" cy="272"/>
                  </a:xfrm>
                  <a:grpFill/>
                </p:grpSpPr>
                <p:sp>
                  <p:nvSpPr>
                    <p:cNvPr id="1389" name="AutoShape 6117"/>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90" name="AutoShape 6118"/>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55" name="Group 6119"/>
                  <p:cNvGrpSpPr>
                    <a:grpSpLocks noChangeAspect="1"/>
                  </p:cNvGrpSpPr>
                  <p:nvPr/>
                </p:nvGrpSpPr>
                <p:grpSpPr bwMode="auto">
                  <a:xfrm>
                    <a:off x="1260300" y="4319603"/>
                    <a:ext cx="10544" cy="42384"/>
                    <a:chOff x="2478" y="2807"/>
                    <a:chExt cx="43" cy="178"/>
                  </a:xfrm>
                  <a:grpFill/>
                </p:grpSpPr>
                <p:sp>
                  <p:nvSpPr>
                    <p:cNvPr id="1387" name="AutoShape 6120"/>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88" name="AutoShape 6121"/>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56" name="Group 6122"/>
                  <p:cNvGrpSpPr>
                    <a:grpSpLocks noChangeAspect="1"/>
                  </p:cNvGrpSpPr>
                  <p:nvPr/>
                </p:nvGrpSpPr>
                <p:grpSpPr bwMode="auto">
                  <a:xfrm>
                    <a:off x="1394212" y="4225670"/>
                    <a:ext cx="11599" cy="59567"/>
                    <a:chOff x="3094" y="2443"/>
                    <a:chExt cx="40" cy="183"/>
                  </a:xfrm>
                  <a:grpFill/>
                </p:grpSpPr>
                <p:sp>
                  <p:nvSpPr>
                    <p:cNvPr id="1385" name="AutoShape 6123"/>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86" name="AutoShape 6124"/>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57" name="Group 6125"/>
                  <p:cNvGrpSpPr>
                    <a:grpSpLocks noChangeAspect="1"/>
                  </p:cNvGrpSpPr>
                  <p:nvPr/>
                </p:nvGrpSpPr>
                <p:grpSpPr bwMode="auto">
                  <a:xfrm>
                    <a:off x="1364688" y="4225670"/>
                    <a:ext cx="11599" cy="108825"/>
                    <a:chOff x="2978" y="2432"/>
                    <a:chExt cx="46" cy="375"/>
                  </a:xfrm>
                  <a:grpFill/>
                </p:grpSpPr>
                <p:sp>
                  <p:nvSpPr>
                    <p:cNvPr id="1383" name="AutoShape 6126"/>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84" name="AutoShape 6127"/>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0" name="Group 6128"/>
                  <p:cNvGrpSpPr>
                    <a:grpSpLocks noChangeAspect="1"/>
                  </p:cNvGrpSpPr>
                  <p:nvPr/>
                </p:nvGrpSpPr>
                <p:grpSpPr bwMode="auto">
                  <a:xfrm>
                    <a:off x="1332001" y="4249726"/>
                    <a:ext cx="10544" cy="116843"/>
                    <a:chOff x="2832" y="2516"/>
                    <a:chExt cx="43" cy="436"/>
                  </a:xfrm>
                  <a:grpFill/>
                </p:grpSpPr>
                <p:sp>
                  <p:nvSpPr>
                    <p:cNvPr id="1381" name="AutoShape 6129"/>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82" name="AutoShape 6130"/>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1" name="Group 6131"/>
                  <p:cNvGrpSpPr>
                    <a:grpSpLocks noChangeAspect="1"/>
                  </p:cNvGrpSpPr>
                  <p:nvPr/>
                </p:nvGrpSpPr>
                <p:grpSpPr bwMode="auto">
                  <a:xfrm>
                    <a:off x="1297205" y="4307002"/>
                    <a:ext cx="9490" cy="57276"/>
                    <a:chOff x="2668" y="2761"/>
                    <a:chExt cx="40" cy="217"/>
                  </a:xfrm>
                  <a:grpFill/>
                </p:grpSpPr>
                <p:sp>
                  <p:nvSpPr>
                    <p:cNvPr id="1379" name="AutoShape 6132"/>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80" name="AutoShape 6133"/>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2" name="Group 6134"/>
                  <p:cNvGrpSpPr>
                    <a:grpSpLocks noChangeAspect="1"/>
                  </p:cNvGrpSpPr>
                  <p:nvPr/>
                </p:nvGrpSpPr>
                <p:grpSpPr bwMode="auto">
                  <a:xfrm flipV="1">
                    <a:off x="1505981" y="4252017"/>
                    <a:ext cx="9490" cy="116843"/>
                    <a:chOff x="3217" y="3037"/>
                    <a:chExt cx="46" cy="372"/>
                  </a:xfrm>
                  <a:grpFill/>
                </p:grpSpPr>
                <p:sp>
                  <p:nvSpPr>
                    <p:cNvPr id="1377" name="AutoShape 6135"/>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78" name="AutoShape 6136"/>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3" name="Group 6137"/>
                  <p:cNvGrpSpPr>
                    <a:grpSpLocks noChangeAspect="1"/>
                  </p:cNvGrpSpPr>
                  <p:nvPr/>
                </p:nvGrpSpPr>
                <p:grpSpPr bwMode="auto">
                  <a:xfrm>
                    <a:off x="1470131" y="4222234"/>
                    <a:ext cx="11599" cy="116843"/>
                    <a:chOff x="3353" y="3099"/>
                    <a:chExt cx="40" cy="455"/>
                  </a:xfrm>
                  <a:grpFill/>
                </p:grpSpPr>
                <p:sp>
                  <p:nvSpPr>
                    <p:cNvPr id="1375" name="AutoShape 6138"/>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76" name="AutoShape 6139"/>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5" name="Group 6140"/>
                  <p:cNvGrpSpPr>
                    <a:grpSpLocks noChangeAspect="1"/>
                  </p:cNvGrpSpPr>
                  <p:nvPr/>
                </p:nvGrpSpPr>
                <p:grpSpPr bwMode="auto">
                  <a:xfrm>
                    <a:off x="1441661" y="4224525"/>
                    <a:ext cx="11599" cy="68731"/>
                    <a:chOff x="3486" y="3261"/>
                    <a:chExt cx="40" cy="337"/>
                  </a:xfrm>
                  <a:grpFill/>
                </p:grpSpPr>
                <p:sp>
                  <p:nvSpPr>
                    <p:cNvPr id="1373" name="AutoShape 6141"/>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74" name="AutoShape 6142"/>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7" name="Group 6143"/>
                  <p:cNvGrpSpPr>
                    <a:grpSpLocks noChangeAspect="1"/>
                  </p:cNvGrpSpPr>
                  <p:nvPr/>
                </p:nvGrpSpPr>
                <p:grpSpPr bwMode="auto">
                  <a:xfrm>
                    <a:off x="1645166" y="4229107"/>
                    <a:ext cx="9490" cy="117989"/>
                    <a:chOff x="2195" y="2463"/>
                    <a:chExt cx="40" cy="442"/>
                  </a:xfrm>
                  <a:grpFill/>
                </p:grpSpPr>
                <p:sp>
                  <p:nvSpPr>
                    <p:cNvPr id="1371" name="AutoShape 6144"/>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72" name="AutoShape 6145"/>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869" name="Group 6146"/>
                  <p:cNvGrpSpPr>
                    <a:grpSpLocks noChangeAspect="1"/>
                  </p:cNvGrpSpPr>
                  <p:nvPr/>
                </p:nvGrpSpPr>
                <p:grpSpPr bwMode="auto">
                  <a:xfrm>
                    <a:off x="1609315" y="4266909"/>
                    <a:ext cx="10544" cy="103097"/>
                    <a:chOff x="2329" y="2599"/>
                    <a:chExt cx="43" cy="386"/>
                  </a:xfrm>
                  <a:grpFill/>
                </p:grpSpPr>
                <p:sp>
                  <p:nvSpPr>
                    <p:cNvPr id="1369" name="AutoShape 6147"/>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70" name="AutoShape 6148"/>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454" name="Group 6149"/>
                  <p:cNvGrpSpPr>
                    <a:grpSpLocks noChangeAspect="1"/>
                  </p:cNvGrpSpPr>
                  <p:nvPr/>
                </p:nvGrpSpPr>
                <p:grpSpPr bwMode="auto">
                  <a:xfrm>
                    <a:off x="1535505" y="4295547"/>
                    <a:ext cx="9490" cy="71022"/>
                    <a:chOff x="2065" y="2441"/>
                    <a:chExt cx="40" cy="272"/>
                  </a:xfrm>
                  <a:grpFill/>
                </p:grpSpPr>
                <p:sp>
                  <p:nvSpPr>
                    <p:cNvPr id="1367" name="AutoShape 6150"/>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68" name="AutoShape 6151"/>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455" name="Group 6152"/>
                  <p:cNvGrpSpPr>
                    <a:grpSpLocks noChangeAspect="1"/>
                  </p:cNvGrpSpPr>
                  <p:nvPr/>
                </p:nvGrpSpPr>
                <p:grpSpPr bwMode="auto">
                  <a:xfrm flipV="1">
                    <a:off x="1576628" y="4313875"/>
                    <a:ext cx="11599" cy="48112"/>
                    <a:chOff x="2815" y="1923"/>
                    <a:chExt cx="40" cy="217"/>
                  </a:xfrm>
                  <a:grpFill/>
                </p:grpSpPr>
                <p:sp>
                  <p:nvSpPr>
                    <p:cNvPr id="1365" name="AutoShape 6153"/>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66" name="AutoShape 6154"/>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28" name="Group 6155"/>
                  <p:cNvGrpSpPr>
                    <a:grpSpLocks noChangeAspect="1"/>
                  </p:cNvGrpSpPr>
                  <p:nvPr/>
                </p:nvGrpSpPr>
                <p:grpSpPr bwMode="auto">
                  <a:xfrm>
                    <a:off x="1676799" y="4224525"/>
                    <a:ext cx="11599" cy="72168"/>
                    <a:chOff x="2329" y="2599"/>
                    <a:chExt cx="43" cy="386"/>
                  </a:xfrm>
                  <a:grpFill/>
                </p:grpSpPr>
                <p:sp>
                  <p:nvSpPr>
                    <p:cNvPr id="1363" name="AutoShape 615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64" name="AutoShape 615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29" name="Group 6158"/>
                  <p:cNvGrpSpPr>
                    <a:grpSpLocks noChangeAspect="1"/>
                  </p:cNvGrpSpPr>
                  <p:nvPr/>
                </p:nvGrpSpPr>
                <p:grpSpPr bwMode="auto">
                  <a:xfrm>
                    <a:off x="1716867" y="4232543"/>
                    <a:ext cx="10544" cy="42384"/>
                    <a:chOff x="2478" y="2807"/>
                    <a:chExt cx="43" cy="178"/>
                  </a:xfrm>
                  <a:grpFill/>
                </p:grpSpPr>
                <p:sp>
                  <p:nvSpPr>
                    <p:cNvPr id="1361" name="AutoShape 615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62" name="AutoShape 616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0" name="Group 6161"/>
                  <p:cNvGrpSpPr>
                    <a:grpSpLocks noChangeAspect="1"/>
                  </p:cNvGrpSpPr>
                  <p:nvPr/>
                </p:nvGrpSpPr>
                <p:grpSpPr bwMode="auto">
                  <a:xfrm>
                    <a:off x="1781187" y="4241707"/>
                    <a:ext cx="10544" cy="117989"/>
                    <a:chOff x="2195" y="2463"/>
                    <a:chExt cx="40" cy="442"/>
                  </a:xfrm>
                  <a:grpFill/>
                </p:grpSpPr>
                <p:sp>
                  <p:nvSpPr>
                    <p:cNvPr id="1359" name="AutoShape 6162"/>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60" name="AutoShape 6163"/>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1" name="Group 6164"/>
                  <p:cNvGrpSpPr>
                    <a:grpSpLocks noChangeAspect="1"/>
                  </p:cNvGrpSpPr>
                  <p:nvPr/>
                </p:nvGrpSpPr>
                <p:grpSpPr bwMode="auto">
                  <a:xfrm>
                    <a:off x="1814929" y="4285237"/>
                    <a:ext cx="10544" cy="83623"/>
                    <a:chOff x="2329" y="2599"/>
                    <a:chExt cx="43" cy="386"/>
                  </a:xfrm>
                  <a:grpFill/>
                </p:grpSpPr>
                <p:sp>
                  <p:nvSpPr>
                    <p:cNvPr id="1357" name="AutoShape 6165"/>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58" name="AutoShape 6166"/>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2" name="Group 6167"/>
                  <p:cNvGrpSpPr>
                    <a:grpSpLocks noChangeAspect="1"/>
                  </p:cNvGrpSpPr>
                  <p:nvPr/>
                </p:nvGrpSpPr>
                <p:grpSpPr bwMode="auto">
                  <a:xfrm>
                    <a:off x="1748500" y="4223379"/>
                    <a:ext cx="10544" cy="89351"/>
                    <a:chOff x="2065" y="2441"/>
                    <a:chExt cx="40" cy="272"/>
                  </a:xfrm>
                  <a:grpFill/>
                </p:grpSpPr>
                <p:sp>
                  <p:nvSpPr>
                    <p:cNvPr id="1355" name="AutoShape 6168"/>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56" name="AutoShape 6169"/>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3" name="Group 6170"/>
                  <p:cNvGrpSpPr>
                    <a:grpSpLocks noChangeAspect="1"/>
                  </p:cNvGrpSpPr>
                  <p:nvPr/>
                </p:nvGrpSpPr>
                <p:grpSpPr bwMode="auto">
                  <a:xfrm>
                    <a:off x="2035304" y="4222234"/>
                    <a:ext cx="11599" cy="98515"/>
                    <a:chOff x="1015" y="2428"/>
                    <a:chExt cx="46" cy="372"/>
                  </a:xfrm>
                  <a:grpFill/>
                </p:grpSpPr>
                <p:sp>
                  <p:nvSpPr>
                    <p:cNvPr id="1353" name="AutoShape 6171"/>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54" name="AutoShape 6172"/>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4" name="Group 6173"/>
                  <p:cNvGrpSpPr>
                    <a:grpSpLocks noChangeAspect="1"/>
                  </p:cNvGrpSpPr>
                  <p:nvPr/>
                </p:nvGrpSpPr>
                <p:grpSpPr bwMode="auto">
                  <a:xfrm>
                    <a:off x="2207176" y="4239416"/>
                    <a:ext cx="9490" cy="119134"/>
                    <a:chOff x="1790" y="2461"/>
                    <a:chExt cx="40" cy="447"/>
                  </a:xfrm>
                  <a:grpFill/>
                </p:grpSpPr>
                <p:sp>
                  <p:nvSpPr>
                    <p:cNvPr id="1351" name="AutoShape 6174"/>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52" name="AutoShape 6175"/>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5" name="Group 6176"/>
                  <p:cNvGrpSpPr>
                    <a:grpSpLocks noChangeAspect="1"/>
                  </p:cNvGrpSpPr>
                  <p:nvPr/>
                </p:nvGrpSpPr>
                <p:grpSpPr bwMode="auto">
                  <a:xfrm>
                    <a:off x="2067992" y="4235980"/>
                    <a:ext cx="9490" cy="122571"/>
                    <a:chOff x="1151" y="2490"/>
                    <a:chExt cx="40" cy="455"/>
                  </a:xfrm>
                  <a:grpFill/>
                </p:grpSpPr>
                <p:sp>
                  <p:nvSpPr>
                    <p:cNvPr id="1349" name="AutoShape 6177"/>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50" name="AutoShape 6178"/>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6" name="Group 6179"/>
                  <p:cNvGrpSpPr>
                    <a:grpSpLocks noChangeAspect="1"/>
                  </p:cNvGrpSpPr>
                  <p:nvPr/>
                </p:nvGrpSpPr>
                <p:grpSpPr bwMode="auto">
                  <a:xfrm>
                    <a:off x="2245136" y="4225670"/>
                    <a:ext cx="9490" cy="85914"/>
                    <a:chOff x="1914" y="2425"/>
                    <a:chExt cx="40" cy="326"/>
                  </a:xfrm>
                  <a:grpFill/>
                </p:grpSpPr>
                <p:sp>
                  <p:nvSpPr>
                    <p:cNvPr id="1347" name="AutoShape 6180"/>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48" name="AutoShape 6181"/>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7" name="Group 6182"/>
                  <p:cNvGrpSpPr>
                    <a:grpSpLocks noChangeAspect="1"/>
                  </p:cNvGrpSpPr>
                  <p:nvPr/>
                </p:nvGrpSpPr>
                <p:grpSpPr bwMode="auto">
                  <a:xfrm>
                    <a:off x="2099625" y="4278364"/>
                    <a:ext cx="8435" cy="89351"/>
                    <a:chOff x="1284" y="2652"/>
                    <a:chExt cx="40" cy="337"/>
                  </a:xfrm>
                  <a:grpFill/>
                </p:grpSpPr>
                <p:sp>
                  <p:nvSpPr>
                    <p:cNvPr id="1345" name="AutoShape 6183"/>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46" name="AutoShape 6184"/>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8" name="Group 6185"/>
                  <p:cNvGrpSpPr>
                    <a:grpSpLocks noChangeAspect="1"/>
                  </p:cNvGrpSpPr>
                  <p:nvPr/>
                </p:nvGrpSpPr>
                <p:grpSpPr bwMode="auto">
                  <a:xfrm>
                    <a:off x="2176598" y="4273782"/>
                    <a:ext cx="10544" cy="93933"/>
                    <a:chOff x="1658" y="2628"/>
                    <a:chExt cx="40" cy="355"/>
                  </a:xfrm>
                  <a:grpFill/>
                </p:grpSpPr>
                <p:sp>
                  <p:nvSpPr>
                    <p:cNvPr id="1343" name="AutoShape 6186"/>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44" name="AutoShape 6187"/>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39" name="Group 6188"/>
                  <p:cNvGrpSpPr>
                    <a:grpSpLocks noChangeAspect="1"/>
                  </p:cNvGrpSpPr>
                  <p:nvPr/>
                </p:nvGrpSpPr>
                <p:grpSpPr bwMode="auto">
                  <a:xfrm>
                    <a:off x="2144965" y="4326476"/>
                    <a:ext cx="10544" cy="32075"/>
                    <a:chOff x="1516" y="2835"/>
                    <a:chExt cx="42" cy="123"/>
                  </a:xfrm>
                  <a:grpFill/>
                </p:grpSpPr>
                <p:sp>
                  <p:nvSpPr>
                    <p:cNvPr id="1341" name="AutoShape 6189"/>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42" name="AutoShape 6190"/>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40" name="Group 6197"/>
                  <p:cNvGrpSpPr>
                    <a:grpSpLocks noChangeAspect="1"/>
                  </p:cNvGrpSpPr>
                  <p:nvPr/>
                </p:nvGrpSpPr>
                <p:grpSpPr bwMode="auto">
                  <a:xfrm>
                    <a:off x="2267279" y="4231398"/>
                    <a:ext cx="10544" cy="42384"/>
                    <a:chOff x="2478" y="2807"/>
                    <a:chExt cx="43" cy="178"/>
                  </a:xfrm>
                  <a:grpFill/>
                </p:grpSpPr>
                <p:sp>
                  <p:nvSpPr>
                    <p:cNvPr id="1339" name="AutoShape 6198"/>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40" name="AutoShape 6199"/>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41" name="Group 6254"/>
                  <p:cNvGrpSpPr>
                    <a:grpSpLocks noChangeAspect="1"/>
                  </p:cNvGrpSpPr>
                  <p:nvPr/>
                </p:nvGrpSpPr>
                <p:grpSpPr bwMode="auto">
                  <a:xfrm>
                    <a:off x="1924589" y="4234834"/>
                    <a:ext cx="10544" cy="119134"/>
                    <a:chOff x="1790" y="2461"/>
                    <a:chExt cx="40" cy="447"/>
                  </a:xfrm>
                  <a:grpFill/>
                </p:grpSpPr>
                <p:sp>
                  <p:nvSpPr>
                    <p:cNvPr id="1337" name="AutoShape 625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38" name="AutoShape 625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42" name="Group 6257"/>
                  <p:cNvGrpSpPr>
                    <a:grpSpLocks noChangeAspect="1"/>
                  </p:cNvGrpSpPr>
                  <p:nvPr/>
                </p:nvGrpSpPr>
                <p:grpSpPr bwMode="auto">
                  <a:xfrm>
                    <a:off x="1957277" y="4225670"/>
                    <a:ext cx="9490" cy="85914"/>
                    <a:chOff x="1914" y="2425"/>
                    <a:chExt cx="40" cy="326"/>
                  </a:xfrm>
                  <a:grpFill/>
                </p:grpSpPr>
                <p:sp>
                  <p:nvSpPr>
                    <p:cNvPr id="1335" name="AutoShape 6258"/>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36" name="AutoShape 6259"/>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43" name="Group 6260"/>
                  <p:cNvGrpSpPr>
                    <a:grpSpLocks noChangeAspect="1"/>
                  </p:cNvGrpSpPr>
                  <p:nvPr/>
                </p:nvGrpSpPr>
                <p:grpSpPr bwMode="auto">
                  <a:xfrm>
                    <a:off x="1888739" y="4276073"/>
                    <a:ext cx="10544" cy="93933"/>
                    <a:chOff x="1658" y="2628"/>
                    <a:chExt cx="40" cy="355"/>
                  </a:xfrm>
                  <a:grpFill/>
                </p:grpSpPr>
                <p:sp>
                  <p:nvSpPr>
                    <p:cNvPr id="1333" name="AutoShape 6261"/>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34" name="AutoShape 6262"/>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44" name="Group 6263"/>
                  <p:cNvGrpSpPr>
                    <a:grpSpLocks noChangeAspect="1"/>
                  </p:cNvGrpSpPr>
                  <p:nvPr/>
                </p:nvGrpSpPr>
                <p:grpSpPr bwMode="auto">
                  <a:xfrm>
                    <a:off x="1858160" y="4324185"/>
                    <a:ext cx="9490" cy="33220"/>
                    <a:chOff x="1516" y="2835"/>
                    <a:chExt cx="42" cy="123"/>
                  </a:xfrm>
                  <a:grpFill/>
                </p:grpSpPr>
                <p:sp>
                  <p:nvSpPr>
                    <p:cNvPr id="1331" name="AutoShape 6264"/>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32" name="AutoShape 6265"/>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945" name="Group 6266"/>
                  <p:cNvGrpSpPr>
                    <a:grpSpLocks noChangeAspect="1"/>
                  </p:cNvGrpSpPr>
                  <p:nvPr/>
                </p:nvGrpSpPr>
                <p:grpSpPr bwMode="auto">
                  <a:xfrm flipV="1">
                    <a:off x="1981529" y="4229107"/>
                    <a:ext cx="10544" cy="42384"/>
                    <a:chOff x="2478" y="2807"/>
                    <a:chExt cx="43" cy="178"/>
                  </a:xfrm>
                  <a:grpFill/>
                </p:grpSpPr>
                <p:sp>
                  <p:nvSpPr>
                    <p:cNvPr id="1329" name="AutoShape 6267"/>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330" name="AutoShape 6268"/>
                    <p:cNvSpPr>
                      <a:spLocks noChangeAspect="1" noChangeArrowheads="1"/>
                    </p:cNvSpPr>
                    <p:nvPr/>
                  </p:nvSpPr>
                  <p:spPr bwMode="auto">
                    <a:xfrm flipV="1">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sp>
                <p:nvSpPr>
                  <p:cNvPr id="1319" name="Freeform 6298"/>
                  <p:cNvSpPr>
                    <a:spLocks noChangeAspect="1"/>
                  </p:cNvSpPr>
                  <p:nvPr/>
                </p:nvSpPr>
                <p:spPr bwMode="auto">
                  <a:xfrm flipH="1">
                    <a:off x="203741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0" name="Freeform 6299"/>
                  <p:cNvSpPr>
                    <a:spLocks noChangeAspect="1"/>
                  </p:cNvSpPr>
                  <p:nvPr/>
                </p:nvSpPr>
                <p:spPr bwMode="auto">
                  <a:xfrm flipH="1">
                    <a:off x="1955168"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1" name="Freeform 6300"/>
                  <p:cNvSpPr>
                    <a:spLocks noChangeAspect="1"/>
                  </p:cNvSpPr>
                  <p:nvPr/>
                </p:nvSpPr>
                <p:spPr bwMode="auto">
                  <a:xfrm flipH="1">
                    <a:off x="17485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2" name="Freeform 6301"/>
                  <p:cNvSpPr>
                    <a:spLocks noChangeAspect="1"/>
                  </p:cNvSpPr>
                  <p:nvPr/>
                </p:nvSpPr>
                <p:spPr bwMode="auto">
                  <a:xfrm flipH="1">
                    <a:off x="16652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3" name="Freeform 6302"/>
                  <p:cNvSpPr>
                    <a:spLocks noChangeAspect="1"/>
                  </p:cNvSpPr>
                  <p:nvPr/>
                </p:nvSpPr>
                <p:spPr bwMode="auto">
                  <a:xfrm flipH="1">
                    <a:off x="1461695"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4" name="Freeform 6303"/>
                  <p:cNvSpPr>
                    <a:spLocks noChangeAspect="1"/>
                  </p:cNvSpPr>
                  <p:nvPr/>
                </p:nvSpPr>
                <p:spPr bwMode="auto">
                  <a:xfrm flipH="1">
                    <a:off x="137839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5" name="Freeform 6304"/>
                  <p:cNvSpPr>
                    <a:spLocks noChangeAspect="1"/>
                  </p:cNvSpPr>
                  <p:nvPr/>
                </p:nvSpPr>
                <p:spPr bwMode="auto">
                  <a:xfrm flipH="1">
                    <a:off x="11748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6" name="Freeform 6305"/>
                  <p:cNvSpPr>
                    <a:spLocks noChangeAspect="1"/>
                  </p:cNvSpPr>
                  <p:nvPr/>
                </p:nvSpPr>
                <p:spPr bwMode="auto">
                  <a:xfrm flipH="1">
                    <a:off x="10915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7" name="Freeform 6306"/>
                  <p:cNvSpPr>
                    <a:spLocks noChangeAspect="1"/>
                  </p:cNvSpPr>
                  <p:nvPr/>
                </p:nvSpPr>
                <p:spPr bwMode="auto">
                  <a:xfrm flipH="1">
                    <a:off x="88808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328" name="Freeform 6307"/>
                  <p:cNvSpPr>
                    <a:spLocks noChangeAspect="1"/>
                  </p:cNvSpPr>
                  <p:nvPr/>
                </p:nvSpPr>
                <p:spPr bwMode="auto">
                  <a:xfrm flipH="1">
                    <a:off x="805841"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grpSp>
          <p:sp>
            <p:nvSpPr>
              <p:cNvPr id="69845" name="Freeform 5993"/>
              <p:cNvSpPr>
                <a:spLocks noChangeAspect="1"/>
              </p:cNvSpPr>
              <p:nvPr/>
            </p:nvSpPr>
            <p:spPr bwMode="auto">
              <a:xfrm>
                <a:off x="4820018" y="4221087"/>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946" name="组合 1078"/>
              <p:cNvGrpSpPr/>
              <p:nvPr/>
            </p:nvGrpSpPr>
            <p:grpSpPr>
              <a:xfrm>
                <a:off x="4901209" y="4221087"/>
                <a:ext cx="1214702" cy="151209"/>
                <a:chOff x="3039120" y="4221088"/>
                <a:chExt cx="1214702" cy="151209"/>
              </a:xfrm>
              <a:solidFill>
                <a:schemeClr val="bg1">
                  <a:lumMod val="50000"/>
                </a:schemeClr>
              </a:solidFill>
            </p:grpSpPr>
            <p:sp>
              <p:nvSpPr>
                <p:cNvPr id="1159"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0"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1"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2"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3"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4"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5"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66"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947" name="Group 6001"/>
                <p:cNvGrpSpPr>
                  <a:grpSpLocks noChangeAspect="1"/>
                </p:cNvGrpSpPr>
                <p:nvPr/>
              </p:nvGrpSpPr>
              <p:grpSpPr bwMode="auto">
                <a:xfrm>
                  <a:off x="3184632" y="4223379"/>
                  <a:ext cx="11599" cy="99660"/>
                  <a:chOff x="1015" y="2428"/>
                  <a:chExt cx="46" cy="372"/>
                </a:xfrm>
                <a:grpFill/>
              </p:grpSpPr>
              <p:sp>
                <p:nvSpPr>
                  <p:cNvPr id="1263"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64"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48" name="Group 6004"/>
                <p:cNvGrpSpPr>
                  <a:grpSpLocks noChangeAspect="1"/>
                </p:cNvGrpSpPr>
                <p:nvPr/>
              </p:nvGrpSpPr>
              <p:grpSpPr bwMode="auto">
                <a:xfrm>
                  <a:off x="3354395" y="4239416"/>
                  <a:ext cx="9490" cy="119134"/>
                  <a:chOff x="1790" y="2461"/>
                  <a:chExt cx="40" cy="447"/>
                </a:xfrm>
                <a:grpFill/>
              </p:grpSpPr>
              <p:sp>
                <p:nvSpPr>
                  <p:cNvPr id="1261"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62"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49" name="Group 6007"/>
                <p:cNvGrpSpPr>
                  <a:grpSpLocks noChangeAspect="1"/>
                </p:cNvGrpSpPr>
                <p:nvPr/>
              </p:nvGrpSpPr>
              <p:grpSpPr bwMode="auto">
                <a:xfrm>
                  <a:off x="3217319" y="4240562"/>
                  <a:ext cx="9490" cy="121425"/>
                  <a:chOff x="1151" y="2490"/>
                  <a:chExt cx="40" cy="455"/>
                </a:xfrm>
                <a:grpFill/>
              </p:grpSpPr>
              <p:sp>
                <p:nvSpPr>
                  <p:cNvPr id="1259"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60"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0" name="Group 6010"/>
                <p:cNvGrpSpPr>
                  <a:grpSpLocks noChangeAspect="1"/>
                </p:cNvGrpSpPr>
                <p:nvPr/>
              </p:nvGrpSpPr>
              <p:grpSpPr bwMode="auto">
                <a:xfrm>
                  <a:off x="3391299" y="4223379"/>
                  <a:ext cx="8435" cy="85914"/>
                  <a:chOff x="1914" y="2425"/>
                  <a:chExt cx="40" cy="326"/>
                </a:xfrm>
                <a:grpFill/>
              </p:grpSpPr>
              <p:sp>
                <p:nvSpPr>
                  <p:cNvPr id="1257"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58"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1" name="Group 6013"/>
                <p:cNvGrpSpPr>
                  <a:grpSpLocks noChangeAspect="1"/>
                </p:cNvGrpSpPr>
                <p:nvPr/>
              </p:nvGrpSpPr>
              <p:grpSpPr bwMode="auto">
                <a:xfrm>
                  <a:off x="3248952" y="4278364"/>
                  <a:ext cx="8435" cy="89351"/>
                  <a:chOff x="1284" y="2652"/>
                  <a:chExt cx="40" cy="337"/>
                </a:xfrm>
                <a:grpFill/>
              </p:grpSpPr>
              <p:sp>
                <p:nvSpPr>
                  <p:cNvPr id="1255"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56"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2" name="Group 6016"/>
                <p:cNvGrpSpPr>
                  <a:grpSpLocks noChangeAspect="1"/>
                </p:cNvGrpSpPr>
                <p:nvPr/>
              </p:nvGrpSpPr>
              <p:grpSpPr bwMode="auto">
                <a:xfrm>
                  <a:off x="3320653" y="4278364"/>
                  <a:ext cx="9490" cy="93933"/>
                  <a:chOff x="1658" y="2628"/>
                  <a:chExt cx="40" cy="355"/>
                </a:xfrm>
                <a:grpFill/>
              </p:grpSpPr>
              <p:sp>
                <p:nvSpPr>
                  <p:cNvPr id="1253"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54"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3" name="Group 6019"/>
                <p:cNvGrpSpPr>
                  <a:grpSpLocks noChangeAspect="1"/>
                </p:cNvGrpSpPr>
                <p:nvPr/>
              </p:nvGrpSpPr>
              <p:grpSpPr bwMode="auto">
                <a:xfrm>
                  <a:off x="3291129" y="4326476"/>
                  <a:ext cx="9490" cy="32075"/>
                  <a:chOff x="1516" y="2835"/>
                  <a:chExt cx="42" cy="123"/>
                </a:xfrm>
                <a:grpFill/>
              </p:grpSpPr>
              <p:sp>
                <p:nvSpPr>
                  <p:cNvPr id="1251"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52"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4" name="Group 6022"/>
                <p:cNvGrpSpPr>
                  <a:grpSpLocks noChangeAspect="1"/>
                </p:cNvGrpSpPr>
                <p:nvPr/>
              </p:nvGrpSpPr>
              <p:grpSpPr bwMode="auto">
                <a:xfrm>
                  <a:off x="3488307" y="4230252"/>
                  <a:ext cx="10544" cy="116843"/>
                  <a:chOff x="2195" y="2463"/>
                  <a:chExt cx="40" cy="442"/>
                </a:xfrm>
                <a:grpFill/>
              </p:grpSpPr>
              <p:sp>
                <p:nvSpPr>
                  <p:cNvPr id="1249"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50"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5" name="Group 6025"/>
                <p:cNvGrpSpPr>
                  <a:grpSpLocks noChangeAspect="1"/>
                </p:cNvGrpSpPr>
                <p:nvPr/>
              </p:nvGrpSpPr>
              <p:grpSpPr bwMode="auto">
                <a:xfrm>
                  <a:off x="3523103" y="4266909"/>
                  <a:ext cx="10544" cy="103097"/>
                  <a:chOff x="2329" y="2599"/>
                  <a:chExt cx="43" cy="386"/>
                </a:xfrm>
                <a:grpFill/>
              </p:grpSpPr>
              <p:sp>
                <p:nvSpPr>
                  <p:cNvPr id="1247"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48"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6" name="Group 6028"/>
                <p:cNvGrpSpPr>
                  <a:grpSpLocks noChangeAspect="1"/>
                </p:cNvGrpSpPr>
                <p:nvPr/>
              </p:nvGrpSpPr>
              <p:grpSpPr bwMode="auto">
                <a:xfrm>
                  <a:off x="3417660" y="4231398"/>
                  <a:ext cx="10544" cy="42384"/>
                  <a:chOff x="2478" y="2807"/>
                  <a:chExt cx="43" cy="178"/>
                </a:xfrm>
                <a:grpFill/>
              </p:grpSpPr>
              <p:sp>
                <p:nvSpPr>
                  <p:cNvPr id="1245"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46"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7" name="Group 6031"/>
                <p:cNvGrpSpPr>
                  <a:grpSpLocks noChangeAspect="1"/>
                </p:cNvGrpSpPr>
                <p:nvPr/>
              </p:nvGrpSpPr>
              <p:grpSpPr bwMode="auto">
                <a:xfrm>
                  <a:off x="3455620" y="4225670"/>
                  <a:ext cx="9490" cy="71022"/>
                  <a:chOff x="2065" y="2441"/>
                  <a:chExt cx="40" cy="272"/>
                </a:xfrm>
                <a:grpFill/>
              </p:grpSpPr>
              <p:sp>
                <p:nvSpPr>
                  <p:cNvPr id="1243"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44"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58" name="Group 6034"/>
                <p:cNvGrpSpPr>
                  <a:grpSpLocks noChangeAspect="1"/>
                </p:cNvGrpSpPr>
                <p:nvPr/>
              </p:nvGrpSpPr>
              <p:grpSpPr bwMode="auto">
                <a:xfrm>
                  <a:off x="3555790" y="4319603"/>
                  <a:ext cx="10544" cy="42384"/>
                  <a:chOff x="2478" y="2807"/>
                  <a:chExt cx="43" cy="178"/>
                </a:xfrm>
                <a:grpFill/>
              </p:grpSpPr>
              <p:sp>
                <p:nvSpPr>
                  <p:cNvPr id="1241"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42"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67" name="Group 6037"/>
                <p:cNvGrpSpPr>
                  <a:grpSpLocks noChangeAspect="1"/>
                </p:cNvGrpSpPr>
                <p:nvPr/>
              </p:nvGrpSpPr>
              <p:grpSpPr bwMode="auto">
                <a:xfrm>
                  <a:off x="3689703" y="4225670"/>
                  <a:ext cx="10544" cy="59567"/>
                  <a:chOff x="3094" y="2443"/>
                  <a:chExt cx="40" cy="183"/>
                </a:xfrm>
                <a:grpFill/>
              </p:grpSpPr>
              <p:sp>
                <p:nvSpPr>
                  <p:cNvPr id="1239"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40"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68" name="Group 6040"/>
                <p:cNvGrpSpPr>
                  <a:grpSpLocks noChangeAspect="1"/>
                </p:cNvGrpSpPr>
                <p:nvPr/>
              </p:nvGrpSpPr>
              <p:grpSpPr bwMode="auto">
                <a:xfrm>
                  <a:off x="3660179" y="4225670"/>
                  <a:ext cx="10544" cy="108825"/>
                  <a:chOff x="2978" y="2432"/>
                  <a:chExt cx="46" cy="375"/>
                </a:xfrm>
                <a:grpFill/>
              </p:grpSpPr>
              <p:sp>
                <p:nvSpPr>
                  <p:cNvPr id="1237"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38"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69" name="Group 6043"/>
                <p:cNvGrpSpPr>
                  <a:grpSpLocks noChangeAspect="1"/>
                </p:cNvGrpSpPr>
                <p:nvPr/>
              </p:nvGrpSpPr>
              <p:grpSpPr bwMode="auto">
                <a:xfrm>
                  <a:off x="3628546" y="4247435"/>
                  <a:ext cx="10544" cy="116843"/>
                  <a:chOff x="2832" y="2516"/>
                  <a:chExt cx="43" cy="436"/>
                </a:xfrm>
                <a:grpFill/>
              </p:grpSpPr>
              <p:sp>
                <p:nvSpPr>
                  <p:cNvPr id="1235"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36"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0" name="Group 6046"/>
                <p:cNvGrpSpPr>
                  <a:grpSpLocks noChangeAspect="1"/>
                </p:cNvGrpSpPr>
                <p:nvPr/>
              </p:nvGrpSpPr>
              <p:grpSpPr bwMode="auto">
                <a:xfrm>
                  <a:off x="3593750" y="4309293"/>
                  <a:ext cx="9490" cy="57276"/>
                  <a:chOff x="2668" y="2761"/>
                  <a:chExt cx="40" cy="217"/>
                </a:xfrm>
                <a:grpFill/>
              </p:grpSpPr>
              <p:sp>
                <p:nvSpPr>
                  <p:cNvPr id="1233"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34"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1" name="Group 6049"/>
                <p:cNvGrpSpPr>
                  <a:grpSpLocks noChangeAspect="1"/>
                </p:cNvGrpSpPr>
                <p:nvPr/>
              </p:nvGrpSpPr>
              <p:grpSpPr bwMode="auto">
                <a:xfrm flipV="1">
                  <a:off x="3800418" y="4252017"/>
                  <a:ext cx="9490" cy="116843"/>
                  <a:chOff x="3217" y="3037"/>
                  <a:chExt cx="46" cy="372"/>
                </a:xfrm>
                <a:grpFill/>
              </p:grpSpPr>
              <p:sp>
                <p:nvSpPr>
                  <p:cNvPr id="1231"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32"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2" name="Group 6052"/>
                <p:cNvGrpSpPr>
                  <a:grpSpLocks noChangeAspect="1"/>
                </p:cNvGrpSpPr>
                <p:nvPr/>
              </p:nvGrpSpPr>
              <p:grpSpPr bwMode="auto">
                <a:xfrm>
                  <a:off x="3765622" y="4222234"/>
                  <a:ext cx="11599" cy="116843"/>
                  <a:chOff x="3353" y="3099"/>
                  <a:chExt cx="40" cy="455"/>
                </a:xfrm>
                <a:grpFill/>
              </p:grpSpPr>
              <p:sp>
                <p:nvSpPr>
                  <p:cNvPr id="1229"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30"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3" name="Group 6055"/>
                <p:cNvGrpSpPr>
                  <a:grpSpLocks noChangeAspect="1"/>
                </p:cNvGrpSpPr>
                <p:nvPr/>
              </p:nvGrpSpPr>
              <p:grpSpPr bwMode="auto">
                <a:xfrm>
                  <a:off x="3738206" y="4226816"/>
                  <a:ext cx="11599" cy="68731"/>
                  <a:chOff x="3486" y="3261"/>
                  <a:chExt cx="40" cy="337"/>
                </a:xfrm>
                <a:grpFill/>
              </p:grpSpPr>
              <p:sp>
                <p:nvSpPr>
                  <p:cNvPr id="1227"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28"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4" name="Group 6058"/>
                <p:cNvGrpSpPr>
                  <a:grpSpLocks noChangeAspect="1"/>
                </p:cNvGrpSpPr>
                <p:nvPr/>
              </p:nvGrpSpPr>
              <p:grpSpPr bwMode="auto">
                <a:xfrm>
                  <a:off x="3941711" y="4229107"/>
                  <a:ext cx="10544" cy="117989"/>
                  <a:chOff x="2195" y="2463"/>
                  <a:chExt cx="40" cy="442"/>
                </a:xfrm>
                <a:grpFill/>
              </p:grpSpPr>
              <p:sp>
                <p:nvSpPr>
                  <p:cNvPr id="1225"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26"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5" name="Group 6061"/>
                <p:cNvGrpSpPr>
                  <a:grpSpLocks noChangeAspect="1"/>
                </p:cNvGrpSpPr>
                <p:nvPr/>
              </p:nvGrpSpPr>
              <p:grpSpPr bwMode="auto">
                <a:xfrm>
                  <a:off x="3901643" y="4269200"/>
                  <a:ext cx="10544" cy="103097"/>
                  <a:chOff x="2329" y="2599"/>
                  <a:chExt cx="43" cy="386"/>
                </a:xfrm>
                <a:grpFill/>
              </p:grpSpPr>
              <p:sp>
                <p:nvSpPr>
                  <p:cNvPr id="1223"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24"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6" name="Group 6064"/>
                <p:cNvGrpSpPr>
                  <a:grpSpLocks noChangeAspect="1"/>
                </p:cNvGrpSpPr>
                <p:nvPr/>
              </p:nvGrpSpPr>
              <p:grpSpPr bwMode="auto">
                <a:xfrm>
                  <a:off x="3829942" y="4295547"/>
                  <a:ext cx="10544" cy="71022"/>
                  <a:chOff x="2065" y="2441"/>
                  <a:chExt cx="40" cy="272"/>
                </a:xfrm>
                <a:grpFill/>
              </p:grpSpPr>
              <p:sp>
                <p:nvSpPr>
                  <p:cNvPr id="1221"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22"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7" name="Group 6067"/>
                <p:cNvGrpSpPr>
                  <a:grpSpLocks noChangeAspect="1"/>
                </p:cNvGrpSpPr>
                <p:nvPr/>
              </p:nvGrpSpPr>
              <p:grpSpPr bwMode="auto">
                <a:xfrm flipV="1">
                  <a:off x="3872119" y="4313875"/>
                  <a:ext cx="10544" cy="48112"/>
                  <a:chOff x="2815" y="1923"/>
                  <a:chExt cx="40" cy="217"/>
                </a:xfrm>
                <a:grpFill/>
              </p:grpSpPr>
              <p:sp>
                <p:nvSpPr>
                  <p:cNvPr id="1219"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20"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8" name="Group 6070"/>
                <p:cNvGrpSpPr>
                  <a:grpSpLocks noChangeAspect="1"/>
                </p:cNvGrpSpPr>
                <p:nvPr/>
              </p:nvGrpSpPr>
              <p:grpSpPr bwMode="auto">
                <a:xfrm>
                  <a:off x="3971235" y="4224525"/>
                  <a:ext cx="11599" cy="72168"/>
                  <a:chOff x="2329" y="2599"/>
                  <a:chExt cx="43" cy="386"/>
                </a:xfrm>
                <a:grpFill/>
              </p:grpSpPr>
              <p:sp>
                <p:nvSpPr>
                  <p:cNvPr id="1217"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18"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79" name="Group 6073"/>
                <p:cNvGrpSpPr>
                  <a:grpSpLocks noChangeAspect="1"/>
                </p:cNvGrpSpPr>
                <p:nvPr/>
              </p:nvGrpSpPr>
              <p:grpSpPr bwMode="auto">
                <a:xfrm>
                  <a:off x="4012358" y="4230252"/>
                  <a:ext cx="10544" cy="42384"/>
                  <a:chOff x="2478" y="2807"/>
                  <a:chExt cx="43" cy="178"/>
                </a:xfrm>
                <a:grpFill/>
              </p:grpSpPr>
              <p:sp>
                <p:nvSpPr>
                  <p:cNvPr id="1215"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16"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80" name="Group 6076"/>
                <p:cNvGrpSpPr>
                  <a:grpSpLocks noChangeAspect="1"/>
                </p:cNvGrpSpPr>
                <p:nvPr/>
              </p:nvGrpSpPr>
              <p:grpSpPr bwMode="auto">
                <a:xfrm>
                  <a:off x="4075624" y="4241707"/>
                  <a:ext cx="11599" cy="117989"/>
                  <a:chOff x="2195" y="2463"/>
                  <a:chExt cx="40" cy="442"/>
                </a:xfrm>
                <a:grpFill/>
              </p:grpSpPr>
              <p:sp>
                <p:nvSpPr>
                  <p:cNvPr id="1213"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14"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81" name="Group 6079"/>
                <p:cNvGrpSpPr>
                  <a:grpSpLocks noChangeAspect="1"/>
                </p:cNvGrpSpPr>
                <p:nvPr/>
              </p:nvGrpSpPr>
              <p:grpSpPr bwMode="auto">
                <a:xfrm>
                  <a:off x="4110420" y="4285237"/>
                  <a:ext cx="10544" cy="83623"/>
                  <a:chOff x="2329" y="2599"/>
                  <a:chExt cx="43" cy="386"/>
                </a:xfrm>
                <a:grpFill/>
              </p:grpSpPr>
              <p:sp>
                <p:nvSpPr>
                  <p:cNvPr id="1211"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12"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82" name="Group 6082"/>
                <p:cNvGrpSpPr>
                  <a:grpSpLocks noChangeAspect="1"/>
                </p:cNvGrpSpPr>
                <p:nvPr/>
              </p:nvGrpSpPr>
              <p:grpSpPr bwMode="auto">
                <a:xfrm>
                  <a:off x="4042936" y="4225670"/>
                  <a:ext cx="11599" cy="89351"/>
                  <a:chOff x="2065" y="2441"/>
                  <a:chExt cx="40" cy="272"/>
                </a:xfrm>
                <a:grpFill/>
              </p:grpSpPr>
              <p:sp>
                <p:nvSpPr>
                  <p:cNvPr id="1209"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10"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83" name="Group 6269"/>
                <p:cNvGrpSpPr>
                  <a:grpSpLocks noChangeAspect="1"/>
                </p:cNvGrpSpPr>
                <p:nvPr/>
              </p:nvGrpSpPr>
              <p:grpSpPr bwMode="auto">
                <a:xfrm>
                  <a:off x="3111876" y="4227961"/>
                  <a:ext cx="11599" cy="59567"/>
                  <a:chOff x="3094" y="2443"/>
                  <a:chExt cx="40" cy="183"/>
                </a:xfrm>
                <a:grpFill/>
              </p:grpSpPr>
              <p:sp>
                <p:nvSpPr>
                  <p:cNvPr id="1207"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08"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84" name="Group 6278"/>
                <p:cNvGrpSpPr>
                  <a:grpSpLocks noChangeAspect="1"/>
                </p:cNvGrpSpPr>
                <p:nvPr/>
              </p:nvGrpSpPr>
              <p:grpSpPr bwMode="auto">
                <a:xfrm>
                  <a:off x="3157216" y="4233689"/>
                  <a:ext cx="10544" cy="42384"/>
                  <a:chOff x="2478" y="2807"/>
                  <a:chExt cx="43" cy="178"/>
                </a:xfrm>
                <a:grpFill/>
              </p:grpSpPr>
              <p:sp>
                <p:nvSpPr>
                  <p:cNvPr id="1205"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206"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1197"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98"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199"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200"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201"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202"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203"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204"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69847" name="组合 1079"/>
              <p:cNvGrpSpPr>
                <a:grpSpLocks/>
              </p:cNvGrpSpPr>
              <p:nvPr/>
            </p:nvGrpSpPr>
            <p:grpSpPr bwMode="auto">
              <a:xfrm>
                <a:off x="4172599" y="4221087"/>
                <a:ext cx="783441" cy="151209"/>
                <a:chOff x="2310510" y="4221088"/>
                <a:chExt cx="783441" cy="151209"/>
              </a:xfrm>
            </p:grpSpPr>
            <p:sp>
              <p:nvSpPr>
                <p:cNvPr id="69848"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49"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50"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51"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69852" name="Group 6191"/>
                <p:cNvGrpSpPr>
                  <a:grpSpLocks noChangeAspect="1"/>
                </p:cNvGrpSpPr>
                <p:nvPr/>
              </p:nvGrpSpPr>
              <p:grpSpPr bwMode="auto">
                <a:xfrm>
                  <a:off x="2343198" y="4230252"/>
                  <a:ext cx="9490" cy="116843"/>
                  <a:chOff x="2195" y="2463"/>
                  <a:chExt cx="40" cy="442"/>
                </a:xfrm>
              </p:grpSpPr>
              <p:sp>
                <p:nvSpPr>
                  <p:cNvPr id="69924"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25"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3" name="Group 6194"/>
                <p:cNvGrpSpPr>
                  <a:grpSpLocks noChangeAspect="1"/>
                </p:cNvGrpSpPr>
                <p:nvPr/>
              </p:nvGrpSpPr>
              <p:grpSpPr bwMode="auto">
                <a:xfrm>
                  <a:off x="2376939" y="4266909"/>
                  <a:ext cx="10544" cy="103097"/>
                  <a:chOff x="2329" y="2599"/>
                  <a:chExt cx="43" cy="386"/>
                </a:xfrm>
              </p:grpSpPr>
              <p:sp>
                <p:nvSpPr>
                  <p:cNvPr id="69922"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23"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4" name="Group 6200"/>
                <p:cNvGrpSpPr>
                  <a:grpSpLocks noChangeAspect="1"/>
                </p:cNvGrpSpPr>
                <p:nvPr/>
              </p:nvGrpSpPr>
              <p:grpSpPr bwMode="auto">
                <a:xfrm>
                  <a:off x="2310510" y="4225670"/>
                  <a:ext cx="9490" cy="71022"/>
                  <a:chOff x="2065" y="2441"/>
                  <a:chExt cx="40" cy="272"/>
                </a:xfrm>
              </p:grpSpPr>
              <p:sp>
                <p:nvSpPr>
                  <p:cNvPr id="69920"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21"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5" name="Group 6203"/>
                <p:cNvGrpSpPr>
                  <a:grpSpLocks noChangeAspect="1"/>
                </p:cNvGrpSpPr>
                <p:nvPr/>
              </p:nvGrpSpPr>
              <p:grpSpPr bwMode="auto">
                <a:xfrm>
                  <a:off x="2409627" y="4319603"/>
                  <a:ext cx="10544" cy="42384"/>
                  <a:chOff x="2478" y="2807"/>
                  <a:chExt cx="43" cy="178"/>
                </a:xfrm>
              </p:grpSpPr>
              <p:sp>
                <p:nvSpPr>
                  <p:cNvPr id="69918"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19"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6" name="Group 6206"/>
                <p:cNvGrpSpPr>
                  <a:grpSpLocks noChangeAspect="1"/>
                </p:cNvGrpSpPr>
                <p:nvPr/>
              </p:nvGrpSpPr>
              <p:grpSpPr bwMode="auto">
                <a:xfrm>
                  <a:off x="2543539" y="4225670"/>
                  <a:ext cx="11599" cy="59567"/>
                  <a:chOff x="3094" y="2443"/>
                  <a:chExt cx="40" cy="183"/>
                </a:xfrm>
              </p:grpSpPr>
              <p:sp>
                <p:nvSpPr>
                  <p:cNvPr id="69916"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17"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7" name="Group 6209"/>
                <p:cNvGrpSpPr>
                  <a:grpSpLocks noChangeAspect="1"/>
                </p:cNvGrpSpPr>
                <p:nvPr/>
              </p:nvGrpSpPr>
              <p:grpSpPr bwMode="auto">
                <a:xfrm>
                  <a:off x="2516124" y="4225670"/>
                  <a:ext cx="11599" cy="108825"/>
                  <a:chOff x="2978" y="2432"/>
                  <a:chExt cx="46" cy="375"/>
                </a:xfrm>
              </p:grpSpPr>
              <p:sp>
                <p:nvSpPr>
                  <p:cNvPr id="69914"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15"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8" name="Group 6212"/>
                <p:cNvGrpSpPr>
                  <a:grpSpLocks noChangeAspect="1"/>
                </p:cNvGrpSpPr>
                <p:nvPr/>
              </p:nvGrpSpPr>
              <p:grpSpPr bwMode="auto">
                <a:xfrm>
                  <a:off x="2483437" y="4247435"/>
                  <a:ext cx="10544" cy="116843"/>
                  <a:chOff x="2832" y="2516"/>
                  <a:chExt cx="43" cy="436"/>
                </a:xfrm>
              </p:grpSpPr>
              <p:sp>
                <p:nvSpPr>
                  <p:cNvPr id="69912"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13"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59" name="Group 6215"/>
                <p:cNvGrpSpPr>
                  <a:grpSpLocks noChangeAspect="1"/>
                </p:cNvGrpSpPr>
                <p:nvPr/>
              </p:nvGrpSpPr>
              <p:grpSpPr bwMode="auto">
                <a:xfrm>
                  <a:off x="2448640" y="4307002"/>
                  <a:ext cx="9490" cy="57276"/>
                  <a:chOff x="2668" y="2761"/>
                  <a:chExt cx="40" cy="217"/>
                </a:xfrm>
              </p:grpSpPr>
              <p:sp>
                <p:nvSpPr>
                  <p:cNvPr id="69910"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11"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0" name="Group 6218"/>
                <p:cNvGrpSpPr>
                  <a:grpSpLocks noChangeAspect="1"/>
                </p:cNvGrpSpPr>
                <p:nvPr/>
              </p:nvGrpSpPr>
              <p:grpSpPr bwMode="auto">
                <a:xfrm flipV="1">
                  <a:off x="2655308" y="4252017"/>
                  <a:ext cx="9490" cy="116843"/>
                  <a:chOff x="3217" y="3037"/>
                  <a:chExt cx="46" cy="372"/>
                </a:xfrm>
              </p:grpSpPr>
              <p:sp>
                <p:nvSpPr>
                  <p:cNvPr id="69908"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09"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1" name="Group 6221"/>
                <p:cNvGrpSpPr>
                  <a:grpSpLocks noChangeAspect="1"/>
                </p:cNvGrpSpPr>
                <p:nvPr/>
              </p:nvGrpSpPr>
              <p:grpSpPr bwMode="auto">
                <a:xfrm>
                  <a:off x="2619458" y="4222234"/>
                  <a:ext cx="11599" cy="116843"/>
                  <a:chOff x="3353" y="3099"/>
                  <a:chExt cx="40" cy="455"/>
                </a:xfrm>
              </p:grpSpPr>
              <p:sp>
                <p:nvSpPr>
                  <p:cNvPr id="69906"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07"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2" name="Group 6224"/>
                <p:cNvGrpSpPr>
                  <a:grpSpLocks noChangeAspect="1"/>
                </p:cNvGrpSpPr>
                <p:nvPr/>
              </p:nvGrpSpPr>
              <p:grpSpPr bwMode="auto">
                <a:xfrm>
                  <a:off x="2590988" y="4224525"/>
                  <a:ext cx="11599" cy="68731"/>
                  <a:chOff x="3486" y="3261"/>
                  <a:chExt cx="40" cy="337"/>
                </a:xfrm>
              </p:grpSpPr>
              <p:sp>
                <p:nvSpPr>
                  <p:cNvPr id="69904"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05"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3" name="Group 6227"/>
                <p:cNvGrpSpPr>
                  <a:grpSpLocks noChangeAspect="1"/>
                </p:cNvGrpSpPr>
                <p:nvPr/>
              </p:nvGrpSpPr>
              <p:grpSpPr bwMode="auto">
                <a:xfrm>
                  <a:off x="2794493" y="4229107"/>
                  <a:ext cx="9490" cy="117989"/>
                  <a:chOff x="2195" y="2463"/>
                  <a:chExt cx="40" cy="442"/>
                </a:xfrm>
              </p:grpSpPr>
              <p:sp>
                <p:nvSpPr>
                  <p:cNvPr id="69902"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03"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4" name="Group 6230"/>
                <p:cNvGrpSpPr>
                  <a:grpSpLocks noChangeAspect="1"/>
                </p:cNvGrpSpPr>
                <p:nvPr/>
              </p:nvGrpSpPr>
              <p:grpSpPr bwMode="auto">
                <a:xfrm>
                  <a:off x="2756534" y="4266909"/>
                  <a:ext cx="10544" cy="103097"/>
                  <a:chOff x="2329" y="2599"/>
                  <a:chExt cx="43" cy="386"/>
                </a:xfrm>
              </p:grpSpPr>
              <p:sp>
                <p:nvSpPr>
                  <p:cNvPr id="69900"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901"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5" name="Group 6233"/>
                <p:cNvGrpSpPr>
                  <a:grpSpLocks noChangeAspect="1"/>
                </p:cNvGrpSpPr>
                <p:nvPr/>
              </p:nvGrpSpPr>
              <p:grpSpPr bwMode="auto">
                <a:xfrm>
                  <a:off x="2684832" y="4295547"/>
                  <a:ext cx="9490" cy="71022"/>
                  <a:chOff x="2065" y="2441"/>
                  <a:chExt cx="40" cy="272"/>
                </a:xfrm>
              </p:grpSpPr>
              <p:sp>
                <p:nvSpPr>
                  <p:cNvPr id="69898"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99"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6" name="Group 6236"/>
                <p:cNvGrpSpPr>
                  <a:grpSpLocks noChangeAspect="1"/>
                </p:cNvGrpSpPr>
                <p:nvPr/>
              </p:nvGrpSpPr>
              <p:grpSpPr bwMode="auto">
                <a:xfrm flipV="1">
                  <a:off x="2725955" y="4313875"/>
                  <a:ext cx="11599" cy="48112"/>
                  <a:chOff x="2815" y="1923"/>
                  <a:chExt cx="40" cy="217"/>
                </a:xfrm>
              </p:grpSpPr>
              <p:sp>
                <p:nvSpPr>
                  <p:cNvPr id="69896"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97"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7" name="Group 6239"/>
                <p:cNvGrpSpPr>
                  <a:grpSpLocks noChangeAspect="1"/>
                </p:cNvGrpSpPr>
                <p:nvPr/>
              </p:nvGrpSpPr>
              <p:grpSpPr bwMode="auto">
                <a:xfrm>
                  <a:off x="2826126" y="4224525"/>
                  <a:ext cx="11599" cy="72168"/>
                  <a:chOff x="2329" y="2599"/>
                  <a:chExt cx="43" cy="386"/>
                </a:xfrm>
              </p:grpSpPr>
              <p:sp>
                <p:nvSpPr>
                  <p:cNvPr id="69894"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95"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8" name="Group 6242"/>
                <p:cNvGrpSpPr>
                  <a:grpSpLocks noChangeAspect="1"/>
                </p:cNvGrpSpPr>
                <p:nvPr/>
              </p:nvGrpSpPr>
              <p:grpSpPr bwMode="auto">
                <a:xfrm>
                  <a:off x="2866194" y="4230252"/>
                  <a:ext cx="10544" cy="42384"/>
                  <a:chOff x="2478" y="2807"/>
                  <a:chExt cx="43" cy="178"/>
                </a:xfrm>
              </p:grpSpPr>
              <p:sp>
                <p:nvSpPr>
                  <p:cNvPr id="69892"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93"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69" name="Group 6245"/>
                <p:cNvGrpSpPr>
                  <a:grpSpLocks noChangeAspect="1"/>
                </p:cNvGrpSpPr>
                <p:nvPr/>
              </p:nvGrpSpPr>
              <p:grpSpPr bwMode="auto">
                <a:xfrm>
                  <a:off x="2930514" y="4241707"/>
                  <a:ext cx="10544" cy="117989"/>
                  <a:chOff x="2195" y="2463"/>
                  <a:chExt cx="40" cy="442"/>
                </a:xfrm>
              </p:grpSpPr>
              <p:sp>
                <p:nvSpPr>
                  <p:cNvPr id="69890"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91"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70" name="Group 6248"/>
                <p:cNvGrpSpPr>
                  <a:grpSpLocks noChangeAspect="1"/>
                </p:cNvGrpSpPr>
                <p:nvPr/>
              </p:nvGrpSpPr>
              <p:grpSpPr bwMode="auto">
                <a:xfrm>
                  <a:off x="2964256" y="4285237"/>
                  <a:ext cx="10544" cy="83623"/>
                  <a:chOff x="2329" y="2599"/>
                  <a:chExt cx="43" cy="386"/>
                </a:xfrm>
              </p:grpSpPr>
              <p:sp>
                <p:nvSpPr>
                  <p:cNvPr id="69888"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89"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71" name="Group 6251"/>
                <p:cNvGrpSpPr>
                  <a:grpSpLocks noChangeAspect="1"/>
                </p:cNvGrpSpPr>
                <p:nvPr/>
              </p:nvGrpSpPr>
              <p:grpSpPr bwMode="auto">
                <a:xfrm>
                  <a:off x="2897827" y="4225670"/>
                  <a:ext cx="10544" cy="89351"/>
                  <a:chOff x="2065" y="2441"/>
                  <a:chExt cx="40" cy="272"/>
                </a:xfrm>
              </p:grpSpPr>
              <p:sp>
                <p:nvSpPr>
                  <p:cNvPr id="69886"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87"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72" name="Group 6272"/>
                <p:cNvGrpSpPr>
                  <a:grpSpLocks noChangeAspect="1"/>
                </p:cNvGrpSpPr>
                <p:nvPr/>
              </p:nvGrpSpPr>
              <p:grpSpPr bwMode="auto">
                <a:xfrm>
                  <a:off x="3082352" y="4231398"/>
                  <a:ext cx="11599" cy="108825"/>
                  <a:chOff x="2978" y="2432"/>
                  <a:chExt cx="46" cy="375"/>
                </a:xfrm>
              </p:grpSpPr>
              <p:sp>
                <p:nvSpPr>
                  <p:cNvPr id="69884"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85"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73" name="Group 6275"/>
                <p:cNvGrpSpPr>
                  <a:grpSpLocks noChangeAspect="1"/>
                </p:cNvGrpSpPr>
                <p:nvPr/>
              </p:nvGrpSpPr>
              <p:grpSpPr bwMode="auto">
                <a:xfrm>
                  <a:off x="3016977" y="4309293"/>
                  <a:ext cx="10544" cy="58422"/>
                  <a:chOff x="2668" y="2761"/>
                  <a:chExt cx="40" cy="217"/>
                </a:xfrm>
              </p:grpSpPr>
              <p:sp>
                <p:nvSpPr>
                  <p:cNvPr id="69882"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83"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874" name="Group 6281"/>
                <p:cNvGrpSpPr>
                  <a:grpSpLocks noChangeAspect="1"/>
                </p:cNvGrpSpPr>
                <p:nvPr/>
              </p:nvGrpSpPr>
              <p:grpSpPr bwMode="auto">
                <a:xfrm>
                  <a:off x="3046501" y="4268054"/>
                  <a:ext cx="11599" cy="98515"/>
                  <a:chOff x="1015" y="2428"/>
                  <a:chExt cx="46" cy="372"/>
                </a:xfrm>
              </p:grpSpPr>
              <p:sp>
                <p:nvSpPr>
                  <p:cNvPr id="69880"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81"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69875"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76"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77"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78"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879"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pic>
          <p:nvPicPr>
            <p:cNvPr id="69836" name="Picture 235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70152" y="1484784"/>
              <a:ext cx="1829952" cy="1360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2" name="椭圆 1071"/>
            <p:cNvSpPr/>
            <p:nvPr/>
          </p:nvSpPr>
          <p:spPr>
            <a:xfrm rot="581405">
              <a:off x="5379103" y="1999246"/>
              <a:ext cx="1104720" cy="414427"/>
            </a:xfrm>
            <a:prstGeom prst="ellipse">
              <a:avLst/>
            </a:prstGeom>
            <a:gradFill flip="none" rotWithShape="1">
              <a:gsLst>
                <a:gs pos="0">
                  <a:srgbClr val="FBEAC7"/>
                </a:gs>
                <a:gs pos="0">
                  <a:srgbClr val="FEE7F2"/>
                </a:gs>
                <a:gs pos="36000">
                  <a:srgbClr val="FAC77D"/>
                </a:gs>
                <a:gs pos="61000">
                  <a:srgbClr val="FBA97D"/>
                </a:gs>
                <a:gs pos="82001">
                  <a:srgbClr val="FBD49C"/>
                </a:gs>
                <a:gs pos="0">
                  <a:srgbClr val="FEE7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2"/>
                  </a:solidFill>
                  <a:latin typeface="Times New Roman" pitchFamily="18" charset="0"/>
                  <a:cs typeface="Times New Roman" pitchFamily="18" charset="0"/>
                </a:rPr>
                <a:t>TAF9</a:t>
              </a:r>
              <a:endParaRPr lang="zh-CN" altLang="en-US" sz="1200" b="1" dirty="0">
                <a:solidFill>
                  <a:schemeClr val="bg2"/>
                </a:solidFill>
                <a:latin typeface="Times New Roman" pitchFamily="18" charset="0"/>
                <a:cs typeface="Times New Roman" pitchFamily="18" charset="0"/>
              </a:endParaRPr>
            </a:p>
          </p:txBody>
        </p:sp>
        <p:sp>
          <p:nvSpPr>
            <p:cNvPr id="1073" name="椭圆 1072"/>
            <p:cNvSpPr/>
            <p:nvPr/>
          </p:nvSpPr>
          <p:spPr>
            <a:xfrm rot="19698770">
              <a:off x="6165516" y="1885785"/>
              <a:ext cx="787362" cy="600129"/>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2"/>
                  </a:solidFill>
                  <a:latin typeface="Times New Roman" pitchFamily="18" charset="0"/>
                  <a:cs typeface="Times New Roman" pitchFamily="18" charset="0"/>
                </a:rPr>
                <a:t>TAF6</a:t>
              </a:r>
              <a:endParaRPr lang="zh-CN" altLang="en-US" sz="1050" b="1" dirty="0">
                <a:solidFill>
                  <a:schemeClr val="bg2"/>
                </a:solidFill>
                <a:latin typeface="Times New Roman" pitchFamily="18" charset="0"/>
                <a:cs typeface="Times New Roman" pitchFamily="18" charset="0"/>
              </a:endParaRPr>
            </a:p>
          </p:txBody>
        </p:sp>
      </p:grpSp>
      <p:sp>
        <p:nvSpPr>
          <p:cNvPr id="1067" name="椭圆 1066"/>
          <p:cNvSpPr/>
          <p:nvPr/>
        </p:nvSpPr>
        <p:spPr bwMode="auto">
          <a:xfrm>
            <a:off x="3671888" y="3730625"/>
            <a:ext cx="1011237" cy="50165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err="1">
                <a:solidFill>
                  <a:schemeClr val="bg2"/>
                </a:solidFill>
                <a:latin typeface="Times New Roman" pitchFamily="18" charset="0"/>
                <a:cs typeface="Times New Roman" pitchFamily="18" charset="0"/>
              </a:rPr>
              <a:t>TFⅡA</a:t>
            </a:r>
            <a:endParaRPr lang="zh-CN" altLang="en-US" sz="1200" b="1" dirty="0">
              <a:solidFill>
                <a:schemeClr val="bg2"/>
              </a:solidFill>
              <a:latin typeface="Times New Roman" pitchFamily="18" charset="0"/>
              <a:cs typeface="Times New Roman" pitchFamily="18" charset="0"/>
            </a:endParaRPr>
          </a:p>
        </p:txBody>
      </p:sp>
      <p:sp>
        <p:nvSpPr>
          <p:cNvPr id="1068" name="椭圆 1067"/>
          <p:cNvSpPr/>
          <p:nvPr/>
        </p:nvSpPr>
        <p:spPr bwMode="auto">
          <a:xfrm>
            <a:off x="6270625" y="3324225"/>
            <a:ext cx="863600" cy="511175"/>
          </a:xfrm>
          <a:prstGeom prst="ellips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B</a:t>
            </a:r>
            <a:endParaRPr lang="zh-CN" altLang="en-US" b="1" dirty="0">
              <a:solidFill>
                <a:schemeClr val="bg2"/>
              </a:solidFill>
              <a:latin typeface="Times New Roman" pitchFamily="18" charset="0"/>
              <a:cs typeface="Times New Roman" pitchFamily="18" charset="0"/>
            </a:endParaRPr>
          </a:p>
        </p:txBody>
      </p:sp>
      <p:sp>
        <p:nvSpPr>
          <p:cNvPr id="1069" name="椭圆 1068"/>
          <p:cNvSpPr/>
          <p:nvPr/>
        </p:nvSpPr>
        <p:spPr bwMode="auto">
          <a:xfrm>
            <a:off x="5670550" y="3436938"/>
            <a:ext cx="576263" cy="511175"/>
          </a:xfrm>
          <a:prstGeom prst="ellipse">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F</a:t>
            </a:r>
            <a:endParaRPr lang="zh-CN" altLang="en-US" b="1" dirty="0">
              <a:solidFill>
                <a:schemeClr val="bg2"/>
              </a:solidFill>
              <a:latin typeface="Times New Roman" pitchFamily="18" charset="0"/>
              <a:cs typeface="Times New Roman" pitchFamily="18" charset="0"/>
            </a:endParaRPr>
          </a:p>
        </p:txBody>
      </p:sp>
      <p:grpSp>
        <p:nvGrpSpPr>
          <p:cNvPr id="69653" name="组合 1595"/>
          <p:cNvGrpSpPr>
            <a:grpSpLocks/>
          </p:cNvGrpSpPr>
          <p:nvPr/>
        </p:nvGrpSpPr>
        <p:grpSpPr bwMode="auto">
          <a:xfrm>
            <a:off x="3389313" y="4778375"/>
            <a:ext cx="5372100" cy="1362075"/>
            <a:chOff x="3531517" y="3664864"/>
            <a:chExt cx="5371227" cy="1360783"/>
          </a:xfrm>
        </p:grpSpPr>
        <p:grpSp>
          <p:nvGrpSpPr>
            <p:cNvPr id="69662" name="组合 1597"/>
            <p:cNvGrpSpPr>
              <a:grpSpLocks/>
            </p:cNvGrpSpPr>
            <p:nvPr/>
          </p:nvGrpSpPr>
          <p:grpSpPr bwMode="auto">
            <a:xfrm>
              <a:off x="3531517" y="3664864"/>
              <a:ext cx="5371227" cy="1360783"/>
              <a:chOff x="2969670" y="1484784"/>
              <a:chExt cx="5371227" cy="1360783"/>
            </a:xfrm>
          </p:grpSpPr>
          <p:grpSp>
            <p:nvGrpSpPr>
              <p:cNvPr id="69666" name="组合 1601"/>
              <p:cNvGrpSpPr>
                <a:grpSpLocks/>
              </p:cNvGrpSpPr>
              <p:nvPr/>
            </p:nvGrpSpPr>
            <p:grpSpPr bwMode="auto">
              <a:xfrm>
                <a:off x="2969670" y="2485938"/>
                <a:ext cx="5371227" cy="151210"/>
                <a:chOff x="744684" y="4221087"/>
                <a:chExt cx="5371227" cy="151210"/>
              </a:xfrm>
            </p:grpSpPr>
            <p:sp>
              <p:nvSpPr>
                <p:cNvPr id="69672" name="Freeform 5993"/>
                <p:cNvSpPr>
                  <a:spLocks noChangeAspect="1"/>
                </p:cNvSpPr>
                <p:nvPr/>
              </p:nvSpPr>
              <p:spPr bwMode="auto">
                <a:xfrm>
                  <a:off x="2957929"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994" name="组合 1606"/>
                <p:cNvGrpSpPr/>
                <p:nvPr/>
              </p:nvGrpSpPr>
              <p:grpSpPr>
                <a:xfrm>
                  <a:off x="3039120" y="4221088"/>
                  <a:ext cx="1214702" cy="151209"/>
                  <a:chOff x="3039120" y="4221088"/>
                  <a:chExt cx="1214702" cy="151209"/>
                </a:xfrm>
                <a:solidFill>
                  <a:schemeClr val="bg1">
                    <a:lumMod val="50000"/>
                  </a:schemeClr>
                </a:solidFill>
              </p:grpSpPr>
              <p:sp>
                <p:nvSpPr>
                  <p:cNvPr id="2021"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2"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3"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4"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5"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6"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7"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28"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995" name="Group 6001"/>
                  <p:cNvGrpSpPr>
                    <a:grpSpLocks noChangeAspect="1"/>
                  </p:cNvGrpSpPr>
                  <p:nvPr/>
                </p:nvGrpSpPr>
                <p:grpSpPr bwMode="auto">
                  <a:xfrm>
                    <a:off x="3184632" y="4223379"/>
                    <a:ext cx="11599" cy="99660"/>
                    <a:chOff x="1015" y="2428"/>
                    <a:chExt cx="46" cy="372"/>
                  </a:xfrm>
                  <a:grpFill/>
                </p:grpSpPr>
                <p:sp>
                  <p:nvSpPr>
                    <p:cNvPr id="2125"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26"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996" name="Group 6004"/>
                  <p:cNvGrpSpPr>
                    <a:grpSpLocks noChangeAspect="1"/>
                  </p:cNvGrpSpPr>
                  <p:nvPr/>
                </p:nvGrpSpPr>
                <p:grpSpPr bwMode="auto">
                  <a:xfrm>
                    <a:off x="3354395" y="4239416"/>
                    <a:ext cx="9490" cy="119134"/>
                    <a:chOff x="1790" y="2461"/>
                    <a:chExt cx="40" cy="447"/>
                  </a:xfrm>
                  <a:grpFill/>
                </p:grpSpPr>
                <p:sp>
                  <p:nvSpPr>
                    <p:cNvPr id="2123"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24"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0" name="Group 6007"/>
                  <p:cNvGrpSpPr>
                    <a:grpSpLocks noChangeAspect="1"/>
                  </p:cNvGrpSpPr>
                  <p:nvPr/>
                </p:nvGrpSpPr>
                <p:grpSpPr bwMode="auto">
                  <a:xfrm>
                    <a:off x="3217319" y="4240562"/>
                    <a:ext cx="9490" cy="121425"/>
                    <a:chOff x="1151" y="2490"/>
                    <a:chExt cx="40" cy="455"/>
                  </a:xfrm>
                  <a:grpFill/>
                </p:grpSpPr>
                <p:sp>
                  <p:nvSpPr>
                    <p:cNvPr id="2121"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22"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1" name="Group 6010"/>
                  <p:cNvGrpSpPr>
                    <a:grpSpLocks noChangeAspect="1"/>
                  </p:cNvGrpSpPr>
                  <p:nvPr/>
                </p:nvGrpSpPr>
                <p:grpSpPr bwMode="auto">
                  <a:xfrm>
                    <a:off x="3391299" y="4223379"/>
                    <a:ext cx="8435" cy="85914"/>
                    <a:chOff x="1914" y="2425"/>
                    <a:chExt cx="40" cy="326"/>
                  </a:xfrm>
                  <a:grpFill/>
                </p:grpSpPr>
                <p:sp>
                  <p:nvSpPr>
                    <p:cNvPr id="2119"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20"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2" name="Group 6013"/>
                  <p:cNvGrpSpPr>
                    <a:grpSpLocks noChangeAspect="1"/>
                  </p:cNvGrpSpPr>
                  <p:nvPr/>
                </p:nvGrpSpPr>
                <p:grpSpPr bwMode="auto">
                  <a:xfrm>
                    <a:off x="3248952" y="4278364"/>
                    <a:ext cx="8435" cy="89351"/>
                    <a:chOff x="1284" y="2652"/>
                    <a:chExt cx="40" cy="337"/>
                  </a:xfrm>
                  <a:grpFill/>
                </p:grpSpPr>
                <p:sp>
                  <p:nvSpPr>
                    <p:cNvPr id="2117"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18"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3" name="Group 6016"/>
                  <p:cNvGrpSpPr>
                    <a:grpSpLocks noChangeAspect="1"/>
                  </p:cNvGrpSpPr>
                  <p:nvPr/>
                </p:nvGrpSpPr>
                <p:grpSpPr bwMode="auto">
                  <a:xfrm>
                    <a:off x="3320653" y="4278364"/>
                    <a:ext cx="9490" cy="93933"/>
                    <a:chOff x="1658" y="2628"/>
                    <a:chExt cx="40" cy="355"/>
                  </a:xfrm>
                  <a:grpFill/>
                </p:grpSpPr>
                <p:sp>
                  <p:nvSpPr>
                    <p:cNvPr id="2115"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16"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4" name="Group 6019"/>
                  <p:cNvGrpSpPr>
                    <a:grpSpLocks noChangeAspect="1"/>
                  </p:cNvGrpSpPr>
                  <p:nvPr/>
                </p:nvGrpSpPr>
                <p:grpSpPr bwMode="auto">
                  <a:xfrm>
                    <a:off x="3291129" y="4326476"/>
                    <a:ext cx="9490" cy="32075"/>
                    <a:chOff x="1516" y="2835"/>
                    <a:chExt cx="42" cy="123"/>
                  </a:xfrm>
                  <a:grpFill/>
                </p:grpSpPr>
                <p:sp>
                  <p:nvSpPr>
                    <p:cNvPr id="2113"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14"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5" name="Group 6022"/>
                  <p:cNvGrpSpPr>
                    <a:grpSpLocks noChangeAspect="1"/>
                  </p:cNvGrpSpPr>
                  <p:nvPr/>
                </p:nvGrpSpPr>
                <p:grpSpPr bwMode="auto">
                  <a:xfrm>
                    <a:off x="3488307" y="4230252"/>
                    <a:ext cx="10544" cy="116843"/>
                    <a:chOff x="2195" y="2463"/>
                    <a:chExt cx="40" cy="442"/>
                  </a:xfrm>
                  <a:grpFill/>
                </p:grpSpPr>
                <p:sp>
                  <p:nvSpPr>
                    <p:cNvPr id="2111"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12"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6" name="Group 6025"/>
                  <p:cNvGrpSpPr>
                    <a:grpSpLocks noChangeAspect="1"/>
                  </p:cNvGrpSpPr>
                  <p:nvPr/>
                </p:nvGrpSpPr>
                <p:grpSpPr bwMode="auto">
                  <a:xfrm>
                    <a:off x="3523103" y="4266909"/>
                    <a:ext cx="10544" cy="103097"/>
                    <a:chOff x="2329" y="2599"/>
                    <a:chExt cx="43" cy="386"/>
                  </a:xfrm>
                  <a:grpFill/>
                </p:grpSpPr>
                <p:sp>
                  <p:nvSpPr>
                    <p:cNvPr id="2109"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10"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7" name="Group 6028"/>
                  <p:cNvGrpSpPr>
                    <a:grpSpLocks noChangeAspect="1"/>
                  </p:cNvGrpSpPr>
                  <p:nvPr/>
                </p:nvGrpSpPr>
                <p:grpSpPr bwMode="auto">
                  <a:xfrm>
                    <a:off x="3417660" y="4231398"/>
                    <a:ext cx="10544" cy="42384"/>
                    <a:chOff x="2478" y="2807"/>
                    <a:chExt cx="43" cy="178"/>
                  </a:xfrm>
                  <a:grpFill/>
                </p:grpSpPr>
                <p:sp>
                  <p:nvSpPr>
                    <p:cNvPr id="2107"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08"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8" name="Group 6031"/>
                  <p:cNvGrpSpPr>
                    <a:grpSpLocks noChangeAspect="1"/>
                  </p:cNvGrpSpPr>
                  <p:nvPr/>
                </p:nvGrpSpPr>
                <p:grpSpPr bwMode="auto">
                  <a:xfrm>
                    <a:off x="3455620" y="4225670"/>
                    <a:ext cx="9490" cy="71022"/>
                    <a:chOff x="2065" y="2441"/>
                    <a:chExt cx="40" cy="272"/>
                  </a:xfrm>
                  <a:grpFill/>
                </p:grpSpPr>
                <p:sp>
                  <p:nvSpPr>
                    <p:cNvPr id="2105"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06"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89" name="Group 6034"/>
                  <p:cNvGrpSpPr>
                    <a:grpSpLocks noChangeAspect="1"/>
                  </p:cNvGrpSpPr>
                  <p:nvPr/>
                </p:nvGrpSpPr>
                <p:grpSpPr bwMode="auto">
                  <a:xfrm>
                    <a:off x="3555790" y="4319603"/>
                    <a:ext cx="10544" cy="42384"/>
                    <a:chOff x="2478" y="2807"/>
                    <a:chExt cx="43" cy="178"/>
                  </a:xfrm>
                  <a:grpFill/>
                </p:grpSpPr>
                <p:sp>
                  <p:nvSpPr>
                    <p:cNvPr id="2103"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04"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0" name="Group 6037"/>
                  <p:cNvGrpSpPr>
                    <a:grpSpLocks noChangeAspect="1"/>
                  </p:cNvGrpSpPr>
                  <p:nvPr/>
                </p:nvGrpSpPr>
                <p:grpSpPr bwMode="auto">
                  <a:xfrm>
                    <a:off x="3689703" y="4225670"/>
                    <a:ext cx="10544" cy="59567"/>
                    <a:chOff x="3094" y="2443"/>
                    <a:chExt cx="40" cy="183"/>
                  </a:xfrm>
                  <a:grpFill/>
                </p:grpSpPr>
                <p:sp>
                  <p:nvSpPr>
                    <p:cNvPr id="2101"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02"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1" name="Group 6040"/>
                  <p:cNvGrpSpPr>
                    <a:grpSpLocks noChangeAspect="1"/>
                  </p:cNvGrpSpPr>
                  <p:nvPr/>
                </p:nvGrpSpPr>
                <p:grpSpPr bwMode="auto">
                  <a:xfrm>
                    <a:off x="3660179" y="4225670"/>
                    <a:ext cx="10544" cy="108825"/>
                    <a:chOff x="2978" y="2432"/>
                    <a:chExt cx="46" cy="375"/>
                  </a:xfrm>
                  <a:grpFill/>
                </p:grpSpPr>
                <p:sp>
                  <p:nvSpPr>
                    <p:cNvPr id="2099"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100"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2" name="Group 6043"/>
                  <p:cNvGrpSpPr>
                    <a:grpSpLocks noChangeAspect="1"/>
                  </p:cNvGrpSpPr>
                  <p:nvPr/>
                </p:nvGrpSpPr>
                <p:grpSpPr bwMode="auto">
                  <a:xfrm>
                    <a:off x="3628546" y="4247435"/>
                    <a:ext cx="10544" cy="116843"/>
                    <a:chOff x="2832" y="2516"/>
                    <a:chExt cx="43" cy="436"/>
                  </a:xfrm>
                  <a:grpFill/>
                </p:grpSpPr>
                <p:sp>
                  <p:nvSpPr>
                    <p:cNvPr id="2097"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98"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3" name="Group 6046"/>
                  <p:cNvGrpSpPr>
                    <a:grpSpLocks noChangeAspect="1"/>
                  </p:cNvGrpSpPr>
                  <p:nvPr/>
                </p:nvGrpSpPr>
                <p:grpSpPr bwMode="auto">
                  <a:xfrm>
                    <a:off x="3593750" y="4309293"/>
                    <a:ext cx="9490" cy="57276"/>
                    <a:chOff x="2668" y="2761"/>
                    <a:chExt cx="40" cy="217"/>
                  </a:xfrm>
                  <a:grpFill/>
                </p:grpSpPr>
                <p:sp>
                  <p:nvSpPr>
                    <p:cNvPr id="2095"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96"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4" name="Group 6049"/>
                  <p:cNvGrpSpPr>
                    <a:grpSpLocks noChangeAspect="1"/>
                  </p:cNvGrpSpPr>
                  <p:nvPr/>
                </p:nvGrpSpPr>
                <p:grpSpPr bwMode="auto">
                  <a:xfrm flipV="1">
                    <a:off x="3800418" y="4252017"/>
                    <a:ext cx="9490" cy="116843"/>
                    <a:chOff x="3217" y="3037"/>
                    <a:chExt cx="46" cy="372"/>
                  </a:xfrm>
                  <a:grpFill/>
                </p:grpSpPr>
                <p:sp>
                  <p:nvSpPr>
                    <p:cNvPr id="2093"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94"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5" name="Group 6052"/>
                  <p:cNvGrpSpPr>
                    <a:grpSpLocks noChangeAspect="1"/>
                  </p:cNvGrpSpPr>
                  <p:nvPr/>
                </p:nvGrpSpPr>
                <p:grpSpPr bwMode="auto">
                  <a:xfrm>
                    <a:off x="3765622" y="4222234"/>
                    <a:ext cx="11599" cy="116843"/>
                    <a:chOff x="3353" y="3099"/>
                    <a:chExt cx="40" cy="455"/>
                  </a:xfrm>
                  <a:grpFill/>
                </p:grpSpPr>
                <p:sp>
                  <p:nvSpPr>
                    <p:cNvPr id="2091"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92"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6" name="Group 6055"/>
                  <p:cNvGrpSpPr>
                    <a:grpSpLocks noChangeAspect="1"/>
                  </p:cNvGrpSpPr>
                  <p:nvPr/>
                </p:nvGrpSpPr>
                <p:grpSpPr bwMode="auto">
                  <a:xfrm>
                    <a:off x="3738206" y="4226816"/>
                    <a:ext cx="11599" cy="68731"/>
                    <a:chOff x="3486" y="3261"/>
                    <a:chExt cx="40" cy="337"/>
                  </a:xfrm>
                  <a:grpFill/>
                </p:grpSpPr>
                <p:sp>
                  <p:nvSpPr>
                    <p:cNvPr id="2089"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90"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0897" name="Group 6058"/>
                  <p:cNvGrpSpPr>
                    <a:grpSpLocks noChangeAspect="1"/>
                  </p:cNvGrpSpPr>
                  <p:nvPr/>
                </p:nvGrpSpPr>
                <p:grpSpPr bwMode="auto">
                  <a:xfrm>
                    <a:off x="3941711" y="4229107"/>
                    <a:ext cx="10544" cy="117989"/>
                    <a:chOff x="2195" y="2463"/>
                    <a:chExt cx="40" cy="442"/>
                  </a:xfrm>
                  <a:grpFill/>
                </p:grpSpPr>
                <p:sp>
                  <p:nvSpPr>
                    <p:cNvPr id="2087"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88"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65" name="Group 6061"/>
                  <p:cNvGrpSpPr>
                    <a:grpSpLocks noChangeAspect="1"/>
                  </p:cNvGrpSpPr>
                  <p:nvPr/>
                </p:nvGrpSpPr>
                <p:grpSpPr bwMode="auto">
                  <a:xfrm>
                    <a:off x="3901643" y="4269200"/>
                    <a:ext cx="10544" cy="103097"/>
                    <a:chOff x="2329" y="2599"/>
                    <a:chExt cx="43" cy="386"/>
                  </a:xfrm>
                  <a:grpFill/>
                </p:grpSpPr>
                <p:sp>
                  <p:nvSpPr>
                    <p:cNvPr id="2085"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86"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66" name="Group 6064"/>
                  <p:cNvGrpSpPr>
                    <a:grpSpLocks noChangeAspect="1"/>
                  </p:cNvGrpSpPr>
                  <p:nvPr/>
                </p:nvGrpSpPr>
                <p:grpSpPr bwMode="auto">
                  <a:xfrm>
                    <a:off x="3829942" y="4295547"/>
                    <a:ext cx="10544" cy="71022"/>
                    <a:chOff x="2065" y="2441"/>
                    <a:chExt cx="40" cy="272"/>
                  </a:xfrm>
                  <a:grpFill/>
                </p:grpSpPr>
                <p:sp>
                  <p:nvSpPr>
                    <p:cNvPr id="2083"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84"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0" name="Group 6067"/>
                  <p:cNvGrpSpPr>
                    <a:grpSpLocks noChangeAspect="1"/>
                  </p:cNvGrpSpPr>
                  <p:nvPr/>
                </p:nvGrpSpPr>
                <p:grpSpPr bwMode="auto">
                  <a:xfrm flipV="1">
                    <a:off x="3872119" y="4313875"/>
                    <a:ext cx="10544" cy="48112"/>
                    <a:chOff x="2815" y="1923"/>
                    <a:chExt cx="40" cy="217"/>
                  </a:xfrm>
                  <a:grpFill/>
                </p:grpSpPr>
                <p:sp>
                  <p:nvSpPr>
                    <p:cNvPr id="2081"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82"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1" name="Group 6070"/>
                  <p:cNvGrpSpPr>
                    <a:grpSpLocks noChangeAspect="1"/>
                  </p:cNvGrpSpPr>
                  <p:nvPr/>
                </p:nvGrpSpPr>
                <p:grpSpPr bwMode="auto">
                  <a:xfrm>
                    <a:off x="3971235" y="4224525"/>
                    <a:ext cx="11599" cy="72168"/>
                    <a:chOff x="2329" y="2599"/>
                    <a:chExt cx="43" cy="386"/>
                  </a:xfrm>
                  <a:grpFill/>
                </p:grpSpPr>
                <p:sp>
                  <p:nvSpPr>
                    <p:cNvPr id="2079"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80"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4" name="Group 6073"/>
                  <p:cNvGrpSpPr>
                    <a:grpSpLocks noChangeAspect="1"/>
                  </p:cNvGrpSpPr>
                  <p:nvPr/>
                </p:nvGrpSpPr>
                <p:grpSpPr bwMode="auto">
                  <a:xfrm>
                    <a:off x="4012358" y="4230252"/>
                    <a:ext cx="10544" cy="42384"/>
                    <a:chOff x="2478" y="2807"/>
                    <a:chExt cx="43" cy="178"/>
                  </a:xfrm>
                  <a:grpFill/>
                </p:grpSpPr>
                <p:sp>
                  <p:nvSpPr>
                    <p:cNvPr id="2077"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78"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5" name="Group 6076"/>
                  <p:cNvGrpSpPr>
                    <a:grpSpLocks noChangeAspect="1"/>
                  </p:cNvGrpSpPr>
                  <p:nvPr/>
                </p:nvGrpSpPr>
                <p:grpSpPr bwMode="auto">
                  <a:xfrm>
                    <a:off x="4075624" y="4241707"/>
                    <a:ext cx="11599" cy="117989"/>
                    <a:chOff x="2195" y="2463"/>
                    <a:chExt cx="40" cy="442"/>
                  </a:xfrm>
                  <a:grpFill/>
                </p:grpSpPr>
                <p:sp>
                  <p:nvSpPr>
                    <p:cNvPr id="2075"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76"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6" name="Group 6079"/>
                  <p:cNvGrpSpPr>
                    <a:grpSpLocks noChangeAspect="1"/>
                  </p:cNvGrpSpPr>
                  <p:nvPr/>
                </p:nvGrpSpPr>
                <p:grpSpPr bwMode="auto">
                  <a:xfrm>
                    <a:off x="4110420" y="4285237"/>
                    <a:ext cx="10544" cy="83623"/>
                    <a:chOff x="2329" y="2599"/>
                    <a:chExt cx="43" cy="386"/>
                  </a:xfrm>
                  <a:grpFill/>
                </p:grpSpPr>
                <p:sp>
                  <p:nvSpPr>
                    <p:cNvPr id="2073"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74"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7" name="Group 6082"/>
                  <p:cNvGrpSpPr>
                    <a:grpSpLocks noChangeAspect="1"/>
                  </p:cNvGrpSpPr>
                  <p:nvPr/>
                </p:nvGrpSpPr>
                <p:grpSpPr bwMode="auto">
                  <a:xfrm>
                    <a:off x="4042936" y="4225670"/>
                    <a:ext cx="11599" cy="89351"/>
                    <a:chOff x="2065" y="2441"/>
                    <a:chExt cx="40" cy="272"/>
                  </a:xfrm>
                  <a:grpFill/>
                </p:grpSpPr>
                <p:sp>
                  <p:nvSpPr>
                    <p:cNvPr id="2071"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72"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8" name="Group 6269"/>
                  <p:cNvGrpSpPr>
                    <a:grpSpLocks noChangeAspect="1"/>
                  </p:cNvGrpSpPr>
                  <p:nvPr/>
                </p:nvGrpSpPr>
                <p:grpSpPr bwMode="auto">
                  <a:xfrm>
                    <a:off x="3111876" y="4227961"/>
                    <a:ext cx="11599" cy="59567"/>
                    <a:chOff x="3094" y="2443"/>
                    <a:chExt cx="40" cy="183"/>
                  </a:xfrm>
                  <a:grpFill/>
                </p:grpSpPr>
                <p:sp>
                  <p:nvSpPr>
                    <p:cNvPr id="2069"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70"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079" name="Group 6278"/>
                  <p:cNvGrpSpPr>
                    <a:grpSpLocks noChangeAspect="1"/>
                  </p:cNvGrpSpPr>
                  <p:nvPr/>
                </p:nvGrpSpPr>
                <p:grpSpPr bwMode="auto">
                  <a:xfrm>
                    <a:off x="3157216" y="4233689"/>
                    <a:ext cx="10544" cy="42384"/>
                    <a:chOff x="2478" y="2807"/>
                    <a:chExt cx="43" cy="178"/>
                  </a:xfrm>
                  <a:grpFill/>
                </p:grpSpPr>
                <p:sp>
                  <p:nvSpPr>
                    <p:cNvPr id="2067"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2068"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2059"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0"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1"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2"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3"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4"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5"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2066"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69674" name="组合 1607"/>
                <p:cNvGrpSpPr>
                  <a:grpSpLocks/>
                </p:cNvGrpSpPr>
                <p:nvPr/>
              </p:nvGrpSpPr>
              <p:grpSpPr bwMode="auto">
                <a:xfrm>
                  <a:off x="2310510" y="4221088"/>
                  <a:ext cx="783441" cy="151209"/>
                  <a:chOff x="2310510" y="4221088"/>
                  <a:chExt cx="783441" cy="151209"/>
                </a:xfrm>
              </p:grpSpPr>
              <p:sp>
                <p:nvSpPr>
                  <p:cNvPr id="69757"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58"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59"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60"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69761" name="Group 6191"/>
                  <p:cNvGrpSpPr>
                    <a:grpSpLocks noChangeAspect="1"/>
                  </p:cNvGrpSpPr>
                  <p:nvPr/>
                </p:nvGrpSpPr>
                <p:grpSpPr bwMode="auto">
                  <a:xfrm>
                    <a:off x="2343198" y="4230252"/>
                    <a:ext cx="9490" cy="116843"/>
                    <a:chOff x="2195" y="2463"/>
                    <a:chExt cx="40" cy="442"/>
                  </a:xfrm>
                </p:grpSpPr>
                <p:sp>
                  <p:nvSpPr>
                    <p:cNvPr id="69833"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34"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2" name="Group 6194"/>
                  <p:cNvGrpSpPr>
                    <a:grpSpLocks noChangeAspect="1"/>
                  </p:cNvGrpSpPr>
                  <p:nvPr/>
                </p:nvGrpSpPr>
                <p:grpSpPr bwMode="auto">
                  <a:xfrm>
                    <a:off x="2376939" y="4266909"/>
                    <a:ext cx="10544" cy="103097"/>
                    <a:chOff x="2329" y="2599"/>
                    <a:chExt cx="43" cy="386"/>
                  </a:xfrm>
                </p:grpSpPr>
                <p:sp>
                  <p:nvSpPr>
                    <p:cNvPr id="69831"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32"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3" name="Group 6200"/>
                  <p:cNvGrpSpPr>
                    <a:grpSpLocks noChangeAspect="1"/>
                  </p:cNvGrpSpPr>
                  <p:nvPr/>
                </p:nvGrpSpPr>
                <p:grpSpPr bwMode="auto">
                  <a:xfrm>
                    <a:off x="2310510" y="4225670"/>
                    <a:ext cx="9490" cy="71022"/>
                    <a:chOff x="2065" y="2441"/>
                    <a:chExt cx="40" cy="272"/>
                  </a:xfrm>
                </p:grpSpPr>
                <p:sp>
                  <p:nvSpPr>
                    <p:cNvPr id="69829"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97"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4" name="Group 6203"/>
                  <p:cNvGrpSpPr>
                    <a:grpSpLocks noChangeAspect="1"/>
                  </p:cNvGrpSpPr>
                  <p:nvPr/>
                </p:nvGrpSpPr>
                <p:grpSpPr bwMode="auto">
                  <a:xfrm>
                    <a:off x="2409627" y="4319603"/>
                    <a:ext cx="10544" cy="42384"/>
                    <a:chOff x="2478" y="2807"/>
                    <a:chExt cx="43" cy="178"/>
                  </a:xfrm>
                </p:grpSpPr>
                <p:sp>
                  <p:nvSpPr>
                    <p:cNvPr id="69827"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28"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5" name="Group 6206"/>
                  <p:cNvGrpSpPr>
                    <a:grpSpLocks noChangeAspect="1"/>
                  </p:cNvGrpSpPr>
                  <p:nvPr/>
                </p:nvGrpSpPr>
                <p:grpSpPr bwMode="auto">
                  <a:xfrm>
                    <a:off x="2543539" y="4225670"/>
                    <a:ext cx="11599" cy="59567"/>
                    <a:chOff x="3094" y="2443"/>
                    <a:chExt cx="40" cy="183"/>
                  </a:xfrm>
                </p:grpSpPr>
                <p:sp>
                  <p:nvSpPr>
                    <p:cNvPr id="69825"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26"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6" name="Group 6209"/>
                  <p:cNvGrpSpPr>
                    <a:grpSpLocks noChangeAspect="1"/>
                  </p:cNvGrpSpPr>
                  <p:nvPr/>
                </p:nvGrpSpPr>
                <p:grpSpPr bwMode="auto">
                  <a:xfrm>
                    <a:off x="2516124" y="4225670"/>
                    <a:ext cx="11599" cy="108825"/>
                    <a:chOff x="2978" y="2432"/>
                    <a:chExt cx="46" cy="375"/>
                  </a:xfrm>
                </p:grpSpPr>
                <p:sp>
                  <p:nvSpPr>
                    <p:cNvPr id="69823"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24"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7" name="Group 6212"/>
                  <p:cNvGrpSpPr>
                    <a:grpSpLocks noChangeAspect="1"/>
                  </p:cNvGrpSpPr>
                  <p:nvPr/>
                </p:nvGrpSpPr>
                <p:grpSpPr bwMode="auto">
                  <a:xfrm>
                    <a:off x="2483437" y="4247435"/>
                    <a:ext cx="10544" cy="116843"/>
                    <a:chOff x="2832" y="2516"/>
                    <a:chExt cx="43" cy="436"/>
                  </a:xfrm>
                </p:grpSpPr>
                <p:sp>
                  <p:nvSpPr>
                    <p:cNvPr id="69821"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22"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8" name="Group 6215"/>
                  <p:cNvGrpSpPr>
                    <a:grpSpLocks noChangeAspect="1"/>
                  </p:cNvGrpSpPr>
                  <p:nvPr/>
                </p:nvGrpSpPr>
                <p:grpSpPr bwMode="auto">
                  <a:xfrm>
                    <a:off x="2448640" y="4307002"/>
                    <a:ext cx="9490" cy="57276"/>
                    <a:chOff x="2668" y="2761"/>
                    <a:chExt cx="40" cy="217"/>
                  </a:xfrm>
                </p:grpSpPr>
                <p:sp>
                  <p:nvSpPr>
                    <p:cNvPr id="69819"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20"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69" name="Group 6218"/>
                  <p:cNvGrpSpPr>
                    <a:grpSpLocks noChangeAspect="1"/>
                  </p:cNvGrpSpPr>
                  <p:nvPr/>
                </p:nvGrpSpPr>
                <p:grpSpPr bwMode="auto">
                  <a:xfrm flipV="1">
                    <a:off x="2655308" y="4252017"/>
                    <a:ext cx="9490" cy="116843"/>
                    <a:chOff x="3217" y="3037"/>
                    <a:chExt cx="46" cy="372"/>
                  </a:xfrm>
                </p:grpSpPr>
                <p:sp>
                  <p:nvSpPr>
                    <p:cNvPr id="69817"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18"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0" name="Group 6221"/>
                  <p:cNvGrpSpPr>
                    <a:grpSpLocks noChangeAspect="1"/>
                  </p:cNvGrpSpPr>
                  <p:nvPr/>
                </p:nvGrpSpPr>
                <p:grpSpPr bwMode="auto">
                  <a:xfrm>
                    <a:off x="2619458" y="4222234"/>
                    <a:ext cx="11599" cy="116843"/>
                    <a:chOff x="3353" y="3099"/>
                    <a:chExt cx="40" cy="455"/>
                  </a:xfrm>
                </p:grpSpPr>
                <p:sp>
                  <p:nvSpPr>
                    <p:cNvPr id="69815"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16"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1" name="Group 6224"/>
                  <p:cNvGrpSpPr>
                    <a:grpSpLocks noChangeAspect="1"/>
                  </p:cNvGrpSpPr>
                  <p:nvPr/>
                </p:nvGrpSpPr>
                <p:grpSpPr bwMode="auto">
                  <a:xfrm>
                    <a:off x="2590988" y="4224525"/>
                    <a:ext cx="11599" cy="68731"/>
                    <a:chOff x="3486" y="3261"/>
                    <a:chExt cx="40" cy="337"/>
                  </a:xfrm>
                </p:grpSpPr>
                <p:sp>
                  <p:nvSpPr>
                    <p:cNvPr id="69813"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14"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2" name="Group 6227"/>
                  <p:cNvGrpSpPr>
                    <a:grpSpLocks noChangeAspect="1"/>
                  </p:cNvGrpSpPr>
                  <p:nvPr/>
                </p:nvGrpSpPr>
                <p:grpSpPr bwMode="auto">
                  <a:xfrm>
                    <a:off x="2794493" y="4229107"/>
                    <a:ext cx="9490" cy="117989"/>
                    <a:chOff x="2195" y="2463"/>
                    <a:chExt cx="40" cy="442"/>
                  </a:xfrm>
                </p:grpSpPr>
                <p:sp>
                  <p:nvSpPr>
                    <p:cNvPr id="69811"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12"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3" name="Group 6230"/>
                  <p:cNvGrpSpPr>
                    <a:grpSpLocks noChangeAspect="1"/>
                  </p:cNvGrpSpPr>
                  <p:nvPr/>
                </p:nvGrpSpPr>
                <p:grpSpPr bwMode="auto">
                  <a:xfrm>
                    <a:off x="2756534" y="4266909"/>
                    <a:ext cx="10544" cy="103097"/>
                    <a:chOff x="2329" y="2599"/>
                    <a:chExt cx="43" cy="386"/>
                  </a:xfrm>
                </p:grpSpPr>
                <p:sp>
                  <p:nvSpPr>
                    <p:cNvPr id="69809"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10"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4" name="Group 6233"/>
                  <p:cNvGrpSpPr>
                    <a:grpSpLocks noChangeAspect="1"/>
                  </p:cNvGrpSpPr>
                  <p:nvPr/>
                </p:nvGrpSpPr>
                <p:grpSpPr bwMode="auto">
                  <a:xfrm>
                    <a:off x="2684832" y="4295547"/>
                    <a:ext cx="9490" cy="71022"/>
                    <a:chOff x="2065" y="2441"/>
                    <a:chExt cx="40" cy="272"/>
                  </a:xfrm>
                </p:grpSpPr>
                <p:sp>
                  <p:nvSpPr>
                    <p:cNvPr id="69807"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08"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5" name="Group 6236"/>
                  <p:cNvGrpSpPr>
                    <a:grpSpLocks noChangeAspect="1"/>
                  </p:cNvGrpSpPr>
                  <p:nvPr/>
                </p:nvGrpSpPr>
                <p:grpSpPr bwMode="auto">
                  <a:xfrm flipV="1">
                    <a:off x="2725955" y="4313875"/>
                    <a:ext cx="11599" cy="48112"/>
                    <a:chOff x="2815" y="1923"/>
                    <a:chExt cx="40" cy="217"/>
                  </a:xfrm>
                </p:grpSpPr>
                <p:sp>
                  <p:nvSpPr>
                    <p:cNvPr id="69805"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06"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6" name="Group 6239"/>
                  <p:cNvGrpSpPr>
                    <a:grpSpLocks noChangeAspect="1"/>
                  </p:cNvGrpSpPr>
                  <p:nvPr/>
                </p:nvGrpSpPr>
                <p:grpSpPr bwMode="auto">
                  <a:xfrm>
                    <a:off x="2826126" y="4224525"/>
                    <a:ext cx="11599" cy="72168"/>
                    <a:chOff x="2329" y="2599"/>
                    <a:chExt cx="43" cy="386"/>
                  </a:xfrm>
                </p:grpSpPr>
                <p:sp>
                  <p:nvSpPr>
                    <p:cNvPr id="69803"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04"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7" name="Group 6242"/>
                  <p:cNvGrpSpPr>
                    <a:grpSpLocks noChangeAspect="1"/>
                  </p:cNvGrpSpPr>
                  <p:nvPr/>
                </p:nvGrpSpPr>
                <p:grpSpPr bwMode="auto">
                  <a:xfrm>
                    <a:off x="2866194" y="4230252"/>
                    <a:ext cx="10544" cy="42384"/>
                    <a:chOff x="2478" y="2807"/>
                    <a:chExt cx="43" cy="178"/>
                  </a:xfrm>
                </p:grpSpPr>
                <p:sp>
                  <p:nvSpPr>
                    <p:cNvPr id="69801"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02"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8" name="Group 6245"/>
                  <p:cNvGrpSpPr>
                    <a:grpSpLocks noChangeAspect="1"/>
                  </p:cNvGrpSpPr>
                  <p:nvPr/>
                </p:nvGrpSpPr>
                <p:grpSpPr bwMode="auto">
                  <a:xfrm>
                    <a:off x="2930514" y="4241707"/>
                    <a:ext cx="10544" cy="117989"/>
                    <a:chOff x="2195" y="2463"/>
                    <a:chExt cx="40" cy="442"/>
                  </a:xfrm>
                </p:grpSpPr>
                <p:sp>
                  <p:nvSpPr>
                    <p:cNvPr id="69799"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800"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79" name="Group 6248"/>
                  <p:cNvGrpSpPr>
                    <a:grpSpLocks noChangeAspect="1"/>
                  </p:cNvGrpSpPr>
                  <p:nvPr/>
                </p:nvGrpSpPr>
                <p:grpSpPr bwMode="auto">
                  <a:xfrm>
                    <a:off x="2964256" y="4285237"/>
                    <a:ext cx="10544" cy="83623"/>
                    <a:chOff x="2329" y="2599"/>
                    <a:chExt cx="43" cy="386"/>
                  </a:xfrm>
                </p:grpSpPr>
                <p:sp>
                  <p:nvSpPr>
                    <p:cNvPr id="69797"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98"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80" name="Group 6251"/>
                  <p:cNvGrpSpPr>
                    <a:grpSpLocks noChangeAspect="1"/>
                  </p:cNvGrpSpPr>
                  <p:nvPr/>
                </p:nvGrpSpPr>
                <p:grpSpPr bwMode="auto">
                  <a:xfrm>
                    <a:off x="2897827" y="4225670"/>
                    <a:ext cx="10544" cy="89351"/>
                    <a:chOff x="2065" y="2441"/>
                    <a:chExt cx="40" cy="272"/>
                  </a:xfrm>
                </p:grpSpPr>
                <p:sp>
                  <p:nvSpPr>
                    <p:cNvPr id="69795"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96"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81" name="Group 6272"/>
                  <p:cNvGrpSpPr>
                    <a:grpSpLocks noChangeAspect="1"/>
                  </p:cNvGrpSpPr>
                  <p:nvPr/>
                </p:nvGrpSpPr>
                <p:grpSpPr bwMode="auto">
                  <a:xfrm>
                    <a:off x="3082352" y="4231398"/>
                    <a:ext cx="11599" cy="108825"/>
                    <a:chOff x="2978" y="2432"/>
                    <a:chExt cx="46" cy="375"/>
                  </a:xfrm>
                </p:grpSpPr>
                <p:sp>
                  <p:nvSpPr>
                    <p:cNvPr id="69793"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94"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82" name="Group 6275"/>
                  <p:cNvGrpSpPr>
                    <a:grpSpLocks noChangeAspect="1"/>
                  </p:cNvGrpSpPr>
                  <p:nvPr/>
                </p:nvGrpSpPr>
                <p:grpSpPr bwMode="auto">
                  <a:xfrm>
                    <a:off x="3016977" y="4309293"/>
                    <a:ext cx="10544" cy="58422"/>
                    <a:chOff x="2668" y="2761"/>
                    <a:chExt cx="40" cy="217"/>
                  </a:xfrm>
                </p:grpSpPr>
                <p:sp>
                  <p:nvSpPr>
                    <p:cNvPr id="69791"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92"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83" name="Group 6281"/>
                  <p:cNvGrpSpPr>
                    <a:grpSpLocks noChangeAspect="1"/>
                  </p:cNvGrpSpPr>
                  <p:nvPr/>
                </p:nvGrpSpPr>
                <p:grpSpPr bwMode="auto">
                  <a:xfrm>
                    <a:off x="3046501" y="4268054"/>
                    <a:ext cx="11599" cy="98515"/>
                    <a:chOff x="1015" y="2428"/>
                    <a:chExt cx="46" cy="372"/>
                  </a:xfrm>
                </p:grpSpPr>
                <p:sp>
                  <p:nvSpPr>
                    <p:cNvPr id="69789"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90"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69784"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85"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86"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87"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88"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0969" name="组合 1608"/>
                <p:cNvGrpSpPr/>
                <p:nvPr/>
              </p:nvGrpSpPr>
              <p:grpSpPr>
                <a:xfrm>
                  <a:off x="744684" y="4221088"/>
                  <a:ext cx="1647017" cy="151209"/>
                  <a:chOff x="744684" y="4221088"/>
                  <a:chExt cx="1647017" cy="151209"/>
                </a:xfrm>
                <a:solidFill>
                  <a:schemeClr val="bg1">
                    <a:lumMod val="50000"/>
                  </a:schemeClr>
                </a:solidFill>
              </p:grpSpPr>
              <p:sp>
                <p:nvSpPr>
                  <p:cNvPr id="1797" name="Freeform 5986"/>
                  <p:cNvSpPr>
                    <a:spLocks noChangeAspect="1"/>
                  </p:cNvSpPr>
                  <p:nvPr/>
                </p:nvSpPr>
                <p:spPr bwMode="auto">
                  <a:xfrm>
                    <a:off x="21808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798" name="Freeform 6297"/>
                  <p:cNvSpPr>
                    <a:spLocks noChangeAspect="1"/>
                  </p:cNvSpPr>
                  <p:nvPr/>
                </p:nvSpPr>
                <p:spPr bwMode="auto">
                  <a:xfrm flipH="1">
                    <a:off x="224091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70970" name="组合 1798"/>
                  <p:cNvGrpSpPr/>
                  <p:nvPr/>
                </p:nvGrpSpPr>
                <p:grpSpPr>
                  <a:xfrm>
                    <a:off x="744684" y="4221088"/>
                    <a:ext cx="1533139" cy="151209"/>
                    <a:chOff x="744684" y="4221088"/>
                    <a:chExt cx="1533139" cy="151209"/>
                  </a:xfrm>
                  <a:grpFill/>
                </p:grpSpPr>
                <p:sp>
                  <p:nvSpPr>
                    <p:cNvPr id="1800" name="Freeform 5978"/>
                    <p:cNvSpPr>
                      <a:spLocks noChangeAspect="1"/>
                    </p:cNvSpPr>
                    <p:nvPr/>
                  </p:nvSpPr>
                  <p:spPr bwMode="auto">
                    <a:xfrm>
                      <a:off x="10314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1" name="Freeform 5979"/>
                    <p:cNvSpPr>
                      <a:spLocks noChangeAspect="1"/>
                    </p:cNvSpPr>
                    <p:nvPr/>
                  </p:nvSpPr>
                  <p:spPr bwMode="auto">
                    <a:xfrm>
                      <a:off x="949243"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2" name="Freeform 5980"/>
                    <p:cNvSpPr>
                      <a:spLocks noChangeAspect="1"/>
                    </p:cNvSpPr>
                    <p:nvPr/>
                  </p:nvSpPr>
                  <p:spPr bwMode="auto">
                    <a:xfrm>
                      <a:off x="13182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3" name="Freeform 5981"/>
                    <p:cNvSpPr>
                      <a:spLocks noChangeAspect="1"/>
                    </p:cNvSpPr>
                    <p:nvPr/>
                  </p:nvSpPr>
                  <p:spPr bwMode="auto">
                    <a:xfrm>
                      <a:off x="1234993"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4" name="Freeform 5982"/>
                    <p:cNvSpPr>
                      <a:spLocks noChangeAspect="1"/>
                    </p:cNvSpPr>
                    <p:nvPr/>
                  </p:nvSpPr>
                  <p:spPr bwMode="auto">
                    <a:xfrm>
                      <a:off x="160509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5" name="Freeform 5983"/>
                    <p:cNvSpPr>
                      <a:spLocks noChangeAspect="1"/>
                    </p:cNvSpPr>
                    <p:nvPr/>
                  </p:nvSpPr>
                  <p:spPr bwMode="auto">
                    <a:xfrm>
                      <a:off x="152285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6" name="Freeform 5984"/>
                    <p:cNvSpPr>
                      <a:spLocks noChangeAspect="1"/>
                    </p:cNvSpPr>
                    <p:nvPr/>
                  </p:nvSpPr>
                  <p:spPr bwMode="auto">
                    <a:xfrm>
                      <a:off x="189401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7" name="Freeform 5985"/>
                    <p:cNvSpPr>
                      <a:spLocks noChangeAspect="1"/>
                    </p:cNvSpPr>
                    <p:nvPr/>
                  </p:nvSpPr>
                  <p:spPr bwMode="auto">
                    <a:xfrm>
                      <a:off x="180860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8" name="Freeform 5987"/>
                    <p:cNvSpPr>
                      <a:spLocks noChangeAspect="1"/>
                    </p:cNvSpPr>
                    <p:nvPr/>
                  </p:nvSpPr>
                  <p:spPr bwMode="auto">
                    <a:xfrm>
                      <a:off x="20975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09" name="Freeform 6085"/>
                    <p:cNvSpPr>
                      <a:spLocks noChangeAspect="1"/>
                    </p:cNvSpPr>
                    <p:nvPr/>
                  </p:nvSpPr>
                  <p:spPr bwMode="auto">
                    <a:xfrm>
                      <a:off x="7446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nvGrpSpPr>
                    <p:cNvPr id="70971" name="Group 6086"/>
                    <p:cNvGrpSpPr>
                      <a:grpSpLocks noChangeAspect="1"/>
                    </p:cNvGrpSpPr>
                    <p:nvPr/>
                  </p:nvGrpSpPr>
                  <p:grpSpPr bwMode="auto">
                    <a:xfrm>
                      <a:off x="885977" y="4222234"/>
                      <a:ext cx="11599" cy="98515"/>
                      <a:chOff x="1015" y="2428"/>
                      <a:chExt cx="46" cy="372"/>
                    </a:xfrm>
                    <a:grpFill/>
                  </p:grpSpPr>
                  <p:sp>
                    <p:nvSpPr>
                      <p:cNvPr id="1941" name="AutoShape 6087"/>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42" name="AutoShape 6088"/>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972" name="Group 6089"/>
                    <p:cNvGrpSpPr>
                      <a:grpSpLocks noChangeAspect="1"/>
                    </p:cNvGrpSpPr>
                    <p:nvPr/>
                  </p:nvGrpSpPr>
                  <p:grpSpPr bwMode="auto">
                    <a:xfrm>
                      <a:off x="1062067" y="4239416"/>
                      <a:ext cx="9490" cy="119134"/>
                      <a:chOff x="1790" y="2461"/>
                      <a:chExt cx="40" cy="447"/>
                    </a:xfrm>
                    <a:grpFill/>
                  </p:grpSpPr>
                  <p:sp>
                    <p:nvSpPr>
                      <p:cNvPr id="1939" name="AutoShape 6090"/>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40" name="AutoShape 6091"/>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973" name="Group 6092"/>
                    <p:cNvGrpSpPr>
                      <a:grpSpLocks noChangeAspect="1"/>
                    </p:cNvGrpSpPr>
                    <p:nvPr/>
                  </p:nvGrpSpPr>
                  <p:grpSpPr bwMode="auto">
                    <a:xfrm>
                      <a:off x="918665" y="4235980"/>
                      <a:ext cx="9490" cy="122571"/>
                      <a:chOff x="1151" y="2490"/>
                      <a:chExt cx="40" cy="455"/>
                    </a:xfrm>
                    <a:grpFill/>
                  </p:grpSpPr>
                  <p:sp>
                    <p:nvSpPr>
                      <p:cNvPr id="1937" name="AutoShape 6093"/>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38" name="AutoShape 6094"/>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974" name="Group 6095"/>
                    <p:cNvGrpSpPr>
                      <a:grpSpLocks noChangeAspect="1"/>
                    </p:cNvGrpSpPr>
                    <p:nvPr/>
                  </p:nvGrpSpPr>
                  <p:grpSpPr bwMode="auto">
                    <a:xfrm>
                      <a:off x="1091591" y="4225670"/>
                      <a:ext cx="9490" cy="85914"/>
                      <a:chOff x="1914" y="2425"/>
                      <a:chExt cx="40" cy="326"/>
                    </a:xfrm>
                    <a:grpFill/>
                  </p:grpSpPr>
                  <p:sp>
                    <p:nvSpPr>
                      <p:cNvPr id="1935" name="AutoShape 6096"/>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36" name="AutoShape 6097"/>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0975" name="Group 6098"/>
                    <p:cNvGrpSpPr>
                      <a:grpSpLocks noChangeAspect="1"/>
                    </p:cNvGrpSpPr>
                    <p:nvPr/>
                  </p:nvGrpSpPr>
                  <p:grpSpPr bwMode="auto">
                    <a:xfrm>
                      <a:off x="950298" y="4278364"/>
                      <a:ext cx="9490" cy="89351"/>
                      <a:chOff x="1284" y="2652"/>
                      <a:chExt cx="40" cy="337"/>
                    </a:xfrm>
                    <a:grpFill/>
                  </p:grpSpPr>
                  <p:sp>
                    <p:nvSpPr>
                      <p:cNvPr id="1933" name="AutoShape 6099"/>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34" name="AutoShape 6100"/>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27" name="Group 6101"/>
                    <p:cNvGrpSpPr>
                      <a:grpSpLocks noChangeAspect="1"/>
                    </p:cNvGrpSpPr>
                    <p:nvPr/>
                  </p:nvGrpSpPr>
                  <p:grpSpPr bwMode="auto">
                    <a:xfrm>
                      <a:off x="1027271" y="4278364"/>
                      <a:ext cx="10544" cy="93933"/>
                      <a:chOff x="1658" y="2628"/>
                      <a:chExt cx="40" cy="355"/>
                    </a:xfrm>
                    <a:grpFill/>
                  </p:grpSpPr>
                  <p:sp>
                    <p:nvSpPr>
                      <p:cNvPr id="1931" name="AutoShape 6102"/>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32" name="AutoShape 6103"/>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28" name="Group 6104"/>
                    <p:cNvGrpSpPr>
                      <a:grpSpLocks noChangeAspect="1"/>
                    </p:cNvGrpSpPr>
                    <p:nvPr/>
                  </p:nvGrpSpPr>
                  <p:grpSpPr bwMode="auto">
                    <a:xfrm>
                      <a:off x="995638" y="4326476"/>
                      <a:ext cx="10544" cy="32075"/>
                      <a:chOff x="1516" y="2835"/>
                      <a:chExt cx="42" cy="123"/>
                    </a:xfrm>
                    <a:grpFill/>
                  </p:grpSpPr>
                  <p:sp>
                    <p:nvSpPr>
                      <p:cNvPr id="1929" name="AutoShape 6105"/>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30" name="AutoShape 6106"/>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29" name="Group 6107"/>
                    <p:cNvGrpSpPr>
                      <a:grpSpLocks noChangeAspect="1"/>
                    </p:cNvGrpSpPr>
                    <p:nvPr/>
                  </p:nvGrpSpPr>
                  <p:grpSpPr bwMode="auto">
                    <a:xfrm>
                      <a:off x="1193871" y="4230252"/>
                      <a:ext cx="9490" cy="116843"/>
                      <a:chOff x="2195" y="2463"/>
                      <a:chExt cx="40" cy="442"/>
                    </a:xfrm>
                    <a:grpFill/>
                  </p:grpSpPr>
                  <p:sp>
                    <p:nvSpPr>
                      <p:cNvPr id="1927" name="AutoShape 6108"/>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28" name="AutoShape 6109"/>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1" name="Group 6110"/>
                    <p:cNvGrpSpPr>
                      <a:grpSpLocks noChangeAspect="1"/>
                    </p:cNvGrpSpPr>
                    <p:nvPr/>
                  </p:nvGrpSpPr>
                  <p:grpSpPr bwMode="auto">
                    <a:xfrm>
                      <a:off x="1227612" y="4266909"/>
                      <a:ext cx="10544" cy="103097"/>
                      <a:chOff x="2329" y="2599"/>
                      <a:chExt cx="43" cy="386"/>
                    </a:xfrm>
                    <a:grpFill/>
                  </p:grpSpPr>
                  <p:sp>
                    <p:nvSpPr>
                      <p:cNvPr id="1925" name="AutoShape 611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26" name="AutoShape 611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2" name="Group 6113"/>
                    <p:cNvGrpSpPr>
                      <a:grpSpLocks noChangeAspect="1"/>
                    </p:cNvGrpSpPr>
                    <p:nvPr/>
                  </p:nvGrpSpPr>
                  <p:grpSpPr bwMode="auto">
                    <a:xfrm>
                      <a:off x="1117952" y="4231398"/>
                      <a:ext cx="10544" cy="42384"/>
                      <a:chOff x="2478" y="2807"/>
                      <a:chExt cx="43" cy="178"/>
                    </a:xfrm>
                    <a:grpFill/>
                  </p:grpSpPr>
                  <p:sp>
                    <p:nvSpPr>
                      <p:cNvPr id="1923" name="AutoShape 611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24" name="AutoShape 611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3" name="Group 6116"/>
                    <p:cNvGrpSpPr>
                      <a:grpSpLocks noChangeAspect="1"/>
                    </p:cNvGrpSpPr>
                    <p:nvPr/>
                  </p:nvGrpSpPr>
                  <p:grpSpPr bwMode="auto">
                    <a:xfrm>
                      <a:off x="1161183" y="4225670"/>
                      <a:ext cx="9490" cy="71022"/>
                      <a:chOff x="2065" y="2441"/>
                      <a:chExt cx="40" cy="272"/>
                    </a:xfrm>
                    <a:grpFill/>
                  </p:grpSpPr>
                  <p:sp>
                    <p:nvSpPr>
                      <p:cNvPr id="1921" name="AutoShape 6117"/>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22" name="AutoShape 6118"/>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4" name="Group 6119"/>
                    <p:cNvGrpSpPr>
                      <a:grpSpLocks noChangeAspect="1"/>
                    </p:cNvGrpSpPr>
                    <p:nvPr/>
                  </p:nvGrpSpPr>
                  <p:grpSpPr bwMode="auto">
                    <a:xfrm>
                      <a:off x="1260300" y="4319603"/>
                      <a:ext cx="10544" cy="42384"/>
                      <a:chOff x="2478" y="2807"/>
                      <a:chExt cx="43" cy="178"/>
                    </a:xfrm>
                    <a:grpFill/>
                  </p:grpSpPr>
                  <p:sp>
                    <p:nvSpPr>
                      <p:cNvPr id="1919" name="AutoShape 6120"/>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20" name="AutoShape 6121"/>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6" name="Group 6122"/>
                    <p:cNvGrpSpPr>
                      <a:grpSpLocks noChangeAspect="1"/>
                    </p:cNvGrpSpPr>
                    <p:nvPr/>
                  </p:nvGrpSpPr>
                  <p:grpSpPr bwMode="auto">
                    <a:xfrm>
                      <a:off x="1394212" y="4225670"/>
                      <a:ext cx="11599" cy="59567"/>
                      <a:chOff x="3094" y="2443"/>
                      <a:chExt cx="40" cy="183"/>
                    </a:xfrm>
                    <a:grpFill/>
                  </p:grpSpPr>
                  <p:sp>
                    <p:nvSpPr>
                      <p:cNvPr id="1917" name="AutoShape 6123"/>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18" name="AutoShape 6124"/>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7" name="Group 6125"/>
                    <p:cNvGrpSpPr>
                      <a:grpSpLocks noChangeAspect="1"/>
                    </p:cNvGrpSpPr>
                    <p:nvPr/>
                  </p:nvGrpSpPr>
                  <p:grpSpPr bwMode="auto">
                    <a:xfrm>
                      <a:off x="1364688" y="4225670"/>
                      <a:ext cx="11599" cy="108825"/>
                      <a:chOff x="2978" y="2432"/>
                      <a:chExt cx="46" cy="375"/>
                    </a:xfrm>
                    <a:grpFill/>
                  </p:grpSpPr>
                  <p:sp>
                    <p:nvSpPr>
                      <p:cNvPr id="1915" name="AutoShape 6126"/>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16" name="AutoShape 6127"/>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38" name="Group 6128"/>
                    <p:cNvGrpSpPr>
                      <a:grpSpLocks noChangeAspect="1"/>
                    </p:cNvGrpSpPr>
                    <p:nvPr/>
                  </p:nvGrpSpPr>
                  <p:grpSpPr bwMode="auto">
                    <a:xfrm>
                      <a:off x="1332001" y="4249726"/>
                      <a:ext cx="10544" cy="116843"/>
                      <a:chOff x="2832" y="2516"/>
                      <a:chExt cx="43" cy="436"/>
                    </a:xfrm>
                    <a:grpFill/>
                  </p:grpSpPr>
                  <p:sp>
                    <p:nvSpPr>
                      <p:cNvPr id="1913" name="AutoShape 6129"/>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14" name="AutoShape 6130"/>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2" name="Group 6131"/>
                    <p:cNvGrpSpPr>
                      <a:grpSpLocks noChangeAspect="1"/>
                    </p:cNvGrpSpPr>
                    <p:nvPr/>
                  </p:nvGrpSpPr>
                  <p:grpSpPr bwMode="auto">
                    <a:xfrm>
                      <a:off x="1297205" y="4307002"/>
                      <a:ext cx="9490" cy="57276"/>
                      <a:chOff x="2668" y="2761"/>
                      <a:chExt cx="40" cy="217"/>
                    </a:xfrm>
                    <a:grpFill/>
                  </p:grpSpPr>
                  <p:sp>
                    <p:nvSpPr>
                      <p:cNvPr id="1911" name="AutoShape 6132"/>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12" name="AutoShape 6133"/>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3" name="Group 6134"/>
                    <p:cNvGrpSpPr>
                      <a:grpSpLocks noChangeAspect="1"/>
                    </p:cNvGrpSpPr>
                    <p:nvPr/>
                  </p:nvGrpSpPr>
                  <p:grpSpPr bwMode="auto">
                    <a:xfrm flipV="1">
                      <a:off x="1505981" y="4252017"/>
                      <a:ext cx="9490" cy="116843"/>
                      <a:chOff x="3217" y="3037"/>
                      <a:chExt cx="46" cy="372"/>
                    </a:xfrm>
                    <a:grpFill/>
                  </p:grpSpPr>
                  <p:sp>
                    <p:nvSpPr>
                      <p:cNvPr id="1909" name="AutoShape 6135"/>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10" name="AutoShape 6136"/>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4" name="Group 6137"/>
                    <p:cNvGrpSpPr>
                      <a:grpSpLocks noChangeAspect="1"/>
                    </p:cNvGrpSpPr>
                    <p:nvPr/>
                  </p:nvGrpSpPr>
                  <p:grpSpPr bwMode="auto">
                    <a:xfrm>
                      <a:off x="1470131" y="4222234"/>
                      <a:ext cx="11599" cy="116843"/>
                      <a:chOff x="3353" y="3099"/>
                      <a:chExt cx="40" cy="455"/>
                    </a:xfrm>
                    <a:grpFill/>
                  </p:grpSpPr>
                  <p:sp>
                    <p:nvSpPr>
                      <p:cNvPr id="1907" name="AutoShape 6138"/>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08" name="AutoShape 6139"/>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5" name="Group 6140"/>
                    <p:cNvGrpSpPr>
                      <a:grpSpLocks noChangeAspect="1"/>
                    </p:cNvGrpSpPr>
                    <p:nvPr/>
                  </p:nvGrpSpPr>
                  <p:grpSpPr bwMode="auto">
                    <a:xfrm>
                      <a:off x="1441661" y="4224525"/>
                      <a:ext cx="11599" cy="68731"/>
                      <a:chOff x="3486" y="3261"/>
                      <a:chExt cx="40" cy="337"/>
                    </a:xfrm>
                    <a:grpFill/>
                  </p:grpSpPr>
                  <p:sp>
                    <p:nvSpPr>
                      <p:cNvPr id="1905" name="AutoShape 6141"/>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06" name="AutoShape 6142"/>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6" name="Group 6143"/>
                    <p:cNvGrpSpPr>
                      <a:grpSpLocks noChangeAspect="1"/>
                    </p:cNvGrpSpPr>
                    <p:nvPr/>
                  </p:nvGrpSpPr>
                  <p:grpSpPr bwMode="auto">
                    <a:xfrm>
                      <a:off x="1645166" y="4229107"/>
                      <a:ext cx="9490" cy="117989"/>
                      <a:chOff x="2195" y="2463"/>
                      <a:chExt cx="40" cy="442"/>
                    </a:xfrm>
                    <a:grpFill/>
                  </p:grpSpPr>
                  <p:sp>
                    <p:nvSpPr>
                      <p:cNvPr id="1903" name="AutoShape 6144"/>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04" name="AutoShape 6145"/>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7" name="Group 6146"/>
                    <p:cNvGrpSpPr>
                      <a:grpSpLocks noChangeAspect="1"/>
                    </p:cNvGrpSpPr>
                    <p:nvPr/>
                  </p:nvGrpSpPr>
                  <p:grpSpPr bwMode="auto">
                    <a:xfrm>
                      <a:off x="1609315" y="4266909"/>
                      <a:ext cx="10544" cy="103097"/>
                      <a:chOff x="2329" y="2599"/>
                      <a:chExt cx="43" cy="386"/>
                    </a:xfrm>
                    <a:grpFill/>
                  </p:grpSpPr>
                  <p:sp>
                    <p:nvSpPr>
                      <p:cNvPr id="1901" name="AutoShape 6147"/>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02" name="AutoShape 6148"/>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58" name="Group 6149"/>
                    <p:cNvGrpSpPr>
                      <a:grpSpLocks noChangeAspect="1"/>
                    </p:cNvGrpSpPr>
                    <p:nvPr/>
                  </p:nvGrpSpPr>
                  <p:grpSpPr bwMode="auto">
                    <a:xfrm>
                      <a:off x="1535505" y="4295547"/>
                      <a:ext cx="9490" cy="71022"/>
                      <a:chOff x="2065" y="2441"/>
                      <a:chExt cx="40" cy="272"/>
                    </a:xfrm>
                    <a:grpFill/>
                  </p:grpSpPr>
                  <p:sp>
                    <p:nvSpPr>
                      <p:cNvPr id="1899" name="AutoShape 6150"/>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900" name="AutoShape 6151"/>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67" name="Group 6152"/>
                    <p:cNvGrpSpPr>
                      <a:grpSpLocks noChangeAspect="1"/>
                    </p:cNvGrpSpPr>
                    <p:nvPr/>
                  </p:nvGrpSpPr>
                  <p:grpSpPr bwMode="auto">
                    <a:xfrm flipV="1">
                      <a:off x="1576628" y="4313875"/>
                      <a:ext cx="11599" cy="48112"/>
                      <a:chOff x="2815" y="1923"/>
                      <a:chExt cx="40" cy="217"/>
                    </a:xfrm>
                    <a:grpFill/>
                  </p:grpSpPr>
                  <p:sp>
                    <p:nvSpPr>
                      <p:cNvPr id="1897" name="AutoShape 6153"/>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98" name="AutoShape 6154"/>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68" name="Group 6155"/>
                    <p:cNvGrpSpPr>
                      <a:grpSpLocks noChangeAspect="1"/>
                    </p:cNvGrpSpPr>
                    <p:nvPr/>
                  </p:nvGrpSpPr>
                  <p:grpSpPr bwMode="auto">
                    <a:xfrm>
                      <a:off x="1676799" y="4224525"/>
                      <a:ext cx="11599" cy="72168"/>
                      <a:chOff x="2329" y="2599"/>
                      <a:chExt cx="43" cy="386"/>
                    </a:xfrm>
                    <a:grpFill/>
                  </p:grpSpPr>
                  <p:sp>
                    <p:nvSpPr>
                      <p:cNvPr id="1895" name="AutoShape 615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96" name="AutoShape 615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69" name="Group 6158"/>
                    <p:cNvGrpSpPr>
                      <a:grpSpLocks noChangeAspect="1"/>
                    </p:cNvGrpSpPr>
                    <p:nvPr/>
                  </p:nvGrpSpPr>
                  <p:grpSpPr bwMode="auto">
                    <a:xfrm>
                      <a:off x="1716867" y="4232543"/>
                      <a:ext cx="10544" cy="42384"/>
                      <a:chOff x="2478" y="2807"/>
                      <a:chExt cx="43" cy="178"/>
                    </a:xfrm>
                    <a:grpFill/>
                  </p:grpSpPr>
                  <p:sp>
                    <p:nvSpPr>
                      <p:cNvPr id="1893" name="AutoShape 615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94" name="AutoShape 616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0" name="Group 6161"/>
                    <p:cNvGrpSpPr>
                      <a:grpSpLocks noChangeAspect="1"/>
                    </p:cNvGrpSpPr>
                    <p:nvPr/>
                  </p:nvGrpSpPr>
                  <p:grpSpPr bwMode="auto">
                    <a:xfrm>
                      <a:off x="1781187" y="4241707"/>
                      <a:ext cx="10544" cy="117989"/>
                      <a:chOff x="2195" y="2463"/>
                      <a:chExt cx="40" cy="442"/>
                    </a:xfrm>
                    <a:grpFill/>
                  </p:grpSpPr>
                  <p:sp>
                    <p:nvSpPr>
                      <p:cNvPr id="1891" name="AutoShape 6162"/>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92" name="AutoShape 6163"/>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1" name="Group 6164"/>
                    <p:cNvGrpSpPr>
                      <a:grpSpLocks noChangeAspect="1"/>
                    </p:cNvGrpSpPr>
                    <p:nvPr/>
                  </p:nvGrpSpPr>
                  <p:grpSpPr bwMode="auto">
                    <a:xfrm>
                      <a:off x="1814929" y="4285237"/>
                      <a:ext cx="10544" cy="83623"/>
                      <a:chOff x="2329" y="2599"/>
                      <a:chExt cx="43" cy="386"/>
                    </a:xfrm>
                    <a:grpFill/>
                  </p:grpSpPr>
                  <p:sp>
                    <p:nvSpPr>
                      <p:cNvPr id="1889" name="AutoShape 6165"/>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90" name="AutoShape 6166"/>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2" name="Group 6167"/>
                    <p:cNvGrpSpPr>
                      <a:grpSpLocks noChangeAspect="1"/>
                    </p:cNvGrpSpPr>
                    <p:nvPr/>
                  </p:nvGrpSpPr>
                  <p:grpSpPr bwMode="auto">
                    <a:xfrm>
                      <a:off x="1748500" y="4223379"/>
                      <a:ext cx="10544" cy="89351"/>
                      <a:chOff x="2065" y="2441"/>
                      <a:chExt cx="40" cy="272"/>
                    </a:xfrm>
                    <a:grpFill/>
                  </p:grpSpPr>
                  <p:sp>
                    <p:nvSpPr>
                      <p:cNvPr id="1887" name="AutoShape 6168"/>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88" name="AutoShape 6169"/>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3" name="Group 6170"/>
                    <p:cNvGrpSpPr>
                      <a:grpSpLocks noChangeAspect="1"/>
                    </p:cNvGrpSpPr>
                    <p:nvPr/>
                  </p:nvGrpSpPr>
                  <p:grpSpPr bwMode="auto">
                    <a:xfrm>
                      <a:off x="2035304" y="4222234"/>
                      <a:ext cx="11599" cy="98515"/>
                      <a:chOff x="1015" y="2428"/>
                      <a:chExt cx="46" cy="372"/>
                    </a:xfrm>
                    <a:grpFill/>
                  </p:grpSpPr>
                  <p:sp>
                    <p:nvSpPr>
                      <p:cNvPr id="1885" name="AutoShape 6171"/>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86" name="AutoShape 6172"/>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4" name="Group 6173"/>
                    <p:cNvGrpSpPr>
                      <a:grpSpLocks noChangeAspect="1"/>
                    </p:cNvGrpSpPr>
                    <p:nvPr/>
                  </p:nvGrpSpPr>
                  <p:grpSpPr bwMode="auto">
                    <a:xfrm>
                      <a:off x="2207176" y="4239416"/>
                      <a:ext cx="9490" cy="119134"/>
                      <a:chOff x="1790" y="2461"/>
                      <a:chExt cx="40" cy="447"/>
                    </a:xfrm>
                    <a:grpFill/>
                  </p:grpSpPr>
                  <p:sp>
                    <p:nvSpPr>
                      <p:cNvPr id="1883" name="AutoShape 6174"/>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84" name="AutoShape 6175"/>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5" name="Group 6176"/>
                    <p:cNvGrpSpPr>
                      <a:grpSpLocks noChangeAspect="1"/>
                    </p:cNvGrpSpPr>
                    <p:nvPr/>
                  </p:nvGrpSpPr>
                  <p:grpSpPr bwMode="auto">
                    <a:xfrm>
                      <a:off x="2067992" y="4235980"/>
                      <a:ext cx="9490" cy="122571"/>
                      <a:chOff x="1151" y="2490"/>
                      <a:chExt cx="40" cy="455"/>
                    </a:xfrm>
                    <a:grpFill/>
                  </p:grpSpPr>
                  <p:sp>
                    <p:nvSpPr>
                      <p:cNvPr id="1881" name="AutoShape 6177"/>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82" name="AutoShape 6178"/>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6" name="Group 6179"/>
                    <p:cNvGrpSpPr>
                      <a:grpSpLocks noChangeAspect="1"/>
                    </p:cNvGrpSpPr>
                    <p:nvPr/>
                  </p:nvGrpSpPr>
                  <p:grpSpPr bwMode="auto">
                    <a:xfrm>
                      <a:off x="2245136" y="4225670"/>
                      <a:ext cx="9490" cy="85914"/>
                      <a:chOff x="1914" y="2425"/>
                      <a:chExt cx="40" cy="326"/>
                    </a:xfrm>
                    <a:grpFill/>
                  </p:grpSpPr>
                  <p:sp>
                    <p:nvSpPr>
                      <p:cNvPr id="1879" name="AutoShape 6180"/>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80" name="AutoShape 6181"/>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7" name="Group 6182"/>
                    <p:cNvGrpSpPr>
                      <a:grpSpLocks noChangeAspect="1"/>
                    </p:cNvGrpSpPr>
                    <p:nvPr/>
                  </p:nvGrpSpPr>
                  <p:grpSpPr bwMode="auto">
                    <a:xfrm>
                      <a:off x="2099625" y="4278364"/>
                      <a:ext cx="8435" cy="89351"/>
                      <a:chOff x="1284" y="2652"/>
                      <a:chExt cx="40" cy="337"/>
                    </a:xfrm>
                    <a:grpFill/>
                  </p:grpSpPr>
                  <p:sp>
                    <p:nvSpPr>
                      <p:cNvPr id="1877" name="AutoShape 6183"/>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78" name="AutoShape 6184"/>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8" name="Group 6185"/>
                    <p:cNvGrpSpPr>
                      <a:grpSpLocks noChangeAspect="1"/>
                    </p:cNvGrpSpPr>
                    <p:nvPr/>
                  </p:nvGrpSpPr>
                  <p:grpSpPr bwMode="auto">
                    <a:xfrm>
                      <a:off x="2176598" y="4273782"/>
                      <a:ext cx="10544" cy="93933"/>
                      <a:chOff x="1658" y="2628"/>
                      <a:chExt cx="40" cy="355"/>
                    </a:xfrm>
                    <a:grpFill/>
                  </p:grpSpPr>
                  <p:sp>
                    <p:nvSpPr>
                      <p:cNvPr id="1875" name="AutoShape 6186"/>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76" name="AutoShape 6187"/>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79" name="Group 6188"/>
                    <p:cNvGrpSpPr>
                      <a:grpSpLocks noChangeAspect="1"/>
                    </p:cNvGrpSpPr>
                    <p:nvPr/>
                  </p:nvGrpSpPr>
                  <p:grpSpPr bwMode="auto">
                    <a:xfrm>
                      <a:off x="2144965" y="4326476"/>
                      <a:ext cx="10544" cy="32075"/>
                      <a:chOff x="1516" y="2835"/>
                      <a:chExt cx="42" cy="123"/>
                    </a:xfrm>
                    <a:grpFill/>
                  </p:grpSpPr>
                  <p:sp>
                    <p:nvSpPr>
                      <p:cNvPr id="1873" name="AutoShape 6189"/>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74" name="AutoShape 6190"/>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80" name="Group 6197"/>
                    <p:cNvGrpSpPr>
                      <a:grpSpLocks noChangeAspect="1"/>
                    </p:cNvGrpSpPr>
                    <p:nvPr/>
                  </p:nvGrpSpPr>
                  <p:grpSpPr bwMode="auto">
                    <a:xfrm>
                      <a:off x="2267279" y="4231398"/>
                      <a:ext cx="10544" cy="42384"/>
                      <a:chOff x="2478" y="2807"/>
                      <a:chExt cx="43" cy="178"/>
                    </a:xfrm>
                    <a:grpFill/>
                  </p:grpSpPr>
                  <p:sp>
                    <p:nvSpPr>
                      <p:cNvPr id="1871" name="AutoShape 6198"/>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72" name="AutoShape 6199"/>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81" name="Group 6254"/>
                    <p:cNvGrpSpPr>
                      <a:grpSpLocks noChangeAspect="1"/>
                    </p:cNvGrpSpPr>
                    <p:nvPr/>
                  </p:nvGrpSpPr>
                  <p:grpSpPr bwMode="auto">
                    <a:xfrm>
                      <a:off x="1924589" y="4234834"/>
                      <a:ext cx="10544" cy="119134"/>
                      <a:chOff x="1790" y="2461"/>
                      <a:chExt cx="40" cy="447"/>
                    </a:xfrm>
                    <a:grpFill/>
                  </p:grpSpPr>
                  <p:sp>
                    <p:nvSpPr>
                      <p:cNvPr id="1869" name="AutoShape 625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70" name="AutoShape 625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82" name="Group 6257"/>
                    <p:cNvGrpSpPr>
                      <a:grpSpLocks noChangeAspect="1"/>
                    </p:cNvGrpSpPr>
                    <p:nvPr/>
                  </p:nvGrpSpPr>
                  <p:grpSpPr bwMode="auto">
                    <a:xfrm>
                      <a:off x="1957277" y="4225670"/>
                      <a:ext cx="9490" cy="85914"/>
                      <a:chOff x="1914" y="2425"/>
                      <a:chExt cx="40" cy="326"/>
                    </a:xfrm>
                    <a:grpFill/>
                  </p:grpSpPr>
                  <p:sp>
                    <p:nvSpPr>
                      <p:cNvPr id="1867" name="AutoShape 6258"/>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68" name="AutoShape 6259"/>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1183" name="Group 6260"/>
                    <p:cNvGrpSpPr>
                      <a:grpSpLocks noChangeAspect="1"/>
                    </p:cNvGrpSpPr>
                    <p:nvPr/>
                  </p:nvGrpSpPr>
                  <p:grpSpPr bwMode="auto">
                    <a:xfrm>
                      <a:off x="1888739" y="4276073"/>
                      <a:ext cx="10544" cy="93933"/>
                      <a:chOff x="1658" y="2628"/>
                      <a:chExt cx="40" cy="355"/>
                    </a:xfrm>
                    <a:grpFill/>
                  </p:grpSpPr>
                  <p:sp>
                    <p:nvSpPr>
                      <p:cNvPr id="1865" name="AutoShape 6261"/>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66" name="AutoShape 6262"/>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40" name="Group 6263"/>
                    <p:cNvGrpSpPr>
                      <a:grpSpLocks noChangeAspect="1"/>
                    </p:cNvGrpSpPr>
                    <p:nvPr/>
                  </p:nvGrpSpPr>
                  <p:grpSpPr bwMode="auto">
                    <a:xfrm>
                      <a:off x="1858160" y="4324185"/>
                      <a:ext cx="9490" cy="33220"/>
                      <a:chOff x="1516" y="2835"/>
                      <a:chExt cx="42" cy="123"/>
                    </a:xfrm>
                    <a:grpFill/>
                  </p:grpSpPr>
                  <p:sp>
                    <p:nvSpPr>
                      <p:cNvPr id="1863" name="AutoShape 6264"/>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64" name="AutoShape 6265"/>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grpSp>
                  <p:nvGrpSpPr>
                    <p:cNvPr id="71041" name="Group 6266"/>
                    <p:cNvGrpSpPr>
                      <a:grpSpLocks noChangeAspect="1"/>
                    </p:cNvGrpSpPr>
                    <p:nvPr/>
                  </p:nvGrpSpPr>
                  <p:grpSpPr bwMode="auto">
                    <a:xfrm flipV="1">
                      <a:off x="1981529" y="4229107"/>
                      <a:ext cx="10544" cy="42384"/>
                      <a:chOff x="2478" y="2807"/>
                      <a:chExt cx="43" cy="178"/>
                    </a:xfrm>
                    <a:grpFill/>
                  </p:grpSpPr>
                  <p:sp>
                    <p:nvSpPr>
                      <p:cNvPr id="1861" name="AutoShape 6267"/>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sp>
                    <p:nvSpPr>
                      <p:cNvPr id="1862" name="AutoShape 6268"/>
                      <p:cNvSpPr>
                        <a:spLocks noChangeAspect="1" noChangeArrowheads="1"/>
                      </p:cNvSpPr>
                      <p:nvPr/>
                    </p:nvSpPr>
                    <p:spPr bwMode="auto">
                      <a:xfrm flipV="1">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ln>
                            <a:solidFill>
                              <a:sysClr val="windowText" lastClr="000000"/>
                            </a:solidFill>
                          </a:ln>
                          <a:solidFill>
                            <a:schemeClr val="bg2"/>
                          </a:solidFill>
                        </a:endParaRPr>
                      </a:p>
                    </p:txBody>
                  </p:sp>
                </p:grpSp>
                <p:sp>
                  <p:nvSpPr>
                    <p:cNvPr id="1851" name="Freeform 6298"/>
                    <p:cNvSpPr>
                      <a:spLocks noChangeAspect="1"/>
                    </p:cNvSpPr>
                    <p:nvPr/>
                  </p:nvSpPr>
                  <p:spPr bwMode="auto">
                    <a:xfrm flipH="1">
                      <a:off x="203741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2" name="Freeform 6299"/>
                    <p:cNvSpPr>
                      <a:spLocks noChangeAspect="1"/>
                    </p:cNvSpPr>
                    <p:nvPr/>
                  </p:nvSpPr>
                  <p:spPr bwMode="auto">
                    <a:xfrm flipH="1">
                      <a:off x="1955168"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3" name="Freeform 6300"/>
                    <p:cNvSpPr>
                      <a:spLocks noChangeAspect="1"/>
                    </p:cNvSpPr>
                    <p:nvPr/>
                  </p:nvSpPr>
                  <p:spPr bwMode="auto">
                    <a:xfrm flipH="1">
                      <a:off x="17485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4" name="Freeform 6301"/>
                    <p:cNvSpPr>
                      <a:spLocks noChangeAspect="1"/>
                    </p:cNvSpPr>
                    <p:nvPr/>
                  </p:nvSpPr>
                  <p:spPr bwMode="auto">
                    <a:xfrm flipH="1">
                      <a:off x="16652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5" name="Freeform 6302"/>
                    <p:cNvSpPr>
                      <a:spLocks noChangeAspect="1"/>
                    </p:cNvSpPr>
                    <p:nvPr/>
                  </p:nvSpPr>
                  <p:spPr bwMode="auto">
                    <a:xfrm flipH="1">
                      <a:off x="1461695"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6" name="Freeform 6303"/>
                    <p:cNvSpPr>
                      <a:spLocks noChangeAspect="1"/>
                    </p:cNvSpPr>
                    <p:nvPr/>
                  </p:nvSpPr>
                  <p:spPr bwMode="auto">
                    <a:xfrm flipH="1">
                      <a:off x="137839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7" name="Freeform 6304"/>
                    <p:cNvSpPr>
                      <a:spLocks noChangeAspect="1"/>
                    </p:cNvSpPr>
                    <p:nvPr/>
                  </p:nvSpPr>
                  <p:spPr bwMode="auto">
                    <a:xfrm flipH="1">
                      <a:off x="11748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8" name="Freeform 6305"/>
                    <p:cNvSpPr>
                      <a:spLocks noChangeAspect="1"/>
                    </p:cNvSpPr>
                    <p:nvPr/>
                  </p:nvSpPr>
                  <p:spPr bwMode="auto">
                    <a:xfrm flipH="1">
                      <a:off x="10915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59" name="Freeform 6306"/>
                    <p:cNvSpPr>
                      <a:spLocks noChangeAspect="1"/>
                    </p:cNvSpPr>
                    <p:nvPr/>
                  </p:nvSpPr>
                  <p:spPr bwMode="auto">
                    <a:xfrm flipH="1">
                      <a:off x="88808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sp>
                  <p:nvSpPr>
                    <p:cNvPr id="1860" name="Freeform 6307"/>
                    <p:cNvSpPr>
                      <a:spLocks noChangeAspect="1"/>
                    </p:cNvSpPr>
                    <p:nvPr/>
                  </p:nvSpPr>
                  <p:spPr bwMode="auto">
                    <a:xfrm flipH="1">
                      <a:off x="805841"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ln>
                          <a:solidFill>
                            <a:sysClr val="windowText" lastClr="000000"/>
                          </a:solidFill>
                        </a:ln>
                        <a:solidFill>
                          <a:schemeClr val="bg2"/>
                        </a:solidFill>
                      </a:endParaRPr>
                    </a:p>
                  </p:txBody>
                </p:sp>
              </p:grpSp>
            </p:grpSp>
            <p:sp>
              <p:nvSpPr>
                <p:cNvPr id="69676" name="Freeform 5993"/>
                <p:cNvSpPr>
                  <a:spLocks noChangeAspect="1"/>
                </p:cNvSpPr>
                <p:nvPr/>
              </p:nvSpPr>
              <p:spPr bwMode="auto">
                <a:xfrm>
                  <a:off x="4820018" y="4221087"/>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1046" name="组合 1610"/>
                <p:cNvGrpSpPr/>
                <p:nvPr/>
              </p:nvGrpSpPr>
              <p:grpSpPr>
                <a:xfrm>
                  <a:off x="4901209" y="4221087"/>
                  <a:ext cx="1214702" cy="151209"/>
                  <a:chOff x="3039120" y="4221088"/>
                  <a:chExt cx="1214702" cy="151209"/>
                </a:xfrm>
                <a:solidFill>
                  <a:schemeClr val="bg1">
                    <a:lumMod val="50000"/>
                  </a:schemeClr>
                </a:solidFill>
              </p:grpSpPr>
              <p:sp>
                <p:nvSpPr>
                  <p:cNvPr id="1691"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2"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3"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4"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5"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6"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7"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698"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nvGrpSpPr>
                  <p:cNvPr id="71047" name="Group 6001"/>
                  <p:cNvGrpSpPr>
                    <a:grpSpLocks noChangeAspect="1"/>
                  </p:cNvGrpSpPr>
                  <p:nvPr/>
                </p:nvGrpSpPr>
                <p:grpSpPr bwMode="auto">
                  <a:xfrm>
                    <a:off x="3184632" y="4223379"/>
                    <a:ext cx="11599" cy="99660"/>
                    <a:chOff x="1015" y="2428"/>
                    <a:chExt cx="46" cy="372"/>
                  </a:xfrm>
                  <a:grpFill/>
                </p:grpSpPr>
                <p:sp>
                  <p:nvSpPr>
                    <p:cNvPr id="1795"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96"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48" name="Group 6004"/>
                  <p:cNvGrpSpPr>
                    <a:grpSpLocks noChangeAspect="1"/>
                  </p:cNvGrpSpPr>
                  <p:nvPr/>
                </p:nvGrpSpPr>
                <p:grpSpPr bwMode="auto">
                  <a:xfrm>
                    <a:off x="3354395" y="4239416"/>
                    <a:ext cx="9490" cy="119134"/>
                    <a:chOff x="1790" y="2461"/>
                    <a:chExt cx="40" cy="447"/>
                  </a:xfrm>
                  <a:grpFill/>
                </p:grpSpPr>
                <p:sp>
                  <p:nvSpPr>
                    <p:cNvPr id="1793"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94"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49" name="Group 6007"/>
                  <p:cNvGrpSpPr>
                    <a:grpSpLocks noChangeAspect="1"/>
                  </p:cNvGrpSpPr>
                  <p:nvPr/>
                </p:nvGrpSpPr>
                <p:grpSpPr bwMode="auto">
                  <a:xfrm>
                    <a:off x="3217319" y="4240562"/>
                    <a:ext cx="9490" cy="121425"/>
                    <a:chOff x="1151" y="2490"/>
                    <a:chExt cx="40" cy="455"/>
                  </a:xfrm>
                  <a:grpFill/>
                </p:grpSpPr>
                <p:sp>
                  <p:nvSpPr>
                    <p:cNvPr id="1791"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92"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0" name="Group 6010"/>
                  <p:cNvGrpSpPr>
                    <a:grpSpLocks noChangeAspect="1"/>
                  </p:cNvGrpSpPr>
                  <p:nvPr/>
                </p:nvGrpSpPr>
                <p:grpSpPr bwMode="auto">
                  <a:xfrm>
                    <a:off x="3391299" y="4223379"/>
                    <a:ext cx="8435" cy="85914"/>
                    <a:chOff x="1914" y="2425"/>
                    <a:chExt cx="40" cy="326"/>
                  </a:xfrm>
                  <a:grpFill/>
                </p:grpSpPr>
                <p:sp>
                  <p:nvSpPr>
                    <p:cNvPr id="1789"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90"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1" name="Group 6013"/>
                  <p:cNvGrpSpPr>
                    <a:grpSpLocks noChangeAspect="1"/>
                  </p:cNvGrpSpPr>
                  <p:nvPr/>
                </p:nvGrpSpPr>
                <p:grpSpPr bwMode="auto">
                  <a:xfrm>
                    <a:off x="3248952" y="4278364"/>
                    <a:ext cx="8435" cy="89351"/>
                    <a:chOff x="1284" y="2652"/>
                    <a:chExt cx="40" cy="337"/>
                  </a:xfrm>
                  <a:grpFill/>
                </p:grpSpPr>
                <p:sp>
                  <p:nvSpPr>
                    <p:cNvPr id="1787"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88"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2" name="Group 6016"/>
                  <p:cNvGrpSpPr>
                    <a:grpSpLocks noChangeAspect="1"/>
                  </p:cNvGrpSpPr>
                  <p:nvPr/>
                </p:nvGrpSpPr>
                <p:grpSpPr bwMode="auto">
                  <a:xfrm>
                    <a:off x="3320653" y="4278364"/>
                    <a:ext cx="9490" cy="93933"/>
                    <a:chOff x="1658" y="2628"/>
                    <a:chExt cx="40" cy="355"/>
                  </a:xfrm>
                  <a:grpFill/>
                </p:grpSpPr>
                <p:sp>
                  <p:nvSpPr>
                    <p:cNvPr id="1785"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86"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3" name="Group 6019"/>
                  <p:cNvGrpSpPr>
                    <a:grpSpLocks noChangeAspect="1"/>
                  </p:cNvGrpSpPr>
                  <p:nvPr/>
                </p:nvGrpSpPr>
                <p:grpSpPr bwMode="auto">
                  <a:xfrm>
                    <a:off x="3291129" y="4326476"/>
                    <a:ext cx="9490" cy="32075"/>
                    <a:chOff x="1516" y="2835"/>
                    <a:chExt cx="42" cy="123"/>
                  </a:xfrm>
                  <a:grpFill/>
                </p:grpSpPr>
                <p:sp>
                  <p:nvSpPr>
                    <p:cNvPr id="1783"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84"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4" name="Group 6022"/>
                  <p:cNvGrpSpPr>
                    <a:grpSpLocks noChangeAspect="1"/>
                  </p:cNvGrpSpPr>
                  <p:nvPr/>
                </p:nvGrpSpPr>
                <p:grpSpPr bwMode="auto">
                  <a:xfrm>
                    <a:off x="3488307" y="4230252"/>
                    <a:ext cx="10544" cy="116843"/>
                    <a:chOff x="2195" y="2463"/>
                    <a:chExt cx="40" cy="442"/>
                  </a:xfrm>
                  <a:grpFill/>
                </p:grpSpPr>
                <p:sp>
                  <p:nvSpPr>
                    <p:cNvPr id="1781"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82"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5" name="Group 6025"/>
                  <p:cNvGrpSpPr>
                    <a:grpSpLocks noChangeAspect="1"/>
                  </p:cNvGrpSpPr>
                  <p:nvPr/>
                </p:nvGrpSpPr>
                <p:grpSpPr bwMode="auto">
                  <a:xfrm>
                    <a:off x="3523103" y="4266909"/>
                    <a:ext cx="10544" cy="103097"/>
                    <a:chOff x="2329" y="2599"/>
                    <a:chExt cx="43" cy="386"/>
                  </a:xfrm>
                  <a:grpFill/>
                </p:grpSpPr>
                <p:sp>
                  <p:nvSpPr>
                    <p:cNvPr id="1779"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80"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6" name="Group 6028"/>
                  <p:cNvGrpSpPr>
                    <a:grpSpLocks noChangeAspect="1"/>
                  </p:cNvGrpSpPr>
                  <p:nvPr/>
                </p:nvGrpSpPr>
                <p:grpSpPr bwMode="auto">
                  <a:xfrm>
                    <a:off x="3417660" y="4231398"/>
                    <a:ext cx="10544" cy="42384"/>
                    <a:chOff x="2478" y="2807"/>
                    <a:chExt cx="43" cy="178"/>
                  </a:xfrm>
                  <a:grpFill/>
                </p:grpSpPr>
                <p:sp>
                  <p:nvSpPr>
                    <p:cNvPr id="1777"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78"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7" name="Group 6031"/>
                  <p:cNvGrpSpPr>
                    <a:grpSpLocks noChangeAspect="1"/>
                  </p:cNvGrpSpPr>
                  <p:nvPr/>
                </p:nvGrpSpPr>
                <p:grpSpPr bwMode="auto">
                  <a:xfrm>
                    <a:off x="3455620" y="4225670"/>
                    <a:ext cx="9490" cy="71022"/>
                    <a:chOff x="2065" y="2441"/>
                    <a:chExt cx="40" cy="272"/>
                  </a:xfrm>
                  <a:grpFill/>
                </p:grpSpPr>
                <p:sp>
                  <p:nvSpPr>
                    <p:cNvPr id="1775"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76"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8" name="Group 6034"/>
                  <p:cNvGrpSpPr>
                    <a:grpSpLocks noChangeAspect="1"/>
                  </p:cNvGrpSpPr>
                  <p:nvPr/>
                </p:nvGrpSpPr>
                <p:grpSpPr bwMode="auto">
                  <a:xfrm>
                    <a:off x="3555790" y="4319603"/>
                    <a:ext cx="10544" cy="42384"/>
                    <a:chOff x="2478" y="2807"/>
                    <a:chExt cx="43" cy="178"/>
                  </a:xfrm>
                  <a:grpFill/>
                </p:grpSpPr>
                <p:sp>
                  <p:nvSpPr>
                    <p:cNvPr id="1773"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74"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59" name="Group 6037"/>
                  <p:cNvGrpSpPr>
                    <a:grpSpLocks noChangeAspect="1"/>
                  </p:cNvGrpSpPr>
                  <p:nvPr/>
                </p:nvGrpSpPr>
                <p:grpSpPr bwMode="auto">
                  <a:xfrm>
                    <a:off x="3689703" y="4225670"/>
                    <a:ext cx="10544" cy="59567"/>
                    <a:chOff x="3094" y="2443"/>
                    <a:chExt cx="40" cy="183"/>
                  </a:xfrm>
                  <a:grpFill/>
                </p:grpSpPr>
                <p:sp>
                  <p:nvSpPr>
                    <p:cNvPr id="1771"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72"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0" name="Group 6040"/>
                  <p:cNvGrpSpPr>
                    <a:grpSpLocks noChangeAspect="1"/>
                  </p:cNvGrpSpPr>
                  <p:nvPr/>
                </p:nvGrpSpPr>
                <p:grpSpPr bwMode="auto">
                  <a:xfrm>
                    <a:off x="3660179" y="4225670"/>
                    <a:ext cx="10544" cy="108825"/>
                    <a:chOff x="2978" y="2432"/>
                    <a:chExt cx="46" cy="375"/>
                  </a:xfrm>
                  <a:grpFill/>
                </p:grpSpPr>
                <p:sp>
                  <p:nvSpPr>
                    <p:cNvPr id="1769"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70"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1" name="Group 6043"/>
                  <p:cNvGrpSpPr>
                    <a:grpSpLocks noChangeAspect="1"/>
                  </p:cNvGrpSpPr>
                  <p:nvPr/>
                </p:nvGrpSpPr>
                <p:grpSpPr bwMode="auto">
                  <a:xfrm>
                    <a:off x="3628546" y="4247435"/>
                    <a:ext cx="10544" cy="116843"/>
                    <a:chOff x="2832" y="2516"/>
                    <a:chExt cx="43" cy="436"/>
                  </a:xfrm>
                  <a:grpFill/>
                </p:grpSpPr>
                <p:sp>
                  <p:nvSpPr>
                    <p:cNvPr id="1767"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68"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2" name="Group 6046"/>
                  <p:cNvGrpSpPr>
                    <a:grpSpLocks noChangeAspect="1"/>
                  </p:cNvGrpSpPr>
                  <p:nvPr/>
                </p:nvGrpSpPr>
                <p:grpSpPr bwMode="auto">
                  <a:xfrm>
                    <a:off x="3593750" y="4309293"/>
                    <a:ext cx="9490" cy="57276"/>
                    <a:chOff x="2668" y="2761"/>
                    <a:chExt cx="40" cy="217"/>
                  </a:xfrm>
                  <a:grpFill/>
                </p:grpSpPr>
                <p:sp>
                  <p:nvSpPr>
                    <p:cNvPr id="1765"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66"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3" name="Group 6049"/>
                  <p:cNvGrpSpPr>
                    <a:grpSpLocks noChangeAspect="1"/>
                  </p:cNvGrpSpPr>
                  <p:nvPr/>
                </p:nvGrpSpPr>
                <p:grpSpPr bwMode="auto">
                  <a:xfrm flipV="1">
                    <a:off x="3800418" y="4252017"/>
                    <a:ext cx="9490" cy="116843"/>
                    <a:chOff x="3217" y="3037"/>
                    <a:chExt cx="46" cy="372"/>
                  </a:xfrm>
                  <a:grpFill/>
                </p:grpSpPr>
                <p:sp>
                  <p:nvSpPr>
                    <p:cNvPr id="1763"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64"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4" name="Group 6052"/>
                  <p:cNvGrpSpPr>
                    <a:grpSpLocks noChangeAspect="1"/>
                  </p:cNvGrpSpPr>
                  <p:nvPr/>
                </p:nvGrpSpPr>
                <p:grpSpPr bwMode="auto">
                  <a:xfrm>
                    <a:off x="3765622" y="4222234"/>
                    <a:ext cx="11599" cy="116843"/>
                    <a:chOff x="3353" y="3099"/>
                    <a:chExt cx="40" cy="455"/>
                  </a:xfrm>
                  <a:grpFill/>
                </p:grpSpPr>
                <p:sp>
                  <p:nvSpPr>
                    <p:cNvPr id="1761"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62"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5" name="Group 6055"/>
                  <p:cNvGrpSpPr>
                    <a:grpSpLocks noChangeAspect="1"/>
                  </p:cNvGrpSpPr>
                  <p:nvPr/>
                </p:nvGrpSpPr>
                <p:grpSpPr bwMode="auto">
                  <a:xfrm>
                    <a:off x="3738206" y="4226816"/>
                    <a:ext cx="11599" cy="68731"/>
                    <a:chOff x="3486" y="3261"/>
                    <a:chExt cx="40" cy="337"/>
                  </a:xfrm>
                  <a:grpFill/>
                </p:grpSpPr>
                <p:sp>
                  <p:nvSpPr>
                    <p:cNvPr id="1759"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60"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6" name="Group 6058"/>
                  <p:cNvGrpSpPr>
                    <a:grpSpLocks noChangeAspect="1"/>
                  </p:cNvGrpSpPr>
                  <p:nvPr/>
                </p:nvGrpSpPr>
                <p:grpSpPr bwMode="auto">
                  <a:xfrm>
                    <a:off x="3941711" y="4229107"/>
                    <a:ext cx="10544" cy="117989"/>
                    <a:chOff x="2195" y="2463"/>
                    <a:chExt cx="40" cy="442"/>
                  </a:xfrm>
                  <a:grpFill/>
                </p:grpSpPr>
                <p:sp>
                  <p:nvSpPr>
                    <p:cNvPr id="1757"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58"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7" name="Group 6061"/>
                  <p:cNvGrpSpPr>
                    <a:grpSpLocks noChangeAspect="1"/>
                  </p:cNvGrpSpPr>
                  <p:nvPr/>
                </p:nvGrpSpPr>
                <p:grpSpPr bwMode="auto">
                  <a:xfrm>
                    <a:off x="3901643" y="4269200"/>
                    <a:ext cx="10544" cy="103097"/>
                    <a:chOff x="2329" y="2599"/>
                    <a:chExt cx="43" cy="386"/>
                  </a:xfrm>
                  <a:grpFill/>
                </p:grpSpPr>
                <p:sp>
                  <p:nvSpPr>
                    <p:cNvPr id="1755"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56"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71068" name="Group 6064"/>
                  <p:cNvGrpSpPr>
                    <a:grpSpLocks noChangeAspect="1"/>
                  </p:cNvGrpSpPr>
                  <p:nvPr/>
                </p:nvGrpSpPr>
                <p:grpSpPr bwMode="auto">
                  <a:xfrm>
                    <a:off x="3829942" y="4295547"/>
                    <a:ext cx="10544" cy="71022"/>
                    <a:chOff x="2065" y="2441"/>
                    <a:chExt cx="40" cy="272"/>
                  </a:xfrm>
                  <a:grpFill/>
                </p:grpSpPr>
                <p:sp>
                  <p:nvSpPr>
                    <p:cNvPr id="1753"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54"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84" name="Group 6067"/>
                  <p:cNvGrpSpPr>
                    <a:grpSpLocks noChangeAspect="1"/>
                  </p:cNvGrpSpPr>
                  <p:nvPr/>
                </p:nvGrpSpPr>
                <p:grpSpPr bwMode="auto">
                  <a:xfrm flipV="1">
                    <a:off x="3872119" y="4313875"/>
                    <a:ext cx="10544" cy="48112"/>
                    <a:chOff x="2815" y="1923"/>
                    <a:chExt cx="40" cy="217"/>
                  </a:xfrm>
                  <a:grpFill/>
                </p:grpSpPr>
                <p:sp>
                  <p:nvSpPr>
                    <p:cNvPr id="1751"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52"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85" name="Group 6070"/>
                  <p:cNvGrpSpPr>
                    <a:grpSpLocks noChangeAspect="1"/>
                  </p:cNvGrpSpPr>
                  <p:nvPr/>
                </p:nvGrpSpPr>
                <p:grpSpPr bwMode="auto">
                  <a:xfrm>
                    <a:off x="3971235" y="4224525"/>
                    <a:ext cx="11599" cy="72168"/>
                    <a:chOff x="2329" y="2599"/>
                    <a:chExt cx="43" cy="386"/>
                  </a:xfrm>
                  <a:grpFill/>
                </p:grpSpPr>
                <p:sp>
                  <p:nvSpPr>
                    <p:cNvPr id="1749"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50"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86" name="Group 6073"/>
                  <p:cNvGrpSpPr>
                    <a:grpSpLocks noChangeAspect="1"/>
                  </p:cNvGrpSpPr>
                  <p:nvPr/>
                </p:nvGrpSpPr>
                <p:grpSpPr bwMode="auto">
                  <a:xfrm>
                    <a:off x="4012358" y="4230252"/>
                    <a:ext cx="10544" cy="42384"/>
                    <a:chOff x="2478" y="2807"/>
                    <a:chExt cx="43" cy="178"/>
                  </a:xfrm>
                  <a:grpFill/>
                </p:grpSpPr>
                <p:sp>
                  <p:nvSpPr>
                    <p:cNvPr id="1747"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48"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87" name="Group 6076"/>
                  <p:cNvGrpSpPr>
                    <a:grpSpLocks noChangeAspect="1"/>
                  </p:cNvGrpSpPr>
                  <p:nvPr/>
                </p:nvGrpSpPr>
                <p:grpSpPr bwMode="auto">
                  <a:xfrm>
                    <a:off x="4075624" y="4241707"/>
                    <a:ext cx="11599" cy="117989"/>
                    <a:chOff x="2195" y="2463"/>
                    <a:chExt cx="40" cy="442"/>
                  </a:xfrm>
                  <a:grpFill/>
                </p:grpSpPr>
                <p:sp>
                  <p:nvSpPr>
                    <p:cNvPr id="1745"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46"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88" name="Group 6079"/>
                  <p:cNvGrpSpPr>
                    <a:grpSpLocks noChangeAspect="1"/>
                  </p:cNvGrpSpPr>
                  <p:nvPr/>
                </p:nvGrpSpPr>
                <p:grpSpPr bwMode="auto">
                  <a:xfrm>
                    <a:off x="4110420" y="4285237"/>
                    <a:ext cx="10544" cy="83623"/>
                    <a:chOff x="2329" y="2599"/>
                    <a:chExt cx="43" cy="386"/>
                  </a:xfrm>
                  <a:grpFill/>
                </p:grpSpPr>
                <p:sp>
                  <p:nvSpPr>
                    <p:cNvPr id="1743"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44"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89" name="Group 6082"/>
                  <p:cNvGrpSpPr>
                    <a:grpSpLocks noChangeAspect="1"/>
                  </p:cNvGrpSpPr>
                  <p:nvPr/>
                </p:nvGrpSpPr>
                <p:grpSpPr bwMode="auto">
                  <a:xfrm>
                    <a:off x="4042936" y="4225670"/>
                    <a:ext cx="11599" cy="89351"/>
                    <a:chOff x="2065" y="2441"/>
                    <a:chExt cx="40" cy="272"/>
                  </a:xfrm>
                  <a:grpFill/>
                </p:grpSpPr>
                <p:sp>
                  <p:nvSpPr>
                    <p:cNvPr id="1741"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42"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90" name="Group 6269"/>
                  <p:cNvGrpSpPr>
                    <a:grpSpLocks noChangeAspect="1"/>
                  </p:cNvGrpSpPr>
                  <p:nvPr/>
                </p:nvGrpSpPr>
                <p:grpSpPr bwMode="auto">
                  <a:xfrm>
                    <a:off x="3111876" y="4227961"/>
                    <a:ext cx="11599" cy="59567"/>
                    <a:chOff x="3094" y="2443"/>
                    <a:chExt cx="40" cy="183"/>
                  </a:xfrm>
                  <a:grpFill/>
                </p:grpSpPr>
                <p:sp>
                  <p:nvSpPr>
                    <p:cNvPr id="1739"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40"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grpSp>
                <p:nvGrpSpPr>
                  <p:cNvPr id="1191" name="Group 6278"/>
                  <p:cNvGrpSpPr>
                    <a:grpSpLocks noChangeAspect="1"/>
                  </p:cNvGrpSpPr>
                  <p:nvPr/>
                </p:nvGrpSpPr>
                <p:grpSpPr bwMode="auto">
                  <a:xfrm>
                    <a:off x="3157216" y="4233689"/>
                    <a:ext cx="10544" cy="42384"/>
                    <a:chOff x="2478" y="2807"/>
                    <a:chExt cx="43" cy="178"/>
                  </a:xfrm>
                  <a:grpFill/>
                </p:grpSpPr>
                <p:sp>
                  <p:nvSpPr>
                    <p:cNvPr id="1737"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sp>
                  <p:nvSpPr>
                    <p:cNvPr id="1738"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a:solidFill>
                          <a:schemeClr val="bg2"/>
                        </a:solidFill>
                      </a:endParaRPr>
                    </a:p>
                  </p:txBody>
                </p:sp>
              </p:grpSp>
              <p:sp>
                <p:nvSpPr>
                  <p:cNvPr id="1729"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0"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1"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2"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3"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4"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5"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a:solidFill>
                        <a:schemeClr val="bg2"/>
                      </a:solidFill>
                    </a:endParaRPr>
                  </a:p>
                </p:txBody>
              </p:sp>
              <p:sp>
                <p:nvSpPr>
                  <p:cNvPr id="1736"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a:solidFill>
                        <a:schemeClr val="bg2"/>
                      </a:solidFill>
                    </a:endParaRPr>
                  </a:p>
                </p:txBody>
              </p:sp>
            </p:grpSp>
            <p:grpSp>
              <p:nvGrpSpPr>
                <p:cNvPr id="69678" name="组合 1611"/>
                <p:cNvGrpSpPr>
                  <a:grpSpLocks/>
                </p:cNvGrpSpPr>
                <p:nvPr/>
              </p:nvGrpSpPr>
              <p:grpSpPr bwMode="auto">
                <a:xfrm>
                  <a:off x="4172599" y="4221087"/>
                  <a:ext cx="783441" cy="151209"/>
                  <a:chOff x="2310510" y="4221088"/>
                  <a:chExt cx="783441" cy="151209"/>
                </a:xfrm>
              </p:grpSpPr>
              <p:sp>
                <p:nvSpPr>
                  <p:cNvPr id="69679"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680"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681"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682"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69683" name="Group 6191"/>
                  <p:cNvGrpSpPr>
                    <a:grpSpLocks noChangeAspect="1"/>
                  </p:cNvGrpSpPr>
                  <p:nvPr/>
                </p:nvGrpSpPr>
                <p:grpSpPr bwMode="auto">
                  <a:xfrm>
                    <a:off x="2343198" y="4230252"/>
                    <a:ext cx="9490" cy="116843"/>
                    <a:chOff x="2195" y="2463"/>
                    <a:chExt cx="40" cy="442"/>
                  </a:xfrm>
                </p:grpSpPr>
                <p:sp>
                  <p:nvSpPr>
                    <p:cNvPr id="69755"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56"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84" name="Group 6194"/>
                  <p:cNvGrpSpPr>
                    <a:grpSpLocks noChangeAspect="1"/>
                  </p:cNvGrpSpPr>
                  <p:nvPr/>
                </p:nvGrpSpPr>
                <p:grpSpPr bwMode="auto">
                  <a:xfrm>
                    <a:off x="2376939" y="4266909"/>
                    <a:ext cx="10544" cy="103097"/>
                    <a:chOff x="2329" y="2599"/>
                    <a:chExt cx="43" cy="386"/>
                  </a:xfrm>
                </p:grpSpPr>
                <p:sp>
                  <p:nvSpPr>
                    <p:cNvPr id="69753"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54"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85" name="Group 6200"/>
                  <p:cNvGrpSpPr>
                    <a:grpSpLocks noChangeAspect="1"/>
                  </p:cNvGrpSpPr>
                  <p:nvPr/>
                </p:nvGrpSpPr>
                <p:grpSpPr bwMode="auto">
                  <a:xfrm>
                    <a:off x="2310510" y="4225670"/>
                    <a:ext cx="9490" cy="71022"/>
                    <a:chOff x="2065" y="2441"/>
                    <a:chExt cx="40" cy="272"/>
                  </a:xfrm>
                </p:grpSpPr>
                <p:sp>
                  <p:nvSpPr>
                    <p:cNvPr id="69751"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52"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86" name="Group 6203"/>
                  <p:cNvGrpSpPr>
                    <a:grpSpLocks noChangeAspect="1"/>
                  </p:cNvGrpSpPr>
                  <p:nvPr/>
                </p:nvGrpSpPr>
                <p:grpSpPr bwMode="auto">
                  <a:xfrm>
                    <a:off x="2409627" y="4319603"/>
                    <a:ext cx="10544" cy="42384"/>
                    <a:chOff x="2478" y="2807"/>
                    <a:chExt cx="43" cy="178"/>
                  </a:xfrm>
                </p:grpSpPr>
                <p:sp>
                  <p:nvSpPr>
                    <p:cNvPr id="69749"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50"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87" name="Group 6206"/>
                  <p:cNvGrpSpPr>
                    <a:grpSpLocks noChangeAspect="1"/>
                  </p:cNvGrpSpPr>
                  <p:nvPr/>
                </p:nvGrpSpPr>
                <p:grpSpPr bwMode="auto">
                  <a:xfrm>
                    <a:off x="2543539" y="4225670"/>
                    <a:ext cx="11599" cy="59567"/>
                    <a:chOff x="3094" y="2443"/>
                    <a:chExt cx="40" cy="183"/>
                  </a:xfrm>
                </p:grpSpPr>
                <p:sp>
                  <p:nvSpPr>
                    <p:cNvPr id="69747"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48"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88" name="Group 6209"/>
                  <p:cNvGrpSpPr>
                    <a:grpSpLocks noChangeAspect="1"/>
                  </p:cNvGrpSpPr>
                  <p:nvPr/>
                </p:nvGrpSpPr>
                <p:grpSpPr bwMode="auto">
                  <a:xfrm>
                    <a:off x="2516124" y="4225670"/>
                    <a:ext cx="11599" cy="108825"/>
                    <a:chOff x="2978" y="2432"/>
                    <a:chExt cx="46" cy="375"/>
                  </a:xfrm>
                </p:grpSpPr>
                <p:sp>
                  <p:nvSpPr>
                    <p:cNvPr id="69745"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46"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89" name="Group 6212"/>
                  <p:cNvGrpSpPr>
                    <a:grpSpLocks noChangeAspect="1"/>
                  </p:cNvGrpSpPr>
                  <p:nvPr/>
                </p:nvGrpSpPr>
                <p:grpSpPr bwMode="auto">
                  <a:xfrm>
                    <a:off x="2483437" y="4247435"/>
                    <a:ext cx="10544" cy="116843"/>
                    <a:chOff x="2832" y="2516"/>
                    <a:chExt cx="43" cy="436"/>
                  </a:xfrm>
                </p:grpSpPr>
                <p:sp>
                  <p:nvSpPr>
                    <p:cNvPr id="69743"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44"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0" name="Group 6215"/>
                  <p:cNvGrpSpPr>
                    <a:grpSpLocks noChangeAspect="1"/>
                  </p:cNvGrpSpPr>
                  <p:nvPr/>
                </p:nvGrpSpPr>
                <p:grpSpPr bwMode="auto">
                  <a:xfrm>
                    <a:off x="2448640" y="4307002"/>
                    <a:ext cx="9490" cy="57276"/>
                    <a:chOff x="2668" y="2761"/>
                    <a:chExt cx="40" cy="217"/>
                  </a:xfrm>
                </p:grpSpPr>
                <p:sp>
                  <p:nvSpPr>
                    <p:cNvPr id="69741"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42"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1" name="Group 6218"/>
                  <p:cNvGrpSpPr>
                    <a:grpSpLocks noChangeAspect="1"/>
                  </p:cNvGrpSpPr>
                  <p:nvPr/>
                </p:nvGrpSpPr>
                <p:grpSpPr bwMode="auto">
                  <a:xfrm flipV="1">
                    <a:off x="2655308" y="4252017"/>
                    <a:ext cx="9490" cy="116843"/>
                    <a:chOff x="3217" y="3037"/>
                    <a:chExt cx="46" cy="372"/>
                  </a:xfrm>
                </p:grpSpPr>
                <p:sp>
                  <p:nvSpPr>
                    <p:cNvPr id="69739"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40"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2" name="Group 6221"/>
                  <p:cNvGrpSpPr>
                    <a:grpSpLocks noChangeAspect="1"/>
                  </p:cNvGrpSpPr>
                  <p:nvPr/>
                </p:nvGrpSpPr>
                <p:grpSpPr bwMode="auto">
                  <a:xfrm>
                    <a:off x="2619458" y="4222234"/>
                    <a:ext cx="11599" cy="116843"/>
                    <a:chOff x="3353" y="3099"/>
                    <a:chExt cx="40" cy="455"/>
                  </a:xfrm>
                </p:grpSpPr>
                <p:sp>
                  <p:nvSpPr>
                    <p:cNvPr id="69737"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38"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3" name="Group 6224"/>
                  <p:cNvGrpSpPr>
                    <a:grpSpLocks noChangeAspect="1"/>
                  </p:cNvGrpSpPr>
                  <p:nvPr/>
                </p:nvGrpSpPr>
                <p:grpSpPr bwMode="auto">
                  <a:xfrm>
                    <a:off x="2590988" y="4224525"/>
                    <a:ext cx="11599" cy="68731"/>
                    <a:chOff x="3486" y="3261"/>
                    <a:chExt cx="40" cy="337"/>
                  </a:xfrm>
                </p:grpSpPr>
                <p:sp>
                  <p:nvSpPr>
                    <p:cNvPr id="69735"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36"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4" name="Group 6227"/>
                  <p:cNvGrpSpPr>
                    <a:grpSpLocks noChangeAspect="1"/>
                  </p:cNvGrpSpPr>
                  <p:nvPr/>
                </p:nvGrpSpPr>
                <p:grpSpPr bwMode="auto">
                  <a:xfrm>
                    <a:off x="2794493" y="4229107"/>
                    <a:ext cx="9490" cy="117989"/>
                    <a:chOff x="2195" y="2463"/>
                    <a:chExt cx="40" cy="442"/>
                  </a:xfrm>
                </p:grpSpPr>
                <p:sp>
                  <p:nvSpPr>
                    <p:cNvPr id="69733"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34"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5" name="Group 6230"/>
                  <p:cNvGrpSpPr>
                    <a:grpSpLocks noChangeAspect="1"/>
                  </p:cNvGrpSpPr>
                  <p:nvPr/>
                </p:nvGrpSpPr>
                <p:grpSpPr bwMode="auto">
                  <a:xfrm>
                    <a:off x="2756534" y="4266909"/>
                    <a:ext cx="10544" cy="103097"/>
                    <a:chOff x="2329" y="2599"/>
                    <a:chExt cx="43" cy="386"/>
                  </a:xfrm>
                </p:grpSpPr>
                <p:sp>
                  <p:nvSpPr>
                    <p:cNvPr id="69731"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32"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6" name="Group 6233"/>
                  <p:cNvGrpSpPr>
                    <a:grpSpLocks noChangeAspect="1"/>
                  </p:cNvGrpSpPr>
                  <p:nvPr/>
                </p:nvGrpSpPr>
                <p:grpSpPr bwMode="auto">
                  <a:xfrm>
                    <a:off x="2684832" y="4295547"/>
                    <a:ext cx="9490" cy="71022"/>
                    <a:chOff x="2065" y="2441"/>
                    <a:chExt cx="40" cy="272"/>
                  </a:xfrm>
                </p:grpSpPr>
                <p:sp>
                  <p:nvSpPr>
                    <p:cNvPr id="69729"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30"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7" name="Group 6236"/>
                  <p:cNvGrpSpPr>
                    <a:grpSpLocks noChangeAspect="1"/>
                  </p:cNvGrpSpPr>
                  <p:nvPr/>
                </p:nvGrpSpPr>
                <p:grpSpPr bwMode="auto">
                  <a:xfrm flipV="1">
                    <a:off x="2725955" y="4313875"/>
                    <a:ext cx="11599" cy="48112"/>
                    <a:chOff x="2815" y="1923"/>
                    <a:chExt cx="40" cy="217"/>
                  </a:xfrm>
                </p:grpSpPr>
                <p:sp>
                  <p:nvSpPr>
                    <p:cNvPr id="69727"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28"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8" name="Group 6239"/>
                  <p:cNvGrpSpPr>
                    <a:grpSpLocks noChangeAspect="1"/>
                  </p:cNvGrpSpPr>
                  <p:nvPr/>
                </p:nvGrpSpPr>
                <p:grpSpPr bwMode="auto">
                  <a:xfrm>
                    <a:off x="2826126" y="4224525"/>
                    <a:ext cx="11599" cy="72168"/>
                    <a:chOff x="2329" y="2599"/>
                    <a:chExt cx="43" cy="386"/>
                  </a:xfrm>
                </p:grpSpPr>
                <p:sp>
                  <p:nvSpPr>
                    <p:cNvPr id="69725"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26"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699" name="Group 6242"/>
                  <p:cNvGrpSpPr>
                    <a:grpSpLocks noChangeAspect="1"/>
                  </p:cNvGrpSpPr>
                  <p:nvPr/>
                </p:nvGrpSpPr>
                <p:grpSpPr bwMode="auto">
                  <a:xfrm>
                    <a:off x="2866194" y="4230252"/>
                    <a:ext cx="10544" cy="42384"/>
                    <a:chOff x="2478" y="2807"/>
                    <a:chExt cx="43" cy="178"/>
                  </a:xfrm>
                </p:grpSpPr>
                <p:sp>
                  <p:nvSpPr>
                    <p:cNvPr id="69723"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24"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00" name="Group 6245"/>
                  <p:cNvGrpSpPr>
                    <a:grpSpLocks noChangeAspect="1"/>
                  </p:cNvGrpSpPr>
                  <p:nvPr/>
                </p:nvGrpSpPr>
                <p:grpSpPr bwMode="auto">
                  <a:xfrm>
                    <a:off x="2930514" y="4241707"/>
                    <a:ext cx="10544" cy="117989"/>
                    <a:chOff x="2195" y="2463"/>
                    <a:chExt cx="40" cy="442"/>
                  </a:xfrm>
                </p:grpSpPr>
                <p:sp>
                  <p:nvSpPr>
                    <p:cNvPr id="69721"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22"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01" name="Group 6248"/>
                  <p:cNvGrpSpPr>
                    <a:grpSpLocks noChangeAspect="1"/>
                  </p:cNvGrpSpPr>
                  <p:nvPr/>
                </p:nvGrpSpPr>
                <p:grpSpPr bwMode="auto">
                  <a:xfrm>
                    <a:off x="2964256" y="4285237"/>
                    <a:ext cx="10544" cy="83623"/>
                    <a:chOff x="2329" y="2599"/>
                    <a:chExt cx="43" cy="386"/>
                  </a:xfrm>
                </p:grpSpPr>
                <p:sp>
                  <p:nvSpPr>
                    <p:cNvPr id="69719"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20"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02" name="Group 6251"/>
                  <p:cNvGrpSpPr>
                    <a:grpSpLocks noChangeAspect="1"/>
                  </p:cNvGrpSpPr>
                  <p:nvPr/>
                </p:nvGrpSpPr>
                <p:grpSpPr bwMode="auto">
                  <a:xfrm>
                    <a:off x="2897827" y="4225670"/>
                    <a:ext cx="10544" cy="89351"/>
                    <a:chOff x="2065" y="2441"/>
                    <a:chExt cx="40" cy="272"/>
                  </a:xfrm>
                </p:grpSpPr>
                <p:sp>
                  <p:nvSpPr>
                    <p:cNvPr id="69717"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18"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03" name="Group 6272"/>
                  <p:cNvGrpSpPr>
                    <a:grpSpLocks noChangeAspect="1"/>
                  </p:cNvGrpSpPr>
                  <p:nvPr/>
                </p:nvGrpSpPr>
                <p:grpSpPr bwMode="auto">
                  <a:xfrm>
                    <a:off x="3082352" y="4231398"/>
                    <a:ext cx="11599" cy="108825"/>
                    <a:chOff x="2978" y="2432"/>
                    <a:chExt cx="46" cy="375"/>
                  </a:xfrm>
                </p:grpSpPr>
                <p:sp>
                  <p:nvSpPr>
                    <p:cNvPr id="69715"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16"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04" name="Group 6275"/>
                  <p:cNvGrpSpPr>
                    <a:grpSpLocks noChangeAspect="1"/>
                  </p:cNvGrpSpPr>
                  <p:nvPr/>
                </p:nvGrpSpPr>
                <p:grpSpPr bwMode="auto">
                  <a:xfrm>
                    <a:off x="3016977" y="4309293"/>
                    <a:ext cx="10544" cy="58422"/>
                    <a:chOff x="2668" y="2761"/>
                    <a:chExt cx="40" cy="217"/>
                  </a:xfrm>
                </p:grpSpPr>
                <p:sp>
                  <p:nvSpPr>
                    <p:cNvPr id="69713"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14"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grpSp>
                <p:nvGrpSpPr>
                  <p:cNvPr id="69705" name="Group 6281"/>
                  <p:cNvGrpSpPr>
                    <a:grpSpLocks noChangeAspect="1"/>
                  </p:cNvGrpSpPr>
                  <p:nvPr/>
                </p:nvGrpSpPr>
                <p:grpSpPr bwMode="auto">
                  <a:xfrm>
                    <a:off x="3046501" y="4268054"/>
                    <a:ext cx="11599" cy="98515"/>
                    <a:chOff x="1015" y="2428"/>
                    <a:chExt cx="46" cy="372"/>
                  </a:xfrm>
                </p:grpSpPr>
                <p:sp>
                  <p:nvSpPr>
                    <p:cNvPr id="69711"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sp>
                  <p:nvSpPr>
                    <p:cNvPr id="69712"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solidFill>
                          <a:schemeClr val="bg2"/>
                        </a:solidFill>
                      </a:endParaRPr>
                    </a:p>
                  </p:txBody>
                </p:sp>
              </p:grpSp>
              <p:sp>
                <p:nvSpPr>
                  <p:cNvPr id="69706"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07"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08"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09"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10"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pic>
            <p:nvPicPr>
              <p:cNvPr id="69667" name="Picture 235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70152" y="1484784"/>
                <a:ext cx="1829952" cy="1360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04" name="椭圆 1603"/>
              <p:cNvSpPr/>
              <p:nvPr/>
            </p:nvSpPr>
            <p:spPr>
              <a:xfrm rot="581405">
                <a:off x="5379103" y="2000233"/>
                <a:ext cx="1104720" cy="413944"/>
              </a:xfrm>
              <a:prstGeom prst="ellipse">
                <a:avLst/>
              </a:prstGeom>
              <a:gradFill flip="none" rotWithShape="1">
                <a:gsLst>
                  <a:gs pos="0">
                    <a:srgbClr val="FBEAC7"/>
                  </a:gs>
                  <a:gs pos="0">
                    <a:srgbClr val="FEE7F2"/>
                  </a:gs>
                  <a:gs pos="36000">
                    <a:srgbClr val="FAC77D"/>
                  </a:gs>
                  <a:gs pos="61000">
                    <a:srgbClr val="FBA97D"/>
                  </a:gs>
                  <a:gs pos="82001">
                    <a:srgbClr val="FBD49C"/>
                  </a:gs>
                  <a:gs pos="0">
                    <a:srgbClr val="FEE7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2"/>
                    </a:solidFill>
                    <a:latin typeface="Times New Roman" pitchFamily="18" charset="0"/>
                    <a:cs typeface="Times New Roman" pitchFamily="18" charset="0"/>
                  </a:rPr>
                  <a:t>TAF9</a:t>
                </a:r>
                <a:endParaRPr lang="zh-CN" altLang="en-US" sz="1200" b="1" dirty="0">
                  <a:solidFill>
                    <a:schemeClr val="bg2"/>
                  </a:solidFill>
                  <a:latin typeface="Times New Roman" pitchFamily="18" charset="0"/>
                  <a:cs typeface="Times New Roman" pitchFamily="18" charset="0"/>
                </a:endParaRPr>
              </a:p>
            </p:txBody>
          </p:sp>
          <p:sp>
            <p:nvSpPr>
              <p:cNvPr id="1605" name="椭圆 1604"/>
              <p:cNvSpPr/>
              <p:nvPr/>
            </p:nvSpPr>
            <p:spPr>
              <a:xfrm rot="19698770">
                <a:off x="6165516" y="1885785"/>
                <a:ext cx="787362" cy="600129"/>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2"/>
                    </a:solidFill>
                    <a:latin typeface="Times New Roman" pitchFamily="18" charset="0"/>
                    <a:cs typeface="Times New Roman" pitchFamily="18" charset="0"/>
                  </a:rPr>
                  <a:t>TAF6</a:t>
                </a:r>
                <a:endParaRPr lang="zh-CN" altLang="en-US" sz="1050" b="1" dirty="0">
                  <a:solidFill>
                    <a:schemeClr val="bg2"/>
                  </a:solidFill>
                  <a:latin typeface="Times New Roman" pitchFamily="18" charset="0"/>
                  <a:cs typeface="Times New Roman" pitchFamily="18" charset="0"/>
                </a:endParaRPr>
              </a:p>
            </p:txBody>
          </p:sp>
        </p:grpSp>
        <p:sp>
          <p:nvSpPr>
            <p:cNvPr id="1599" name="椭圆 1598"/>
            <p:cNvSpPr/>
            <p:nvPr/>
          </p:nvSpPr>
          <p:spPr>
            <a:xfrm>
              <a:off x="3814046" y="4166038"/>
              <a:ext cx="1011073" cy="499589"/>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err="1">
                  <a:solidFill>
                    <a:schemeClr val="bg2"/>
                  </a:solidFill>
                  <a:latin typeface="Times New Roman" pitchFamily="18" charset="0"/>
                  <a:cs typeface="Times New Roman" pitchFamily="18" charset="0"/>
                </a:rPr>
                <a:t>TFⅡA</a:t>
              </a:r>
              <a:endParaRPr lang="zh-CN" altLang="en-US" sz="1200" b="1" dirty="0">
                <a:solidFill>
                  <a:schemeClr val="bg2"/>
                </a:solidFill>
                <a:latin typeface="Times New Roman" pitchFamily="18" charset="0"/>
                <a:cs typeface="Times New Roman" pitchFamily="18" charset="0"/>
              </a:endParaRPr>
            </a:p>
          </p:txBody>
        </p:sp>
        <p:sp>
          <p:nvSpPr>
            <p:cNvPr id="1600" name="椭圆 1599"/>
            <p:cNvSpPr/>
            <p:nvPr/>
          </p:nvSpPr>
          <p:spPr>
            <a:xfrm>
              <a:off x="6412361" y="3758438"/>
              <a:ext cx="863460" cy="512276"/>
            </a:xfrm>
            <a:prstGeom prst="ellips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B</a:t>
              </a:r>
              <a:endParaRPr lang="zh-CN" altLang="en-US" b="1" dirty="0">
                <a:solidFill>
                  <a:schemeClr val="bg2"/>
                </a:solidFill>
                <a:latin typeface="Times New Roman" pitchFamily="18" charset="0"/>
                <a:cs typeface="Times New Roman" pitchFamily="18" charset="0"/>
              </a:endParaRPr>
            </a:p>
          </p:txBody>
        </p:sp>
        <p:sp>
          <p:nvSpPr>
            <p:cNvPr id="1601" name="椭圆 1600"/>
            <p:cNvSpPr/>
            <p:nvPr/>
          </p:nvSpPr>
          <p:spPr>
            <a:xfrm>
              <a:off x="5812383" y="3871043"/>
              <a:ext cx="576169" cy="512277"/>
            </a:xfrm>
            <a:prstGeom prst="ellipse">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F</a:t>
              </a:r>
              <a:endParaRPr lang="zh-CN" altLang="en-US" b="1" dirty="0">
                <a:solidFill>
                  <a:schemeClr val="bg2"/>
                </a:solidFill>
                <a:latin typeface="Times New Roman" pitchFamily="18" charset="0"/>
                <a:cs typeface="Times New Roman" pitchFamily="18" charset="0"/>
              </a:endParaRPr>
            </a:p>
          </p:txBody>
        </p:sp>
      </p:grpSp>
      <p:sp>
        <p:nvSpPr>
          <p:cNvPr id="1597" name="椭圆 1596"/>
          <p:cNvSpPr/>
          <p:nvPr/>
        </p:nvSpPr>
        <p:spPr bwMode="auto">
          <a:xfrm>
            <a:off x="4367195" y="4984735"/>
            <a:ext cx="3240887" cy="1319228"/>
          </a:xfrm>
          <a:prstGeom prst="ellipse">
            <a:avLst/>
          </a:prstGeom>
          <a:gradFill flip="none" rotWithShape="1">
            <a:gsLst>
              <a:gs pos="5000">
                <a:srgbClr val="FF66FF">
                  <a:tint val="66000"/>
                  <a:satMod val="160000"/>
                  <a:alpha val="0"/>
                  <a:lumMod val="99000"/>
                  <a:lumOff val="1000"/>
                </a:srgbClr>
              </a:gs>
              <a:gs pos="70000">
                <a:srgbClr val="FF66FF">
                  <a:tint val="44500"/>
                  <a:satMod val="160000"/>
                </a:srgbClr>
              </a:gs>
              <a:gs pos="100000">
                <a:srgbClr val="FF66FF">
                  <a:tint val="23500"/>
                  <a:satMod val="160000"/>
                </a:srgbClr>
              </a:gs>
            </a:gsLst>
            <a:lin ang="16200000" scaled="1"/>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b="1" dirty="0">
              <a:solidFill>
                <a:schemeClr val="bg2"/>
              </a:solidFill>
              <a:latin typeface="Times New Roman" pitchFamily="18" charset="0"/>
              <a:cs typeface="Times New Roman" pitchFamily="18" charset="0"/>
            </a:endParaRPr>
          </a:p>
          <a:p>
            <a:pPr algn="ctr">
              <a:defRPr/>
            </a:pPr>
            <a:endParaRPr lang="en-US" altLang="zh-CN" b="1" dirty="0">
              <a:solidFill>
                <a:schemeClr val="bg2"/>
              </a:solidFill>
              <a:latin typeface="Times New Roman" pitchFamily="18" charset="0"/>
              <a:cs typeface="Times New Roman" pitchFamily="18" charset="0"/>
            </a:endParaRPr>
          </a:p>
          <a:p>
            <a:pPr algn="ctr">
              <a:defRPr/>
            </a:pPr>
            <a:endParaRPr lang="en-US" altLang="zh-CN" b="1" dirty="0">
              <a:solidFill>
                <a:schemeClr val="bg2"/>
              </a:solidFill>
              <a:latin typeface="Times New Roman" pitchFamily="18" charset="0"/>
              <a:cs typeface="Times New Roman" pitchFamily="18" charset="0"/>
            </a:endParaRPr>
          </a:p>
          <a:p>
            <a:pPr algn="ctr">
              <a:defRPr/>
            </a:pPr>
            <a:r>
              <a:rPr lang="en-US" altLang="zh-CN" b="1" dirty="0">
                <a:solidFill>
                  <a:schemeClr val="bg2"/>
                </a:solidFill>
                <a:latin typeface="Times New Roman" pitchFamily="18" charset="0"/>
                <a:cs typeface="Times New Roman" pitchFamily="18" charset="0"/>
              </a:rPr>
              <a:t>Poly Ⅱ</a:t>
            </a:r>
            <a:endParaRPr lang="zh-CN" altLang="en-US" b="1" dirty="0">
              <a:solidFill>
                <a:schemeClr val="bg2"/>
              </a:solidFill>
              <a:latin typeface="Times New Roman" pitchFamily="18" charset="0"/>
              <a:cs typeface="Times New Roman" pitchFamily="18" charset="0"/>
            </a:endParaRPr>
          </a:p>
        </p:txBody>
      </p:sp>
      <p:sp>
        <p:nvSpPr>
          <p:cNvPr id="69648" name="TextBox 2127"/>
          <p:cNvSpPr txBox="1">
            <a:spLocks noChangeArrowheads="1"/>
          </p:cNvSpPr>
          <p:nvPr/>
        </p:nvSpPr>
        <p:spPr bwMode="auto">
          <a:xfrm>
            <a:off x="5000625" y="1250950"/>
            <a:ext cx="7747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chemeClr val="bg2"/>
                </a:solidFill>
                <a:latin typeface="Times New Roman" pitchFamily="18" charset="0"/>
                <a:cs typeface="Times New Roman" pitchFamily="18" charset="0"/>
              </a:rPr>
              <a:t>TATA</a:t>
            </a:r>
            <a:endParaRPr lang="zh-CN" altLang="en-US" b="1">
              <a:solidFill>
                <a:schemeClr val="bg2"/>
              </a:solidFill>
              <a:latin typeface="Times New Roman" pitchFamily="18" charset="0"/>
              <a:cs typeface="Times New Roman" pitchFamily="18" charset="0"/>
            </a:endParaRPr>
          </a:p>
        </p:txBody>
      </p:sp>
      <p:sp>
        <p:nvSpPr>
          <p:cNvPr id="69649" name="TextBox 2128"/>
          <p:cNvSpPr txBox="1">
            <a:spLocks noChangeArrowheads="1"/>
          </p:cNvSpPr>
          <p:nvPr/>
        </p:nvSpPr>
        <p:spPr bwMode="auto">
          <a:xfrm>
            <a:off x="6886575" y="1274763"/>
            <a:ext cx="5048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chemeClr val="bg2"/>
                </a:solidFill>
                <a:latin typeface="Times New Roman" pitchFamily="18" charset="0"/>
                <a:cs typeface="Times New Roman" pitchFamily="18" charset="0"/>
              </a:rPr>
              <a:t>Inr</a:t>
            </a:r>
            <a:endParaRPr lang="zh-CN" altLang="en-US" b="1">
              <a:solidFill>
                <a:schemeClr val="bg2"/>
              </a:solidFill>
              <a:latin typeface="Times New Roman" pitchFamily="18" charset="0"/>
              <a:cs typeface="Times New Roman" pitchFamily="18" charset="0"/>
            </a:endParaRPr>
          </a:p>
        </p:txBody>
      </p:sp>
      <p:sp>
        <p:nvSpPr>
          <p:cNvPr id="69650" name="矩形 2129"/>
          <p:cNvSpPr>
            <a:spLocks noChangeArrowheads="1"/>
          </p:cNvSpPr>
          <p:nvPr/>
        </p:nvSpPr>
        <p:spPr bwMode="auto">
          <a:xfrm>
            <a:off x="2173288" y="1003300"/>
            <a:ext cx="10112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dirty="0">
                <a:solidFill>
                  <a:schemeClr val="bg2"/>
                </a:solidFill>
                <a:latin typeface="Times New Roman" pitchFamily="18" charset="0"/>
                <a:cs typeface="Times New Roman" pitchFamily="18" charset="0"/>
              </a:rPr>
              <a:t>+</a:t>
            </a:r>
            <a:r>
              <a:rPr lang="en-US" altLang="zh-CN" b="1" dirty="0" err="1">
                <a:solidFill>
                  <a:schemeClr val="bg2"/>
                </a:solidFill>
                <a:latin typeface="Times New Roman" pitchFamily="18" charset="0"/>
                <a:cs typeface="Times New Roman" pitchFamily="18" charset="0"/>
              </a:rPr>
              <a:t>TFⅡD</a:t>
            </a:r>
            <a:endParaRPr lang="zh-CN" altLang="en-US" b="1" dirty="0">
              <a:solidFill>
                <a:schemeClr val="bg2"/>
              </a:solidFill>
            </a:endParaRPr>
          </a:p>
        </p:txBody>
      </p:sp>
      <p:sp>
        <p:nvSpPr>
          <p:cNvPr id="69646" name="矩形 2130"/>
          <p:cNvSpPr>
            <a:spLocks noChangeArrowheads="1"/>
          </p:cNvSpPr>
          <p:nvPr/>
        </p:nvSpPr>
        <p:spPr bwMode="auto">
          <a:xfrm>
            <a:off x="2173288" y="2446338"/>
            <a:ext cx="10112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chemeClr val="bg2"/>
                </a:solidFill>
                <a:latin typeface="Times New Roman" pitchFamily="18" charset="0"/>
                <a:cs typeface="Times New Roman" pitchFamily="18" charset="0"/>
              </a:rPr>
              <a:t>+TFⅡA</a:t>
            </a:r>
            <a:endParaRPr lang="zh-CN" altLang="en-US" b="1">
              <a:solidFill>
                <a:schemeClr val="bg2"/>
              </a:solidFill>
            </a:endParaRPr>
          </a:p>
        </p:txBody>
      </p:sp>
      <p:sp>
        <p:nvSpPr>
          <p:cNvPr id="69647" name="矩形 2131"/>
          <p:cNvSpPr>
            <a:spLocks noChangeArrowheads="1"/>
          </p:cNvSpPr>
          <p:nvPr/>
        </p:nvSpPr>
        <p:spPr bwMode="auto">
          <a:xfrm>
            <a:off x="1287463" y="3970338"/>
            <a:ext cx="18970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chemeClr val="bg2"/>
                </a:solidFill>
                <a:latin typeface="Times New Roman" pitchFamily="18" charset="0"/>
                <a:cs typeface="Times New Roman" pitchFamily="18" charset="0"/>
              </a:rPr>
              <a:t>TFⅡB→+TFⅡF</a:t>
            </a:r>
            <a:endParaRPr lang="zh-CN" altLang="en-US" b="1">
              <a:solidFill>
                <a:schemeClr val="bg2"/>
              </a:solidFill>
            </a:endParaRPr>
          </a:p>
        </p:txBody>
      </p:sp>
      <p:sp>
        <p:nvSpPr>
          <p:cNvPr id="98" name="矩形 2132"/>
          <p:cNvSpPr>
            <a:spLocks noChangeArrowheads="1"/>
          </p:cNvSpPr>
          <p:nvPr/>
        </p:nvSpPr>
        <p:spPr bwMode="auto">
          <a:xfrm>
            <a:off x="1249363" y="5360988"/>
            <a:ext cx="19351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dirty="0" err="1">
                <a:solidFill>
                  <a:schemeClr val="bg2"/>
                </a:solidFill>
                <a:latin typeface="Times New Roman" pitchFamily="18" charset="0"/>
                <a:cs typeface="Times New Roman" pitchFamily="18" charset="0"/>
              </a:rPr>
              <a:t>TFⅡE</a:t>
            </a:r>
            <a:r>
              <a:rPr lang="en-US" altLang="zh-CN" b="1" dirty="0">
                <a:solidFill>
                  <a:schemeClr val="bg2"/>
                </a:solidFill>
                <a:latin typeface="Times New Roman" pitchFamily="18" charset="0"/>
                <a:cs typeface="Times New Roman" pitchFamily="18" charset="0"/>
              </a:rPr>
              <a:t>→+</a:t>
            </a:r>
            <a:r>
              <a:rPr lang="en-US" altLang="zh-CN" b="1" dirty="0" err="1">
                <a:solidFill>
                  <a:schemeClr val="bg2"/>
                </a:solidFill>
                <a:latin typeface="Times New Roman" pitchFamily="18" charset="0"/>
                <a:cs typeface="Times New Roman" pitchFamily="18" charset="0"/>
              </a:rPr>
              <a:t>TFⅡH</a:t>
            </a:r>
            <a:endParaRPr lang="zh-CN" altLang="en-US" b="1" dirty="0">
              <a:solidFill>
                <a:schemeClr val="bg2"/>
              </a:solidFill>
            </a:endParaRPr>
          </a:p>
        </p:txBody>
      </p:sp>
      <p:grpSp>
        <p:nvGrpSpPr>
          <p:cNvPr id="96" name="组合 95"/>
          <p:cNvGrpSpPr>
            <a:grpSpLocks/>
          </p:cNvGrpSpPr>
          <p:nvPr/>
        </p:nvGrpSpPr>
        <p:grpSpPr bwMode="auto">
          <a:xfrm>
            <a:off x="6985000" y="4865688"/>
            <a:ext cx="930275" cy="2020887"/>
            <a:chOff x="6985000" y="4866447"/>
            <a:chExt cx="931024" cy="2020128"/>
          </a:xfrm>
        </p:grpSpPr>
        <p:sp>
          <p:nvSpPr>
            <p:cNvPr id="2127" name="椭圆 2126"/>
            <p:cNvSpPr/>
            <p:nvPr/>
          </p:nvSpPr>
          <p:spPr>
            <a:xfrm>
              <a:off x="7213774" y="4866447"/>
              <a:ext cx="702250" cy="913425"/>
            </a:xfrm>
            <a:prstGeom prst="ellipse">
              <a:avLst/>
            </a:prstGeom>
            <a:gradFill flip="none" rotWithShape="1">
              <a:gsLst>
                <a:gs pos="0">
                  <a:srgbClr val="A7EFED"/>
                </a:gs>
                <a:gs pos="96000">
                  <a:srgbClr val="FF66FF">
                    <a:tint val="44500"/>
                    <a:satMod val="160000"/>
                  </a:srgbClr>
                </a:gs>
                <a:gs pos="100000">
                  <a:srgbClr val="FF66FF">
                    <a:tint val="23500"/>
                    <a:satMod val="160000"/>
                  </a:srgbClr>
                </a:gs>
              </a:gsLst>
              <a:path path="circle">
                <a:fillToRect l="50000" t="50000" r="50000" b="50000"/>
              </a:path>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E</a:t>
              </a:r>
              <a:endParaRPr lang="zh-CN" altLang="en-US" b="1" dirty="0">
                <a:solidFill>
                  <a:schemeClr val="bg2"/>
                </a:solidFill>
                <a:latin typeface="Times New Roman" pitchFamily="18" charset="0"/>
                <a:cs typeface="Times New Roman" pitchFamily="18" charset="0"/>
              </a:endParaRPr>
            </a:p>
          </p:txBody>
        </p:sp>
        <p:sp>
          <p:nvSpPr>
            <p:cNvPr id="2134" name="椭圆 2133"/>
            <p:cNvSpPr/>
            <p:nvPr/>
          </p:nvSpPr>
          <p:spPr>
            <a:xfrm rot="19233501">
              <a:off x="6985000" y="5732896"/>
              <a:ext cx="581493" cy="1153679"/>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latin typeface="Times New Roman" pitchFamily="18" charset="0"/>
                  <a:cs typeface="Times New Roman" pitchFamily="18" charset="0"/>
                </a:rPr>
                <a:t>H</a:t>
              </a:r>
              <a:endParaRPr lang="zh-CN" altLang="en-US" b="1" dirty="0">
                <a:solidFill>
                  <a:schemeClr val="tx1"/>
                </a:solidFill>
                <a:latin typeface="Times New Roman" pitchFamily="18" charset="0"/>
                <a:cs typeface="Times New Roman" pitchFamily="18" charset="0"/>
              </a:endParaRPr>
            </a:p>
          </p:txBody>
        </p:sp>
      </p:grpSp>
      <p:sp>
        <p:nvSpPr>
          <p:cNvPr id="3" name="页脚占位符 2"/>
          <p:cNvSpPr>
            <a:spLocks noGrp="1"/>
          </p:cNvSpPr>
          <p:nvPr>
            <p:ph type="ftr" sz="quarter" idx="11"/>
          </p:nvPr>
        </p:nvSpPr>
        <p:spPr/>
        <p:txBody>
          <a:bodyPr/>
          <a:lstStyle/>
          <a:p>
            <a:pPr>
              <a:defRPr/>
            </a:pPr>
            <a:r>
              <a:rPr lang="zh-CN" altLang="en-US" smtClean="0"/>
              <a:t>药学院 金晶</a:t>
            </a:r>
            <a:endParaRPr lang="en-US" altLang="zh-CN"/>
          </a:p>
        </p:txBody>
      </p:sp>
      <p:sp>
        <p:nvSpPr>
          <p:cNvPr id="5" name="灯片编号占位符 4"/>
          <p:cNvSpPr>
            <a:spLocks noGrp="1"/>
          </p:cNvSpPr>
          <p:nvPr>
            <p:ph type="sldNum" sz="quarter" idx="12"/>
          </p:nvPr>
        </p:nvSpPr>
        <p:spPr/>
        <p:txBody>
          <a:bodyPr/>
          <a:lstStyle/>
          <a:p>
            <a:pPr>
              <a:defRPr/>
            </a:pPr>
            <a:fld id="{7277F15C-063A-419A-8497-CEEB38FD9DA8}" type="slidenum">
              <a:rPr lang="en-US" altLang="zh-CN"/>
              <a:pPr>
                <a:defRPr/>
              </a:pPr>
              <a:t>62</a:t>
            </a:fld>
            <a:endParaRPr lang="en-US" altLang="zh-CN"/>
          </a:p>
        </p:txBody>
      </p:sp>
      <p:sp>
        <p:nvSpPr>
          <p:cNvPr id="6" name="日期占位符 5"/>
          <p:cNvSpPr>
            <a:spLocks noGrp="1"/>
          </p:cNvSpPr>
          <p:nvPr>
            <p:ph type="dt" sz="quarter" idx="10"/>
          </p:nvPr>
        </p:nvSpPr>
        <p:spPr/>
        <p:txBody>
          <a:bodyPr/>
          <a:lstStyle/>
          <a:p>
            <a:pPr>
              <a:defRPr/>
            </a:pPr>
            <a:fld id="{38FB4498-6C0E-4D74-AF98-16CA9911DA52}"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50"/>
                                        </p:tgtEl>
                                        <p:attrNameLst>
                                          <p:attrName>style.visibility</p:attrName>
                                        </p:attrNameLst>
                                      </p:cBhvr>
                                      <p:to>
                                        <p:strVal val="visible"/>
                                      </p:to>
                                    </p:set>
                                    <p:anim calcmode="lin" valueType="num">
                                      <p:cBhvr additive="base">
                                        <p:cTn id="7" dur="500" fill="hold"/>
                                        <p:tgtEl>
                                          <p:spTgt spid="69650"/>
                                        </p:tgtEl>
                                        <p:attrNameLst>
                                          <p:attrName>ppt_x</p:attrName>
                                        </p:attrNameLst>
                                      </p:cBhvr>
                                      <p:tavLst>
                                        <p:tav tm="0">
                                          <p:val>
                                            <p:strVal val="#ppt_x"/>
                                          </p:val>
                                        </p:tav>
                                        <p:tav tm="100000">
                                          <p:val>
                                            <p:strVal val="#ppt_x"/>
                                          </p:val>
                                        </p:tav>
                                      </p:tavLst>
                                    </p:anim>
                                    <p:anim calcmode="lin" valueType="num">
                                      <p:cBhvr additive="base">
                                        <p:cTn id="8" dur="500" fill="hold"/>
                                        <p:tgtEl>
                                          <p:spTgt spid="69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749"/>
                                          </p:stCondLst>
                                        </p:cTn>
                                        <p:tgtEl>
                                          <p:spTgt spid="700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39"/>
                                        </p:tgtEl>
                                        <p:attrNameLst>
                                          <p:attrName>style.visibility</p:attrName>
                                        </p:attrNameLst>
                                      </p:cBhvr>
                                      <p:to>
                                        <p:strVal val="visible"/>
                                      </p:to>
                                    </p:set>
                                    <p:anim calcmode="lin" valueType="num">
                                      <p:cBhvr additive="base">
                                        <p:cTn id="23" dur="1000" fill="hold"/>
                                        <p:tgtEl>
                                          <p:spTgt spid="539"/>
                                        </p:tgtEl>
                                        <p:attrNameLst>
                                          <p:attrName>ppt_x</p:attrName>
                                        </p:attrNameLst>
                                      </p:cBhvr>
                                      <p:tavLst>
                                        <p:tav tm="0">
                                          <p:val>
                                            <p:strVal val="0-#ppt_w/2"/>
                                          </p:val>
                                        </p:tav>
                                        <p:tav tm="100000">
                                          <p:val>
                                            <p:strVal val="#ppt_x"/>
                                          </p:val>
                                        </p:tav>
                                      </p:tavLst>
                                    </p:anim>
                                    <p:anim calcmode="lin" valueType="num">
                                      <p:cBhvr additive="base">
                                        <p:cTn id="24" dur="1000" fill="hold"/>
                                        <p:tgtEl>
                                          <p:spTgt spid="539"/>
                                        </p:tgtEl>
                                        <p:attrNameLst>
                                          <p:attrName>ppt_y</p:attrName>
                                        </p:attrNameLst>
                                      </p:cBhvr>
                                      <p:tavLst>
                                        <p:tav tm="0">
                                          <p:val>
                                            <p:strVal val="#ppt_y"/>
                                          </p:val>
                                        </p:tav>
                                        <p:tav tm="100000">
                                          <p:val>
                                            <p:strVal val="#ppt_y"/>
                                          </p:val>
                                        </p:tav>
                                      </p:tavLst>
                                    </p:anim>
                                  </p:childTnLst>
                                </p:cTn>
                              </p:par>
                              <p:par>
                                <p:cTn id="25" presetID="1" presetClass="entr" presetSubtype="0" fill="hold" grpId="0" nodeType="withEffect">
                                  <p:stCondLst>
                                    <p:cond delay="0"/>
                                  </p:stCondLst>
                                  <p:childTnLst>
                                    <p:set>
                                      <p:cBhvr>
                                        <p:cTn id="26" dur="1" fill="hold">
                                          <p:stCondLst>
                                            <p:cond delay="749"/>
                                          </p:stCondLst>
                                        </p:cTn>
                                        <p:tgtEl>
                                          <p:spTgt spid="696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68"/>
                                        </p:tgtEl>
                                        <p:attrNameLst>
                                          <p:attrName>style.visibility</p:attrName>
                                        </p:attrNameLst>
                                      </p:cBhvr>
                                      <p:to>
                                        <p:strVal val="visible"/>
                                      </p:to>
                                    </p:set>
                                    <p:anim calcmode="lin" valueType="num">
                                      <p:cBhvr additive="base">
                                        <p:cTn id="31" dur="1000" fill="hold"/>
                                        <p:tgtEl>
                                          <p:spTgt spid="1068"/>
                                        </p:tgtEl>
                                        <p:attrNameLst>
                                          <p:attrName>ppt_x</p:attrName>
                                        </p:attrNameLst>
                                      </p:cBhvr>
                                      <p:tavLst>
                                        <p:tav tm="0">
                                          <p:val>
                                            <p:strVal val="0-#ppt_w/2"/>
                                          </p:val>
                                        </p:tav>
                                        <p:tav tm="100000">
                                          <p:val>
                                            <p:strVal val="#ppt_x"/>
                                          </p:val>
                                        </p:tav>
                                      </p:tavLst>
                                    </p:anim>
                                    <p:anim calcmode="lin" valueType="num">
                                      <p:cBhvr additive="base">
                                        <p:cTn id="32" dur="1000" fill="hold"/>
                                        <p:tgtEl>
                                          <p:spTgt spid="1068"/>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69830"/>
                                        </p:tgtEl>
                                        <p:attrNameLst>
                                          <p:attrName>style.visibility</p:attrName>
                                        </p:attrNameLst>
                                      </p:cBhvr>
                                      <p:to>
                                        <p:strVal val="visible"/>
                                      </p:to>
                                    </p:set>
                                  </p:childTnLst>
                                </p:cTn>
                              </p:par>
                              <p:par>
                                <p:cTn id="35" presetID="2" presetClass="entr" presetSubtype="8" fill="hold" grpId="0" nodeType="withEffect">
                                  <p:stCondLst>
                                    <p:cond delay="0"/>
                                  </p:stCondLst>
                                  <p:childTnLst>
                                    <p:set>
                                      <p:cBhvr>
                                        <p:cTn id="36" dur="1" fill="hold">
                                          <p:stCondLst>
                                            <p:cond delay="0"/>
                                          </p:stCondLst>
                                        </p:cTn>
                                        <p:tgtEl>
                                          <p:spTgt spid="1069"/>
                                        </p:tgtEl>
                                        <p:attrNameLst>
                                          <p:attrName>style.visibility</p:attrName>
                                        </p:attrNameLst>
                                      </p:cBhvr>
                                      <p:to>
                                        <p:strVal val="visible"/>
                                      </p:to>
                                    </p:set>
                                    <p:anim calcmode="lin" valueType="num">
                                      <p:cBhvr additive="base">
                                        <p:cTn id="37" dur="1000" fill="hold"/>
                                        <p:tgtEl>
                                          <p:spTgt spid="1069"/>
                                        </p:tgtEl>
                                        <p:attrNameLst>
                                          <p:attrName>ppt_x</p:attrName>
                                        </p:attrNameLst>
                                      </p:cBhvr>
                                      <p:tavLst>
                                        <p:tav tm="0">
                                          <p:val>
                                            <p:strVal val="0-#ppt_w/2"/>
                                          </p:val>
                                        </p:tav>
                                        <p:tav tm="100000">
                                          <p:val>
                                            <p:strVal val="#ppt_x"/>
                                          </p:val>
                                        </p:tav>
                                      </p:tavLst>
                                    </p:anim>
                                    <p:anim calcmode="lin" valueType="num">
                                      <p:cBhvr additive="base">
                                        <p:cTn id="38" dur="1000" fill="hold"/>
                                        <p:tgtEl>
                                          <p:spTgt spid="106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696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6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1597"/>
                                        </p:tgtEl>
                                        <p:attrNameLst>
                                          <p:attrName>style.visibility</p:attrName>
                                        </p:attrNameLst>
                                      </p:cBhvr>
                                      <p:to>
                                        <p:strVal val="visible"/>
                                      </p:to>
                                    </p:set>
                                    <p:anim calcmode="lin" valueType="num">
                                      <p:cBhvr additive="base">
                                        <p:cTn id="53" dur="1000" fill="hold"/>
                                        <p:tgtEl>
                                          <p:spTgt spid="1597"/>
                                        </p:tgtEl>
                                        <p:attrNameLst>
                                          <p:attrName>ppt_x</p:attrName>
                                        </p:attrNameLst>
                                      </p:cBhvr>
                                      <p:tavLst>
                                        <p:tav tm="0">
                                          <p:val>
                                            <p:strVal val="0-#ppt_w/2"/>
                                          </p:val>
                                        </p:tav>
                                        <p:tav tm="100000">
                                          <p:val>
                                            <p:strVal val="#ppt_x"/>
                                          </p:val>
                                        </p:tav>
                                      </p:tavLst>
                                    </p:anim>
                                    <p:anim calcmode="lin" valueType="num">
                                      <p:cBhvr additive="base">
                                        <p:cTn id="54" dur="1000" fill="hold"/>
                                        <p:tgtEl>
                                          <p:spTgt spid="159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96"/>
                                        </p:tgtEl>
                                        <p:attrNameLst>
                                          <p:attrName>style.visibility</p:attrName>
                                        </p:attrNameLst>
                                      </p:cBhvr>
                                      <p:to>
                                        <p:strVal val="visible"/>
                                      </p:to>
                                    </p:set>
                                    <p:anim calcmode="lin" valueType="num">
                                      <p:cBhvr additive="base">
                                        <p:cTn id="59" dur="1000" fill="hold"/>
                                        <p:tgtEl>
                                          <p:spTgt spid="96"/>
                                        </p:tgtEl>
                                        <p:attrNameLst>
                                          <p:attrName>ppt_x</p:attrName>
                                        </p:attrNameLst>
                                      </p:cBhvr>
                                      <p:tavLst>
                                        <p:tav tm="0">
                                          <p:val>
                                            <p:strVal val="0-#ppt_w/2"/>
                                          </p:val>
                                        </p:tav>
                                        <p:tav tm="100000">
                                          <p:val>
                                            <p:strVal val="#ppt_x"/>
                                          </p:val>
                                        </p:tav>
                                      </p:tavLst>
                                    </p:anim>
                                    <p:anim calcmode="lin" valueType="num">
                                      <p:cBhvr additive="base">
                                        <p:cTn id="60" dur="10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animBg="1"/>
      <p:bldP spid="1067" grpId="0" animBg="1"/>
      <p:bldP spid="1068" grpId="0" animBg="1"/>
      <p:bldP spid="1069" grpId="0" animBg="1"/>
      <p:bldP spid="69650" grpId="0"/>
      <p:bldP spid="69646" grpId="0"/>
      <p:bldP spid="69647" grpId="0"/>
      <p:bldP spid="9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转录调节蛋白的主要功能</a:t>
            </a:r>
            <a:endParaRPr lang="zh-CN" altLang="en-US" dirty="0"/>
          </a:p>
        </p:txBody>
      </p:sp>
      <p:sp>
        <p:nvSpPr>
          <p:cNvPr id="3" name="内容占位符 2"/>
          <p:cNvSpPr>
            <a:spLocks noGrp="1"/>
          </p:cNvSpPr>
          <p:nvPr>
            <p:ph idx="1"/>
          </p:nvPr>
        </p:nvSpPr>
        <p:spPr/>
        <p:txBody>
          <a:bodyPr>
            <a:normAutofit fontScale="92500"/>
          </a:bodyPr>
          <a:lstStyle/>
          <a:p>
            <a:pPr eaLnBrk="1" hangingPunct="1">
              <a:defRPr/>
            </a:pPr>
            <a:r>
              <a:rPr lang="zh-CN" altLang="en-US" u="sng" dirty="0" smtClean="0"/>
              <a:t>激活因子</a:t>
            </a:r>
            <a:r>
              <a:rPr lang="zh-CN" altLang="en-US" u="sng" dirty="0"/>
              <a:t>可协助前起始复合物的组装，并整合信息，以增强转录效率</a:t>
            </a:r>
            <a:r>
              <a:rPr lang="zh-CN" altLang="en-US" u="sng" dirty="0" smtClean="0"/>
              <a:t>。</a:t>
            </a:r>
            <a:endParaRPr lang="en-US" altLang="zh-CN" u="sng" dirty="0" smtClean="0"/>
          </a:p>
          <a:p>
            <a:pPr lvl="1" eaLnBrk="1" hangingPunct="1">
              <a:defRPr/>
            </a:pPr>
            <a:r>
              <a:rPr lang="zh-CN" altLang="en-US" dirty="0" smtClean="0"/>
              <a:t>在</a:t>
            </a:r>
            <a:r>
              <a:rPr lang="zh-CN" altLang="en-US" dirty="0"/>
              <a:t>真核基因转录</a:t>
            </a:r>
            <a:r>
              <a:rPr lang="zh-CN" altLang="en-US" dirty="0" smtClean="0"/>
              <a:t>中，基因</a:t>
            </a:r>
            <a:r>
              <a:rPr lang="zh-CN" altLang="en-US" dirty="0"/>
              <a:t>转录的起始除需要一系列的通用转录因子外，还要有其他转录</a:t>
            </a:r>
            <a:r>
              <a:rPr lang="zh-CN" altLang="en-US" dirty="0" smtClean="0"/>
              <a:t>调节</a:t>
            </a:r>
            <a:r>
              <a:rPr lang="zh-CN" altLang="en-US" dirty="0"/>
              <a:t>蛋白，如</a:t>
            </a:r>
            <a:r>
              <a:rPr lang="zh-CN" altLang="en-US" dirty="0">
                <a:solidFill>
                  <a:srgbClr val="FF0000"/>
                </a:solidFill>
              </a:rPr>
              <a:t>激活因子</a:t>
            </a:r>
            <a:r>
              <a:rPr lang="zh-CN" altLang="en-US" dirty="0"/>
              <a:t>、</a:t>
            </a:r>
            <a:r>
              <a:rPr lang="zh-CN" altLang="en-US" dirty="0">
                <a:solidFill>
                  <a:srgbClr val="FF0000"/>
                </a:solidFill>
              </a:rPr>
              <a:t>中介蛋白</a:t>
            </a:r>
            <a:r>
              <a:rPr lang="zh-CN" altLang="en-US" dirty="0"/>
              <a:t>复合体等的协助，才能使</a:t>
            </a:r>
            <a:r>
              <a:rPr lang="en-US" altLang="zh-CN" dirty="0"/>
              <a:t>RNA</a:t>
            </a:r>
            <a:r>
              <a:rPr lang="zh-CN" altLang="en-US" dirty="0"/>
              <a:t>聚合酶组合到转录装置上，并稳定地</a:t>
            </a:r>
            <a:r>
              <a:rPr lang="zh-CN" altLang="en-US" dirty="0" smtClean="0"/>
              <a:t>结合</a:t>
            </a:r>
            <a:r>
              <a:rPr lang="zh-CN" altLang="en-US" dirty="0"/>
              <a:t>于启动子</a:t>
            </a:r>
            <a:r>
              <a:rPr lang="zh-CN" altLang="en-US" dirty="0" smtClean="0"/>
              <a:t>。</a:t>
            </a:r>
            <a:endParaRPr lang="en-US" altLang="zh-CN" dirty="0" smtClean="0"/>
          </a:p>
          <a:p>
            <a:pPr lvl="1" eaLnBrk="1" hangingPunct="1">
              <a:defRPr/>
            </a:pPr>
            <a:r>
              <a:rPr lang="zh-CN" altLang="en-US" dirty="0" smtClean="0"/>
              <a:t>在</a:t>
            </a:r>
            <a:r>
              <a:rPr lang="zh-CN" altLang="en-US" dirty="0"/>
              <a:t>这一组合过程中，结合于</a:t>
            </a:r>
            <a:r>
              <a:rPr lang="en-US" altLang="zh-CN" dirty="0"/>
              <a:t>DNA </a:t>
            </a:r>
            <a:r>
              <a:rPr lang="zh-CN" altLang="en-US" dirty="0"/>
              <a:t>的激活因子与转录装置之间所发生的相互作用是</a:t>
            </a:r>
            <a:r>
              <a:rPr lang="zh-CN" altLang="en-US" dirty="0" smtClean="0"/>
              <a:t>借助于</a:t>
            </a:r>
            <a:r>
              <a:rPr lang="zh-CN" altLang="en-US" dirty="0">
                <a:solidFill>
                  <a:srgbClr val="FF0000"/>
                </a:solidFill>
              </a:rPr>
              <a:t>中介蛋白复合体</a:t>
            </a:r>
            <a:r>
              <a:rPr lang="zh-CN" altLang="en-US" dirty="0"/>
              <a:t>（ </a:t>
            </a:r>
            <a:r>
              <a:rPr lang="en-US" altLang="zh-CN" dirty="0"/>
              <a:t>mediator complex</a:t>
            </a:r>
            <a:r>
              <a:rPr lang="zh-CN" altLang="en-US" dirty="0"/>
              <a:t>）来完成的</a:t>
            </a:r>
            <a:r>
              <a:rPr lang="zh-CN" altLang="en-US" dirty="0" smtClean="0"/>
              <a:t>。</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CF3FA552-B124-4F3D-BBC2-5D5791B5A2D0}" type="slidenum">
              <a:rPr lang="en-US" altLang="zh-CN"/>
              <a:pPr>
                <a:defRPr/>
              </a:pPr>
              <a:t>63</a:t>
            </a:fld>
            <a:endParaRPr lang="en-US" altLang="zh-CN"/>
          </a:p>
        </p:txBody>
      </p:sp>
      <p:sp>
        <p:nvSpPr>
          <p:cNvPr id="7" name="日期占位符 6"/>
          <p:cNvSpPr>
            <a:spLocks noGrp="1"/>
          </p:cNvSpPr>
          <p:nvPr>
            <p:ph type="dt" sz="quarter" idx="10"/>
          </p:nvPr>
        </p:nvSpPr>
        <p:spPr/>
        <p:txBody>
          <a:bodyPr/>
          <a:lstStyle/>
          <a:p>
            <a:pPr>
              <a:defRPr/>
            </a:pPr>
            <a:fld id="{F2114069-31DA-4528-87B2-28CFDF9DA91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激活因子</a:t>
            </a:r>
            <a:endParaRPr lang="zh-CN" altLang="en-US" dirty="0"/>
          </a:p>
        </p:txBody>
      </p:sp>
      <p:sp>
        <p:nvSpPr>
          <p:cNvPr id="71683" name="内容占位符 2"/>
          <p:cNvSpPr>
            <a:spLocks noGrp="1"/>
          </p:cNvSpPr>
          <p:nvPr>
            <p:ph idx="1"/>
          </p:nvPr>
        </p:nvSpPr>
        <p:spPr>
          <a:xfrm>
            <a:off x="503238" y="1341438"/>
            <a:ext cx="7993062" cy="1871662"/>
          </a:xfrm>
        </p:spPr>
        <p:txBody>
          <a:bodyPr/>
          <a:lstStyle/>
          <a:p>
            <a:pPr eaLnBrk="1" hangingPunct="1"/>
            <a:r>
              <a:rPr lang="zh-CN" altLang="en-US" sz="2000" dirty="0" smtClean="0"/>
              <a:t>它们在真核基因转录调控中占有十分重要的地位，是基因表达调控的核心成分之一。</a:t>
            </a:r>
          </a:p>
          <a:p>
            <a:pPr eaLnBrk="1" hangingPunct="1"/>
            <a:r>
              <a:rPr lang="zh-CN" altLang="en-US" sz="2000" dirty="0" smtClean="0"/>
              <a:t>通过与增强子结合，借助于中介蛋白</a:t>
            </a:r>
            <a:r>
              <a:rPr lang="zh-CN" altLang="en-US" sz="2000" dirty="0"/>
              <a:t>与起始复合物结合</a:t>
            </a:r>
            <a:r>
              <a:rPr lang="zh-CN" altLang="en-US" sz="2000" dirty="0" smtClean="0"/>
              <a:t>作用，激活因子促进完整的前起始复合物的形成。</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8963FC3-001C-4D4C-8328-B2D75DB28235}" type="slidenum">
              <a:rPr lang="en-US" altLang="zh-CN"/>
              <a:pPr>
                <a:defRPr/>
              </a:pPr>
              <a:t>64</a:t>
            </a:fld>
            <a:endParaRPr lang="en-US" altLang="zh-CN"/>
          </a:p>
        </p:txBody>
      </p:sp>
      <p:sp>
        <p:nvSpPr>
          <p:cNvPr id="71686"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a:p>
        </p:txBody>
      </p:sp>
      <p:pic>
        <p:nvPicPr>
          <p:cNvPr id="71687" name="Picture 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l="3049"/>
          <a:stretch>
            <a:fillRect/>
          </a:stretch>
        </p:blipFill>
        <p:spPr bwMode="auto">
          <a:xfrm>
            <a:off x="1050925" y="3500438"/>
            <a:ext cx="7121525" cy="269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矩形 7"/>
          <p:cNvSpPr/>
          <p:nvPr/>
        </p:nvSpPr>
        <p:spPr>
          <a:xfrm>
            <a:off x="222250" y="3730625"/>
            <a:ext cx="1416050" cy="461963"/>
          </a:xfrm>
          <a:prstGeom prst="rect">
            <a:avLst/>
          </a:prstGeom>
        </p:spPr>
        <p:txBody>
          <a:bodyPr wrap="none">
            <a:spAutoFit/>
          </a:bodyPr>
          <a:lstStyle/>
          <a:p>
            <a:pPr>
              <a:defRPr/>
            </a:pPr>
            <a:r>
              <a:rPr lang="zh-CN" altLang="en-US" sz="2400" b="1" kern="0" dirty="0">
                <a:solidFill>
                  <a:srgbClr val="FF0000"/>
                </a:solidFill>
                <a:latin typeface="华文新魏"/>
                <a:ea typeface="华文新魏"/>
              </a:rPr>
              <a:t>激活因子</a:t>
            </a:r>
            <a:endParaRPr lang="zh-CN" altLang="en-US" sz="2000" b="1" dirty="0">
              <a:solidFill>
                <a:srgbClr val="FF0000"/>
              </a:solidFill>
            </a:endParaRPr>
          </a:p>
        </p:txBody>
      </p:sp>
      <p:sp>
        <p:nvSpPr>
          <p:cNvPr id="71689" name="矩形 8"/>
          <p:cNvSpPr>
            <a:spLocks noChangeArrowheads="1"/>
          </p:cNvSpPr>
          <p:nvPr/>
        </p:nvSpPr>
        <p:spPr bwMode="auto">
          <a:xfrm>
            <a:off x="539750" y="4760913"/>
            <a:ext cx="1209675" cy="401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0000"/>
                </a:solidFill>
              </a:rPr>
              <a:t>中介蛋白</a:t>
            </a:r>
          </a:p>
        </p:txBody>
      </p:sp>
      <p:cxnSp>
        <p:nvCxnSpPr>
          <p:cNvPr id="11" name="直接箭头连接符 10"/>
          <p:cNvCxnSpPr/>
          <p:nvPr/>
        </p:nvCxnSpPr>
        <p:spPr>
          <a:xfrm>
            <a:off x="1638300" y="3933825"/>
            <a:ext cx="1420813"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912938" y="4987925"/>
            <a:ext cx="436562"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日期占位符 2"/>
          <p:cNvSpPr>
            <a:spLocks noGrp="1"/>
          </p:cNvSpPr>
          <p:nvPr>
            <p:ph type="dt" sz="quarter" idx="10"/>
          </p:nvPr>
        </p:nvSpPr>
        <p:spPr/>
        <p:txBody>
          <a:bodyPr/>
          <a:lstStyle/>
          <a:p>
            <a:pPr>
              <a:defRPr/>
            </a:pPr>
            <a:fld id="{EB27B55D-5C06-4F43-950C-4F753543991B}" type="datetime1">
              <a:rPr lang="zh-CN" altLang="en-US" smtClean="0"/>
              <a:pPr>
                <a:defRPr/>
              </a:pPr>
              <a:t>2018/11/22</a:t>
            </a:fld>
            <a:endParaRPr lang="en-US" altLang="zh-CN"/>
          </a:p>
        </p:txBody>
      </p:sp>
      <p:sp>
        <p:nvSpPr>
          <p:cNvPr id="4" name="矩形 3"/>
          <p:cNvSpPr/>
          <p:nvPr/>
        </p:nvSpPr>
        <p:spPr>
          <a:xfrm>
            <a:off x="4133418" y="3244334"/>
            <a:ext cx="877163" cy="369332"/>
          </a:xfrm>
          <a:prstGeom prst="rect">
            <a:avLst/>
          </a:prstGeom>
        </p:spPr>
        <p:txBody>
          <a:bodyPr wrap="none">
            <a:spAutoFit/>
          </a:bodyPr>
          <a:lstStyle/>
          <a:p>
            <a:r>
              <a:rPr lang="zh-CN" altLang="en-US" b="1" dirty="0">
                <a:solidFill>
                  <a:srgbClr val="FF0000"/>
                </a:solidFill>
              </a:rPr>
              <a:t>增强子</a:t>
            </a:r>
          </a:p>
        </p:txBody>
      </p:sp>
      <p:sp>
        <p:nvSpPr>
          <p:cNvPr id="9" name="TextBox 8"/>
          <p:cNvSpPr txBox="1"/>
          <p:nvPr/>
        </p:nvSpPr>
        <p:spPr>
          <a:xfrm>
            <a:off x="539552" y="5830506"/>
            <a:ext cx="2031325" cy="646331"/>
          </a:xfrm>
          <a:prstGeom prst="rect">
            <a:avLst/>
          </a:prstGeom>
          <a:noFill/>
        </p:spPr>
        <p:txBody>
          <a:bodyPr wrap="none" rtlCol="0">
            <a:spAutoFit/>
          </a:bodyPr>
          <a:lstStyle/>
          <a:p>
            <a:r>
              <a:rPr lang="zh-CN" altLang="en-US" b="1" dirty="0" smtClean="0">
                <a:solidFill>
                  <a:srgbClr val="FF0000"/>
                </a:solidFill>
              </a:rPr>
              <a:t>转录前起始复合物</a:t>
            </a:r>
            <a:endParaRPr lang="en-US" altLang="zh-CN" b="1" dirty="0" smtClean="0">
              <a:solidFill>
                <a:srgbClr val="FF0000"/>
              </a:solidFill>
            </a:endParaRPr>
          </a:p>
          <a:p>
            <a:pPr algn="ctr"/>
            <a:r>
              <a:rPr lang="zh-CN" altLang="en-US" b="1" dirty="0" smtClean="0">
                <a:solidFill>
                  <a:srgbClr val="FF0000"/>
                </a:solidFill>
              </a:rPr>
              <a:t>（不稳定）</a:t>
            </a:r>
            <a:endParaRPr lang="zh-CN" altLang="en-US" b="1" dirty="0">
              <a:solidFill>
                <a:srgbClr val="FF0000"/>
              </a:solidFill>
            </a:endParaRPr>
          </a:p>
        </p:txBody>
      </p:sp>
      <p:cxnSp>
        <p:nvCxnSpPr>
          <p:cNvPr id="16" name="直接箭头连接符 15"/>
          <p:cNvCxnSpPr/>
          <p:nvPr/>
        </p:nvCxnSpPr>
        <p:spPr>
          <a:xfrm>
            <a:off x="2622551" y="6015172"/>
            <a:ext cx="436562"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中介蛋白 </a:t>
            </a:r>
            <a:r>
              <a:rPr lang="en-US" altLang="zh-CN" dirty="0" smtClean="0"/>
              <a:t>or </a:t>
            </a:r>
            <a:r>
              <a:rPr lang="zh-CN" altLang="en-US" dirty="0" smtClean="0"/>
              <a:t>辅激活因子</a:t>
            </a:r>
            <a:endParaRPr lang="zh-CN" altLang="en-US" dirty="0"/>
          </a:p>
        </p:txBody>
      </p:sp>
      <p:sp>
        <p:nvSpPr>
          <p:cNvPr id="3" name="内容占位符 2"/>
          <p:cNvSpPr>
            <a:spLocks noGrp="1"/>
          </p:cNvSpPr>
          <p:nvPr>
            <p:ph idx="1"/>
          </p:nvPr>
        </p:nvSpPr>
        <p:spPr/>
        <p:txBody>
          <a:bodyPr>
            <a:normAutofit fontScale="92500" lnSpcReduction="20000"/>
          </a:bodyPr>
          <a:lstStyle/>
          <a:p>
            <a:pPr eaLnBrk="1" hangingPunct="1">
              <a:defRPr/>
            </a:pPr>
            <a:r>
              <a:rPr lang="zh-CN" altLang="en-US" dirty="0"/>
              <a:t>中介蛋白由一些亚基组装而成，它实际上是一</a:t>
            </a:r>
            <a:r>
              <a:rPr lang="zh-CN" altLang="en-US" dirty="0" smtClean="0"/>
              <a:t>种辅激活因子</a:t>
            </a:r>
            <a:r>
              <a:rPr lang="zh-CN" altLang="en-US" dirty="0"/>
              <a:t>，通过</a:t>
            </a:r>
            <a:r>
              <a:rPr lang="zh-CN" altLang="en-US" dirty="0" smtClean="0"/>
              <a:t>蛋白质</a:t>
            </a:r>
            <a:r>
              <a:rPr lang="en-US" altLang="zh-CN" dirty="0" smtClean="0"/>
              <a:t>-</a:t>
            </a:r>
            <a:r>
              <a:rPr lang="zh-CN" altLang="en-US" dirty="0" smtClean="0"/>
              <a:t>蛋白质</a:t>
            </a:r>
            <a:r>
              <a:rPr lang="zh-CN" altLang="en-US" dirty="0"/>
              <a:t>之间的相互作用，在激活因子与基础装置间起到“桥梁”的作用</a:t>
            </a:r>
            <a:r>
              <a:rPr lang="zh-CN" altLang="en-US" dirty="0" smtClean="0"/>
              <a:t>。</a:t>
            </a:r>
            <a:endParaRPr lang="en-US" altLang="zh-CN" dirty="0" smtClean="0"/>
          </a:p>
          <a:p>
            <a:pPr lvl="1" eaLnBrk="1" hangingPunct="1">
              <a:defRPr/>
            </a:pPr>
            <a:r>
              <a:rPr lang="zh-CN" altLang="en-US" dirty="0"/>
              <a:t>特点是在激活因子和基本转录装置间提供一个“连接” ，利用蛋白质与蛋白质之间的相互作用来辅助转录激活，而不是通过自身与</a:t>
            </a:r>
            <a:r>
              <a:rPr lang="en-US" altLang="zh-CN" dirty="0"/>
              <a:t>DNA</a:t>
            </a:r>
            <a:r>
              <a:rPr lang="zh-CN" altLang="en-US" dirty="0"/>
              <a:t>的结合来促进转录作用。</a:t>
            </a:r>
          </a:p>
          <a:p>
            <a:pPr lvl="2" eaLnBrk="1" hangingPunct="1">
              <a:defRPr/>
            </a:pPr>
            <a:r>
              <a:rPr lang="zh-CN" altLang="en-US" dirty="0" smtClean="0"/>
              <a:t>中介</a:t>
            </a:r>
            <a:r>
              <a:rPr lang="zh-CN" altLang="en-US" dirty="0"/>
              <a:t>蛋白表面有一个部位与聚合酶的羧基末端域（ </a:t>
            </a:r>
            <a:r>
              <a:rPr lang="en-US" altLang="zh-CN" dirty="0" err="1" smtClean="0"/>
              <a:t>carboxy</a:t>
            </a:r>
            <a:r>
              <a:rPr lang="en-US" altLang="zh-CN" dirty="0" smtClean="0"/>
              <a:t> terminal domain</a:t>
            </a:r>
            <a:r>
              <a:rPr lang="zh-CN" altLang="en-US" dirty="0"/>
              <a:t>，</a:t>
            </a:r>
            <a:r>
              <a:rPr lang="en-US" altLang="zh-CN" dirty="0">
                <a:solidFill>
                  <a:srgbClr val="FF0000"/>
                </a:solidFill>
              </a:rPr>
              <a:t>CTD</a:t>
            </a:r>
            <a:r>
              <a:rPr lang="zh-CN" altLang="en-US" dirty="0"/>
              <a:t>）结合，另一个部位则</a:t>
            </a:r>
            <a:r>
              <a:rPr lang="zh-CN" altLang="en-US" dirty="0" smtClean="0"/>
              <a:t>与激活因子</a:t>
            </a:r>
            <a:r>
              <a:rPr lang="zh-CN" altLang="en-US" dirty="0"/>
              <a:t>相互作用。于是激活因子通过中介蛋白把聚合酶引导到基因上</a:t>
            </a:r>
            <a:r>
              <a:rPr lang="zh-CN" altLang="en-US" dirty="0" smtClean="0"/>
              <a:t>。</a:t>
            </a:r>
            <a:endParaRPr lang="en-US" altLang="zh-CN" dirty="0" smtClean="0"/>
          </a:p>
          <a:p>
            <a:pPr eaLnBrk="1" hangingPunct="1">
              <a:defRPr/>
            </a:pPr>
            <a:endParaRPr lang="zh-CN" altLang="en-US" dirty="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50B61807-DDD5-4D99-9DCB-3983F06AC5CB}" type="slidenum">
              <a:rPr lang="en-US" altLang="zh-CN"/>
              <a:pPr>
                <a:defRPr/>
              </a:pPr>
              <a:t>65</a:t>
            </a:fld>
            <a:endParaRPr lang="en-US" altLang="zh-CN" dirty="0"/>
          </a:p>
        </p:txBody>
      </p:sp>
      <p:sp>
        <p:nvSpPr>
          <p:cNvPr id="7" name="日期占位符 6"/>
          <p:cNvSpPr>
            <a:spLocks noGrp="1"/>
          </p:cNvSpPr>
          <p:nvPr>
            <p:ph type="dt" sz="quarter" idx="10"/>
          </p:nvPr>
        </p:nvSpPr>
        <p:spPr/>
        <p:txBody>
          <a:bodyPr/>
          <a:lstStyle/>
          <a:p>
            <a:pPr>
              <a:defRPr/>
            </a:pPr>
            <a:fld id="{641D76E4-15DF-4313-9A82-18648BE5817F}"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981075"/>
            <a:ext cx="7772400" cy="2016125"/>
          </a:xfrm>
        </p:spPr>
        <p:txBody>
          <a:bodyPr>
            <a:normAutofit fontScale="92500" lnSpcReduction="20000"/>
          </a:bodyPr>
          <a:lstStyle/>
          <a:p>
            <a:pPr eaLnBrk="1" hangingPunct="1">
              <a:defRPr/>
            </a:pPr>
            <a:r>
              <a:rPr lang="en-US" altLang="zh-CN" dirty="0" smtClean="0">
                <a:latin typeface="Symbol" pitchFamily="18" charset="2"/>
              </a:rPr>
              <a:t>b</a:t>
            </a:r>
            <a:r>
              <a:rPr lang="en-US" altLang="zh-CN" dirty="0" smtClean="0"/>
              <a:t>-</a:t>
            </a:r>
            <a:r>
              <a:rPr lang="zh-CN" altLang="en-US" dirty="0" smtClean="0"/>
              <a:t>干扰素</a:t>
            </a:r>
            <a:r>
              <a:rPr lang="zh-CN" altLang="en-US" dirty="0"/>
              <a:t>为例</a:t>
            </a:r>
          </a:p>
          <a:p>
            <a:pPr lvl="1" eaLnBrk="1" hangingPunct="1">
              <a:defRPr/>
            </a:pPr>
            <a:r>
              <a:rPr lang="en-US" altLang="zh-CN" dirty="0" smtClean="0">
                <a:latin typeface="Symbol" pitchFamily="18" charset="2"/>
              </a:rPr>
              <a:t>b</a:t>
            </a:r>
            <a:r>
              <a:rPr lang="en-US" altLang="zh-CN" dirty="0" smtClean="0"/>
              <a:t>-</a:t>
            </a:r>
            <a:r>
              <a:rPr lang="zh-CN" altLang="en-US" dirty="0" smtClean="0"/>
              <a:t>干扰素的</a:t>
            </a:r>
            <a:r>
              <a:rPr lang="zh-CN" altLang="en-US" dirty="0"/>
              <a:t>增强子中有</a:t>
            </a:r>
            <a:r>
              <a:rPr lang="en-US" altLang="zh-CN" dirty="0"/>
              <a:t>4</a:t>
            </a:r>
            <a:r>
              <a:rPr lang="zh-CN" altLang="en-US" dirty="0"/>
              <a:t>个控制元件，它们可在</a:t>
            </a:r>
            <a:r>
              <a:rPr lang="en-US" altLang="zh-CN" dirty="0"/>
              <a:t>DNA </a:t>
            </a:r>
            <a:r>
              <a:rPr lang="zh-CN" altLang="en-US" dirty="0" smtClean="0"/>
              <a:t>双螺旋</a:t>
            </a:r>
            <a:r>
              <a:rPr lang="zh-CN" altLang="en-US" dirty="0"/>
              <a:t>的同</a:t>
            </a:r>
            <a:r>
              <a:rPr lang="zh-CN" altLang="en-US" dirty="0" smtClean="0"/>
              <a:t>一侧面</a:t>
            </a:r>
            <a:r>
              <a:rPr lang="zh-CN" altLang="en-US" dirty="0"/>
              <a:t>同时结合</a:t>
            </a:r>
            <a:r>
              <a:rPr lang="en-US" altLang="zh-CN" dirty="0"/>
              <a:t>4</a:t>
            </a:r>
            <a:r>
              <a:rPr lang="zh-CN" altLang="en-US" dirty="0"/>
              <a:t>种不同的转录调节</a:t>
            </a:r>
            <a:r>
              <a:rPr lang="zh-CN" altLang="en-US" dirty="0" smtClean="0"/>
              <a:t>蛋白</a:t>
            </a:r>
            <a:r>
              <a:rPr lang="zh-CN" altLang="en-US" dirty="0"/>
              <a:t>，在增强子上产生一个多蛋白复合物，</a:t>
            </a:r>
            <a:r>
              <a:rPr lang="zh-CN" altLang="en-US" dirty="0" smtClean="0"/>
              <a:t>称为增强体（ </a:t>
            </a:r>
            <a:r>
              <a:rPr lang="en-US" altLang="zh-CN" dirty="0" err="1"/>
              <a:t>enhanceosome</a:t>
            </a:r>
            <a:r>
              <a:rPr lang="zh-CN" altLang="en-US" dirty="0" smtClean="0"/>
              <a:t>）。</a:t>
            </a:r>
            <a:endParaRPr lang="zh-CN" altLang="en-US" dirty="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C76A14D-4CF4-4B16-80EC-F7C89D4283DD}" type="slidenum">
              <a:rPr lang="en-US" altLang="zh-CN"/>
              <a:pPr>
                <a:defRPr/>
              </a:pPr>
              <a:t>66</a:t>
            </a:fld>
            <a:endParaRPr lang="en-US" altLang="zh-CN"/>
          </a:p>
        </p:txBody>
      </p:sp>
      <p:pic>
        <p:nvPicPr>
          <p:cNvPr id="161794" name="Picture 2"/>
          <p:cNvPicPr>
            <a:picLocks noChangeAspect="1" noChangeArrowheads="1"/>
          </p:cNvPicPr>
          <p:nvPr/>
        </p:nvPicPr>
        <p:blipFill>
          <a:blip r:embed="rId3">
            <a:clrChange>
              <a:clrFrom>
                <a:srgbClr val="FDFDFD"/>
              </a:clrFrom>
              <a:clrTo>
                <a:srgbClr val="FDFDFD">
                  <a:alpha val="0"/>
                </a:srgbClr>
              </a:clrTo>
            </a:clrChange>
            <a:duotone>
              <a:prstClr val="black"/>
              <a:schemeClr val="tx2">
                <a:tint val="45000"/>
                <a:satMod val="400000"/>
              </a:schemeClr>
            </a:duotone>
            <a:extLst/>
          </a:blip>
          <a:srcRect/>
          <a:stretch>
            <a:fillRect/>
          </a:stretch>
        </p:blipFill>
        <p:spPr bwMode="auto">
          <a:xfrm>
            <a:off x="1777253" y="3313932"/>
            <a:ext cx="5589494" cy="2935200"/>
          </a:xfrm>
          <a:prstGeom prst="rect">
            <a:avLst/>
          </a:prstGeom>
          <a:noFill/>
          <a:ln>
            <a:noFill/>
          </a:ln>
          <a:effectLst/>
          <a:extLst/>
        </p:spPr>
      </p:pic>
      <p:sp>
        <p:nvSpPr>
          <p:cNvPr id="7" name="日期占位符 6"/>
          <p:cNvSpPr>
            <a:spLocks noGrp="1"/>
          </p:cNvSpPr>
          <p:nvPr>
            <p:ph type="dt" sz="quarter" idx="10"/>
          </p:nvPr>
        </p:nvSpPr>
        <p:spPr/>
        <p:txBody>
          <a:bodyPr/>
          <a:lstStyle/>
          <a:p>
            <a:pPr>
              <a:defRPr/>
            </a:pPr>
            <a:fld id="{DC81ED07-CC25-43D7-9680-6AA0FFA0F0ED}" type="datetime1">
              <a:rPr lang="zh-CN" altLang="en-US" smtClean="0"/>
              <a:pPr>
                <a:defRPr/>
              </a:pPr>
              <a:t>2018/11/22</a:t>
            </a:fld>
            <a:endParaRPr lang="en-US" altLang="zh-CN"/>
          </a:p>
        </p:txBody>
      </p:sp>
      <p:sp>
        <p:nvSpPr>
          <p:cNvPr id="73735" name="矩形 3"/>
          <p:cNvSpPr>
            <a:spLocks noChangeArrowheads="1"/>
          </p:cNvSpPr>
          <p:nvPr/>
        </p:nvSpPr>
        <p:spPr bwMode="auto">
          <a:xfrm>
            <a:off x="650875" y="3082925"/>
            <a:ext cx="2032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400">
                <a:solidFill>
                  <a:schemeClr val="bg2"/>
                </a:solidFill>
              </a:rPr>
              <a:t>高速泳动蛋白</a:t>
            </a:r>
          </a:p>
        </p:txBody>
      </p:sp>
      <p:cxnSp>
        <p:nvCxnSpPr>
          <p:cNvPr id="9" name="直接箭头连接符 8"/>
          <p:cNvCxnSpPr/>
          <p:nvPr/>
        </p:nvCxnSpPr>
        <p:spPr>
          <a:xfrm>
            <a:off x="2268538" y="3498850"/>
            <a:ext cx="358775" cy="3619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366000" y="4360863"/>
            <a:ext cx="1416050" cy="584200"/>
          </a:xfrm>
          <a:prstGeom prst="rect">
            <a:avLst/>
          </a:prstGeom>
        </p:spPr>
        <p:txBody>
          <a:bodyPr wrap="none">
            <a:spAutoFit/>
          </a:bodyPr>
          <a:lstStyle/>
          <a:p>
            <a:pPr>
              <a:defRPr/>
            </a:pPr>
            <a:r>
              <a:rPr lang="zh-CN" altLang="en-US" sz="3200" kern="0" dirty="0">
                <a:solidFill>
                  <a:schemeClr val="bg2"/>
                </a:solidFill>
                <a:latin typeface="华文新魏"/>
                <a:ea typeface="华文新魏"/>
              </a:rPr>
              <a:t>增强体</a:t>
            </a:r>
            <a:endParaRPr lang="zh-CN" altLang="en-US" dirty="0">
              <a:solidFill>
                <a:schemeClr val="bg2"/>
              </a:solidFill>
            </a:endParaRPr>
          </a:p>
        </p:txBody>
      </p:sp>
      <p:sp>
        <p:nvSpPr>
          <p:cNvPr id="12" name="矩形 11"/>
          <p:cNvSpPr/>
          <p:nvPr/>
        </p:nvSpPr>
        <p:spPr>
          <a:xfrm>
            <a:off x="250825" y="5589588"/>
            <a:ext cx="1416050" cy="584200"/>
          </a:xfrm>
          <a:prstGeom prst="rect">
            <a:avLst/>
          </a:prstGeom>
        </p:spPr>
        <p:txBody>
          <a:bodyPr wrap="none">
            <a:spAutoFit/>
          </a:bodyPr>
          <a:lstStyle/>
          <a:p>
            <a:pPr>
              <a:defRPr/>
            </a:pPr>
            <a:r>
              <a:rPr lang="zh-CN" altLang="en-US" sz="3200" kern="0" dirty="0">
                <a:solidFill>
                  <a:schemeClr val="bg2"/>
                </a:solidFill>
                <a:latin typeface="华文新魏"/>
                <a:ea typeface="华文新魏"/>
              </a:rPr>
              <a:t>增强子</a:t>
            </a:r>
            <a:endParaRPr lang="zh-CN" altLang="en-US" dirty="0">
              <a:solidFill>
                <a:schemeClr val="bg2"/>
              </a:solidFill>
            </a:endParaRPr>
          </a:p>
        </p:txBody>
      </p:sp>
      <p:sp>
        <p:nvSpPr>
          <p:cNvPr id="11" name="右大括号 10"/>
          <p:cNvSpPr/>
          <p:nvPr/>
        </p:nvSpPr>
        <p:spPr>
          <a:xfrm>
            <a:off x="6875463" y="4076700"/>
            <a:ext cx="360362" cy="1512888"/>
          </a:xfrm>
          <a:prstGeom prst="rightBrace">
            <a:avLst>
              <a:gd name="adj1" fmla="val 32686"/>
              <a:gd name="adj2" fmla="val 50000"/>
            </a:avLst>
          </a:prstGeom>
          <a:gradFill flip="none" rotWithShape="1">
            <a:gsLst>
              <a:gs pos="0">
                <a:srgbClr val="00D5D0">
                  <a:tint val="66000"/>
                  <a:satMod val="160000"/>
                </a:srgbClr>
              </a:gs>
              <a:gs pos="50000">
                <a:srgbClr val="00D5D0">
                  <a:tint val="44500"/>
                  <a:satMod val="160000"/>
                </a:srgbClr>
              </a:gs>
              <a:gs pos="100000">
                <a:srgbClr val="00D5D0">
                  <a:tint val="23500"/>
                  <a:satMod val="160000"/>
                </a:srgbClr>
              </a:gs>
            </a:gsLst>
            <a:lin ang="10800000" scaled="1"/>
            <a:tileRect/>
          </a:gra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4" name="直接箭头连接符 13"/>
          <p:cNvCxnSpPr/>
          <p:nvPr/>
        </p:nvCxnSpPr>
        <p:spPr>
          <a:xfrm flipV="1">
            <a:off x="1603375" y="5537200"/>
            <a:ext cx="600075" cy="292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4. </a:t>
            </a:r>
            <a:r>
              <a:rPr lang="zh-CN" altLang="en-US" dirty="0" smtClean="0"/>
              <a:t>真核细胞转录终止</a:t>
            </a:r>
            <a:endParaRPr lang="zh-CN" altLang="en-US" dirty="0"/>
          </a:p>
        </p:txBody>
      </p:sp>
      <p:sp>
        <p:nvSpPr>
          <p:cNvPr id="3" name="内容占位符 2"/>
          <p:cNvSpPr>
            <a:spLocks noGrp="1"/>
          </p:cNvSpPr>
          <p:nvPr>
            <p:ph idx="1"/>
          </p:nvPr>
        </p:nvSpPr>
        <p:spPr>
          <a:xfrm>
            <a:off x="685800" y="1484313"/>
            <a:ext cx="7772400" cy="3384550"/>
          </a:xfrm>
        </p:spPr>
        <p:txBody>
          <a:bodyPr>
            <a:normAutofit fontScale="77500" lnSpcReduction="20000"/>
          </a:bodyPr>
          <a:lstStyle/>
          <a:p>
            <a:pPr eaLnBrk="1" hangingPunct="1">
              <a:defRPr/>
            </a:pPr>
            <a:r>
              <a:rPr lang="zh-CN" altLang="en-US" dirty="0"/>
              <a:t>对真核生物转录的终止和机制了解很少。由于</a:t>
            </a:r>
            <a:r>
              <a:rPr lang="en-US" altLang="zh-CN" dirty="0"/>
              <a:t>RNA</a:t>
            </a:r>
            <a:r>
              <a:rPr lang="zh-CN" altLang="en-US" dirty="0"/>
              <a:t>转录后很快就进行加工，很难确定原初转录物的</a:t>
            </a:r>
            <a:r>
              <a:rPr lang="en-US" altLang="zh-CN" dirty="0"/>
              <a:t>3’-</a:t>
            </a:r>
            <a:r>
              <a:rPr lang="zh-CN" altLang="en-US" dirty="0"/>
              <a:t>末端</a:t>
            </a:r>
            <a:r>
              <a:rPr lang="zh-CN" altLang="en-US" dirty="0" smtClean="0"/>
              <a:t>。</a:t>
            </a:r>
            <a:endParaRPr lang="en-US" altLang="zh-CN" dirty="0" smtClean="0"/>
          </a:p>
          <a:p>
            <a:pPr eaLnBrk="1" hangingPunct="1">
              <a:defRPr/>
            </a:pPr>
            <a:r>
              <a:rPr lang="zh-CN" altLang="en-US" dirty="0" smtClean="0"/>
              <a:t>病毒</a:t>
            </a:r>
            <a:r>
              <a:rPr lang="en-US" altLang="zh-CN" dirty="0"/>
              <a:t>SV40</a:t>
            </a:r>
            <a:r>
              <a:rPr lang="zh-CN" altLang="en-US" dirty="0"/>
              <a:t>的终止位点经过研究发现，很像大肠杆菌的不依赖</a:t>
            </a:r>
            <a:r>
              <a:rPr lang="en-US" altLang="zh-CN" dirty="0"/>
              <a:t>ρ</a:t>
            </a:r>
            <a:r>
              <a:rPr lang="zh-CN" altLang="en-US" dirty="0"/>
              <a:t>因子的终止子，转录后的</a:t>
            </a:r>
            <a:r>
              <a:rPr lang="en-US" altLang="zh-CN" dirty="0"/>
              <a:t>RNA</a:t>
            </a:r>
            <a:r>
              <a:rPr lang="zh-CN" altLang="en-US" dirty="0"/>
              <a:t>可形成一个发夹结构，</a:t>
            </a:r>
            <a:r>
              <a:rPr lang="en-US" altLang="zh-CN" dirty="0"/>
              <a:t>3’-</a:t>
            </a:r>
            <a:r>
              <a:rPr lang="zh-CN" altLang="en-US" dirty="0"/>
              <a:t>末端带有</a:t>
            </a:r>
            <a:r>
              <a:rPr lang="en-US" altLang="zh-CN" dirty="0" err="1"/>
              <a:t>polyU</a:t>
            </a:r>
            <a:r>
              <a:rPr lang="zh-CN" altLang="en-US" dirty="0" smtClean="0"/>
              <a:t>。</a:t>
            </a:r>
            <a:endParaRPr lang="en-US" altLang="zh-CN" dirty="0" smtClean="0"/>
          </a:p>
          <a:p>
            <a:pPr eaLnBrk="1" hangingPunct="1">
              <a:defRPr/>
            </a:pPr>
            <a:r>
              <a:rPr lang="en-US" altLang="zh-CN" dirty="0"/>
              <a:t>RNA </a:t>
            </a:r>
            <a:r>
              <a:rPr lang="en-US" altLang="zh-CN" dirty="0" err="1"/>
              <a:t>PolⅡ</a:t>
            </a:r>
            <a:r>
              <a:rPr lang="zh-CN" altLang="en-US" dirty="0"/>
              <a:t>所转录的基因在最后一个外显子下游都具有一个加</a:t>
            </a:r>
            <a:r>
              <a:rPr lang="en-US" altLang="zh-CN" dirty="0"/>
              <a:t>Poly-A</a:t>
            </a:r>
            <a:r>
              <a:rPr lang="zh-CN" altLang="en-US" dirty="0"/>
              <a:t>的信号</a:t>
            </a:r>
            <a:r>
              <a:rPr lang="en-US" altLang="zh-CN" dirty="0"/>
              <a:t>AATAAA</a:t>
            </a:r>
            <a:r>
              <a:rPr lang="zh-CN" altLang="en-US" dirty="0"/>
              <a:t>序列，而</a:t>
            </a:r>
            <a:r>
              <a:rPr lang="en-US" altLang="zh-CN" dirty="0"/>
              <a:t>RNA </a:t>
            </a:r>
            <a:r>
              <a:rPr lang="en-US" altLang="zh-CN" dirty="0" err="1"/>
              <a:t>PolⅡ</a:t>
            </a:r>
            <a:r>
              <a:rPr lang="zh-CN" altLang="en-US" dirty="0"/>
              <a:t>一般在该位点下游停止转录。</a:t>
            </a:r>
          </a:p>
          <a:p>
            <a:pPr eaLnBrk="1" hangingPunct="1">
              <a:defRPr/>
            </a:pPr>
            <a:endParaRPr lang="zh-CN" altLang="en-US" dirty="0"/>
          </a:p>
          <a:p>
            <a:pPr eaLnBrk="1" hangingPunct="1">
              <a:defRPr/>
            </a:pPr>
            <a:endParaRPr lang="zh-CN" altLang="en-US" dirty="0"/>
          </a:p>
          <a:p>
            <a:pPr eaLnBrk="1" hangingPunct="1">
              <a:defRPr/>
            </a:pPr>
            <a:endParaRPr lang="zh-CN" altLang="en-US" dirty="0"/>
          </a:p>
          <a:p>
            <a:pPr eaLnBrk="1" hangingPunct="1">
              <a:defRPr/>
            </a:pPr>
            <a:endParaRPr lang="zh-CN" altLang="en-US" dirty="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84AE0E13-D915-497C-B403-67177F53A760}" type="slidenum">
              <a:rPr lang="en-US" altLang="zh-CN"/>
              <a:pPr>
                <a:defRPr/>
              </a:pPr>
              <a:t>67</a:t>
            </a:fld>
            <a:endParaRPr lang="en-US" altLang="zh-CN"/>
          </a:p>
        </p:txBody>
      </p:sp>
      <p:sp>
        <p:nvSpPr>
          <p:cNvPr id="74758" name="Rectangle 5"/>
          <p:cNvSpPr>
            <a:spLocks noChangeArrowheads="1"/>
          </p:cNvSpPr>
          <p:nvPr/>
        </p:nvSpPr>
        <p:spPr bwMode="auto">
          <a:xfrm>
            <a:off x="152400" y="15240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zh-CN" altLang="en-US"/>
          </a:p>
        </p:txBody>
      </p:sp>
      <p:pic>
        <p:nvPicPr>
          <p:cNvPr id="74759" name="Picture 6"/>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1042988" y="4887913"/>
            <a:ext cx="7200900" cy="115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7" name="日期占位符 6"/>
          <p:cNvSpPr>
            <a:spLocks noGrp="1"/>
          </p:cNvSpPr>
          <p:nvPr>
            <p:ph type="dt" sz="quarter" idx="10"/>
          </p:nvPr>
        </p:nvSpPr>
        <p:spPr/>
        <p:txBody>
          <a:bodyPr/>
          <a:lstStyle/>
          <a:p>
            <a:pPr>
              <a:defRPr/>
            </a:pPr>
            <a:fld id="{FC2FC5E2-6398-4080-9346-F14A561185B6}"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en-US" altLang="zh-CN" dirty="0" smtClean="0"/>
              <a:t>1</a:t>
            </a:r>
            <a:r>
              <a:rPr lang="zh-CN" altLang="en-US" dirty="0" smtClean="0"/>
              <a:t>）</a:t>
            </a:r>
            <a:r>
              <a:rPr lang="en-US" altLang="zh-CN" dirty="0" smtClean="0"/>
              <a:t>HIV</a:t>
            </a:r>
            <a:r>
              <a:rPr lang="zh-CN" altLang="en-US" dirty="0" smtClean="0"/>
              <a:t>转录终止的调节</a:t>
            </a:r>
            <a:endParaRPr lang="zh-CN" altLang="en-US" dirty="0"/>
          </a:p>
        </p:txBody>
      </p:sp>
      <p:sp>
        <p:nvSpPr>
          <p:cNvPr id="75779" name="内容占位符 2"/>
          <p:cNvSpPr>
            <a:spLocks noGrp="1"/>
          </p:cNvSpPr>
          <p:nvPr>
            <p:ph idx="1"/>
          </p:nvPr>
        </p:nvSpPr>
        <p:spPr>
          <a:xfrm>
            <a:off x="468313" y="1844675"/>
            <a:ext cx="2735262" cy="4251325"/>
          </a:xfrm>
        </p:spPr>
        <p:txBody>
          <a:bodyPr>
            <a:normAutofit fontScale="92500" lnSpcReduction="20000"/>
          </a:bodyPr>
          <a:lstStyle/>
          <a:p>
            <a:pPr marL="0" indent="0" eaLnBrk="1" hangingPunct="1">
              <a:buNone/>
            </a:pPr>
            <a:r>
              <a:rPr lang="en-US" altLang="zh-CN" sz="2800" dirty="0" smtClean="0"/>
              <a:t>HIV</a:t>
            </a:r>
            <a:r>
              <a:rPr lang="zh-CN" altLang="en-US" sz="2800" dirty="0" smtClean="0"/>
              <a:t>的</a:t>
            </a:r>
            <a:r>
              <a:rPr lang="en-US" altLang="zh-CN" sz="2800" b="1" u="sng" dirty="0" smtClean="0">
                <a:solidFill>
                  <a:srgbClr val="FF0000"/>
                </a:solidFill>
              </a:rPr>
              <a:t>tat</a:t>
            </a:r>
            <a:r>
              <a:rPr lang="zh-CN" altLang="en-US" sz="2800" dirty="0" smtClean="0"/>
              <a:t>蛋白</a:t>
            </a:r>
            <a:r>
              <a:rPr lang="en-US" altLang="zh-CN" sz="2800" dirty="0"/>
              <a:t>(trans-activator of transcription protein,</a:t>
            </a:r>
            <a:r>
              <a:rPr lang="zh-CN" altLang="en-US" sz="2800" b="1" u="sng" dirty="0">
                <a:solidFill>
                  <a:srgbClr val="FF0000"/>
                </a:solidFill>
              </a:rPr>
              <a:t>反式激活蛋白</a:t>
            </a:r>
            <a:r>
              <a:rPr lang="en-US" altLang="zh-CN" sz="2800" dirty="0"/>
              <a:t>)</a:t>
            </a:r>
          </a:p>
          <a:p>
            <a:pPr marL="0" indent="0" eaLnBrk="1" hangingPunct="1">
              <a:buFont typeface="Wingdings" pitchFamily="2" charset="2"/>
              <a:buNone/>
            </a:pPr>
            <a:r>
              <a:rPr lang="zh-CN" altLang="en-US" sz="2800" dirty="0" smtClean="0"/>
              <a:t>可结合在形成茎环状转录产物上，促使茎环状从</a:t>
            </a:r>
            <a:r>
              <a:rPr lang="en-US" altLang="zh-CN" sz="2800" dirty="0" smtClean="0"/>
              <a:t>RNA</a:t>
            </a:r>
            <a:r>
              <a:rPr lang="zh-CN" altLang="en-US" sz="2800" dirty="0" smtClean="0"/>
              <a:t>聚合酶上脱离，驱动聚合酶向前移动通过终止结构。</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071D2742-0DA3-4F23-A99A-2722899CB81C}" type="slidenum">
              <a:rPr lang="en-US" altLang="zh-CN"/>
              <a:pPr>
                <a:defRPr/>
              </a:pPr>
              <a:t>68</a:t>
            </a:fld>
            <a:endParaRPr lang="en-US" altLang="zh-CN"/>
          </a:p>
        </p:txBody>
      </p:sp>
      <p:pic>
        <p:nvPicPr>
          <p:cNvPr id="75782" name="Picture 2" descr="Unfortunately we are unable to provide accessible alternative text for this. If you require assistance to access this image, or to obtain a text description, please contact npg@nature.co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03575" y="1393825"/>
            <a:ext cx="5754688" cy="513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日期占位符 2"/>
          <p:cNvSpPr>
            <a:spLocks noGrp="1"/>
          </p:cNvSpPr>
          <p:nvPr>
            <p:ph type="dt" sz="quarter" idx="10"/>
          </p:nvPr>
        </p:nvSpPr>
        <p:spPr/>
        <p:txBody>
          <a:bodyPr/>
          <a:lstStyle/>
          <a:p>
            <a:pPr>
              <a:defRPr/>
            </a:pPr>
            <a:fld id="{7583D2A2-F4F9-4D5B-8127-16B96A5D1217}"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33375"/>
            <a:ext cx="7702550" cy="792163"/>
          </a:xfrm>
        </p:spPr>
        <p:txBody>
          <a:bodyPr/>
          <a:lstStyle/>
          <a:p>
            <a:pPr eaLnBrk="1" hangingPunct="1">
              <a:defRPr/>
            </a:pPr>
            <a:r>
              <a:rPr lang="en-US" altLang="zh-CN" sz="3600" dirty="0" smtClean="0"/>
              <a:t>2</a:t>
            </a:r>
            <a:r>
              <a:rPr lang="zh-CN" altLang="en-US" sz="3600" dirty="0" smtClean="0"/>
              <a:t>）热休克蛋白基因的转录终止调节</a:t>
            </a:r>
            <a:endParaRPr lang="zh-CN" altLang="en-US" sz="3600" dirty="0"/>
          </a:p>
        </p:txBody>
      </p:sp>
      <p:sp>
        <p:nvSpPr>
          <p:cNvPr id="3" name="内容占位符 2"/>
          <p:cNvSpPr>
            <a:spLocks noGrp="1"/>
          </p:cNvSpPr>
          <p:nvPr>
            <p:ph idx="1"/>
          </p:nvPr>
        </p:nvSpPr>
        <p:spPr>
          <a:xfrm>
            <a:off x="685800" y="1484313"/>
            <a:ext cx="7772400" cy="1512887"/>
          </a:xfrm>
        </p:spPr>
        <p:txBody>
          <a:bodyPr>
            <a:normAutofit fontScale="85000" lnSpcReduction="20000"/>
          </a:bodyPr>
          <a:lstStyle/>
          <a:p>
            <a:pPr eaLnBrk="1" hangingPunct="1">
              <a:defRPr/>
            </a:pPr>
            <a:r>
              <a:rPr lang="zh-CN" altLang="en-US" dirty="0">
                <a:latin typeface="Times New Roman" pitchFamily="18" charset="0"/>
                <a:cs typeface="Times New Roman" pitchFamily="18" charset="0"/>
              </a:rPr>
              <a:t>在环境温度升高或其他应激条件下暂时停止大多数基因的转录和翻译</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启动一套能够提高细胞生存能力的蛋白质即热休克蛋白</a:t>
            </a:r>
            <a:r>
              <a:rPr lang="en-US" altLang="zh-CN" dirty="0">
                <a:latin typeface="Times New Roman" pitchFamily="18" charset="0"/>
                <a:cs typeface="Times New Roman" pitchFamily="18" charset="0"/>
              </a:rPr>
              <a:t>(heat shock </a:t>
            </a:r>
            <a:r>
              <a:rPr lang="en-US" altLang="zh-CN" dirty="0" smtClean="0">
                <a:latin typeface="Times New Roman" pitchFamily="18" charset="0"/>
                <a:cs typeface="Times New Roman" pitchFamily="18" charset="0"/>
              </a:rPr>
              <a:t>protein, HSP</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基因转录。</a:t>
            </a:r>
          </a:p>
          <a:p>
            <a:pPr eaLnBrk="1" hangingPunct="1">
              <a:defRPr/>
            </a:pPr>
            <a:endParaRPr lang="zh-CN" altLang="en-US" dirty="0">
              <a:latin typeface="Times New Roman" pitchFamily="18" charset="0"/>
              <a:cs typeface="Times New Roman" pitchFamily="18" charset="0"/>
            </a:endParaRP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9B54220A-B130-442D-9F25-328FFAF20430}" type="slidenum">
              <a:rPr lang="en-US" altLang="zh-CN"/>
              <a:pPr>
                <a:defRPr/>
              </a:pPr>
              <a:t>69</a:t>
            </a:fld>
            <a:endParaRPr lang="en-US" altLang="zh-CN"/>
          </a:p>
        </p:txBody>
      </p:sp>
      <p:graphicFrame>
        <p:nvGraphicFramePr>
          <p:cNvPr id="76806" name="对象 10"/>
          <p:cNvGraphicFramePr>
            <a:graphicFrameLocks noChangeAspect="1"/>
          </p:cNvGraphicFramePr>
          <p:nvPr/>
        </p:nvGraphicFramePr>
        <p:xfrm>
          <a:off x="428625" y="4429125"/>
          <a:ext cx="793750" cy="704850"/>
        </p:xfrm>
        <a:graphic>
          <a:graphicData uri="http://schemas.openxmlformats.org/presentationml/2006/ole">
            <p:oleObj spid="_x0000_s77469" name="CS ChemDraw Drawing" r:id="rId4" imgW="955400" imgH="1077219" progId="">
              <p:embed/>
            </p:oleObj>
          </a:graphicData>
        </a:graphic>
      </p:graphicFrame>
      <p:sp>
        <p:nvSpPr>
          <p:cNvPr id="743" name="圆角矩形 742"/>
          <p:cNvSpPr/>
          <p:nvPr/>
        </p:nvSpPr>
        <p:spPr bwMode="auto">
          <a:xfrm>
            <a:off x="2936875" y="6072188"/>
            <a:ext cx="534988" cy="285750"/>
          </a:xfrm>
          <a:prstGeom prst="round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Times New Roman" pitchFamily="18" charset="0"/>
              <a:cs typeface="Times New Roman" pitchFamily="18" charset="0"/>
            </a:endParaRPr>
          </a:p>
        </p:txBody>
      </p:sp>
      <p:sp>
        <p:nvSpPr>
          <p:cNvPr id="934" name="椭圆 933"/>
          <p:cNvSpPr/>
          <p:nvPr/>
        </p:nvSpPr>
        <p:spPr bwMode="auto">
          <a:xfrm>
            <a:off x="6857952" y="5534227"/>
            <a:ext cx="583794" cy="597143"/>
          </a:xfrm>
          <a:prstGeom prst="ellipse">
            <a:avLst/>
          </a:prstGeom>
          <a:gradFill flip="none" rotWithShape="1">
            <a:gsLst>
              <a:gs pos="0">
                <a:srgbClr val="A7EFED"/>
              </a:gs>
              <a:gs pos="96000">
                <a:srgbClr val="FF66FF">
                  <a:tint val="44500"/>
                  <a:satMod val="160000"/>
                </a:srgbClr>
              </a:gs>
              <a:gs pos="100000">
                <a:srgbClr val="FF66FF">
                  <a:tint val="23500"/>
                  <a:satMod val="160000"/>
                </a:srgbClr>
              </a:gs>
            </a:gsLst>
            <a:path path="circle">
              <a:fillToRect l="50000" t="50000" r="50000" b="50000"/>
            </a:path>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E</a:t>
            </a:r>
            <a:endParaRPr lang="zh-CN" altLang="en-US" b="1" dirty="0">
              <a:solidFill>
                <a:schemeClr val="bg2"/>
              </a:solidFill>
              <a:latin typeface="Times New Roman" pitchFamily="18" charset="0"/>
              <a:cs typeface="Times New Roman" pitchFamily="18" charset="0"/>
            </a:endParaRPr>
          </a:p>
        </p:txBody>
      </p:sp>
      <p:sp>
        <p:nvSpPr>
          <p:cNvPr id="935" name="椭圆 934"/>
          <p:cNvSpPr/>
          <p:nvPr/>
        </p:nvSpPr>
        <p:spPr bwMode="auto">
          <a:xfrm rot="19233501">
            <a:off x="6375400" y="5686425"/>
            <a:ext cx="481013" cy="754063"/>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H</a:t>
            </a:r>
            <a:endParaRPr lang="zh-CN" altLang="en-US" b="1" dirty="0">
              <a:solidFill>
                <a:schemeClr val="bg2"/>
              </a:solidFill>
              <a:latin typeface="Times New Roman" pitchFamily="18" charset="0"/>
              <a:cs typeface="Times New Roman" pitchFamily="18" charset="0"/>
            </a:endParaRPr>
          </a:p>
        </p:txBody>
      </p:sp>
      <p:grpSp>
        <p:nvGrpSpPr>
          <p:cNvPr id="76812" name="组合 936"/>
          <p:cNvGrpSpPr>
            <a:grpSpLocks/>
          </p:cNvGrpSpPr>
          <p:nvPr/>
        </p:nvGrpSpPr>
        <p:grpSpPr bwMode="auto">
          <a:xfrm>
            <a:off x="3678238" y="5476875"/>
            <a:ext cx="4465637" cy="889000"/>
            <a:chOff x="3531517" y="3664864"/>
            <a:chExt cx="5371227" cy="1360783"/>
          </a:xfrm>
        </p:grpSpPr>
        <p:grpSp>
          <p:nvGrpSpPr>
            <p:cNvPr id="77174" name="组合 938"/>
            <p:cNvGrpSpPr>
              <a:grpSpLocks/>
            </p:cNvGrpSpPr>
            <p:nvPr/>
          </p:nvGrpSpPr>
          <p:grpSpPr bwMode="auto">
            <a:xfrm>
              <a:off x="3531517" y="3664864"/>
              <a:ext cx="5371227" cy="1360783"/>
              <a:chOff x="2969670" y="1484784"/>
              <a:chExt cx="5371227" cy="1360783"/>
            </a:xfrm>
          </p:grpSpPr>
          <p:grpSp>
            <p:nvGrpSpPr>
              <p:cNvPr id="77177" name="组合 941"/>
              <p:cNvGrpSpPr>
                <a:grpSpLocks/>
              </p:cNvGrpSpPr>
              <p:nvPr/>
            </p:nvGrpSpPr>
            <p:grpSpPr bwMode="auto">
              <a:xfrm>
                <a:off x="2969670" y="2485938"/>
                <a:ext cx="5371227" cy="151210"/>
                <a:chOff x="744684" y="4221087"/>
                <a:chExt cx="5371227" cy="151210"/>
              </a:xfrm>
            </p:grpSpPr>
            <p:sp>
              <p:nvSpPr>
                <p:cNvPr id="77183" name="Freeform 5993"/>
                <p:cNvSpPr>
                  <a:spLocks noChangeAspect="1"/>
                </p:cNvSpPr>
                <p:nvPr/>
              </p:nvSpPr>
              <p:spPr bwMode="auto">
                <a:xfrm>
                  <a:off x="2957929"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23" name="组合 946"/>
                <p:cNvGrpSpPr/>
                <p:nvPr/>
              </p:nvGrpSpPr>
              <p:grpSpPr>
                <a:xfrm>
                  <a:off x="3039120" y="4221088"/>
                  <a:ext cx="1214702" cy="151209"/>
                  <a:chOff x="3039120" y="4221088"/>
                  <a:chExt cx="1214702" cy="151209"/>
                </a:xfrm>
                <a:solidFill>
                  <a:schemeClr val="bg1">
                    <a:lumMod val="50000"/>
                  </a:schemeClr>
                </a:solidFill>
              </p:grpSpPr>
              <p:sp>
                <p:nvSpPr>
                  <p:cNvPr id="4"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9"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1"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2"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975"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976"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nvGrpSpPr>
                  <p:cNvPr id="24" name="Group 6001"/>
                  <p:cNvGrpSpPr>
                    <a:grpSpLocks noChangeAspect="1"/>
                  </p:cNvGrpSpPr>
                  <p:nvPr/>
                </p:nvGrpSpPr>
                <p:grpSpPr bwMode="auto">
                  <a:xfrm>
                    <a:off x="3184632" y="4223379"/>
                    <a:ext cx="11599" cy="99660"/>
                    <a:chOff x="1015" y="2428"/>
                    <a:chExt cx="46" cy="372"/>
                  </a:xfrm>
                  <a:grpFill/>
                </p:grpSpPr>
                <p:sp>
                  <p:nvSpPr>
                    <p:cNvPr id="1465"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66"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5" name="Group 6004"/>
                  <p:cNvGrpSpPr>
                    <a:grpSpLocks noChangeAspect="1"/>
                  </p:cNvGrpSpPr>
                  <p:nvPr/>
                </p:nvGrpSpPr>
                <p:grpSpPr bwMode="auto">
                  <a:xfrm>
                    <a:off x="3354395" y="4239416"/>
                    <a:ext cx="9490" cy="119134"/>
                    <a:chOff x="1790" y="2461"/>
                    <a:chExt cx="40" cy="447"/>
                  </a:xfrm>
                  <a:grpFill/>
                </p:grpSpPr>
                <p:sp>
                  <p:nvSpPr>
                    <p:cNvPr id="1463"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64"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6" name="Group 6007"/>
                  <p:cNvGrpSpPr>
                    <a:grpSpLocks noChangeAspect="1"/>
                  </p:cNvGrpSpPr>
                  <p:nvPr/>
                </p:nvGrpSpPr>
                <p:grpSpPr bwMode="auto">
                  <a:xfrm>
                    <a:off x="3217319" y="4240562"/>
                    <a:ext cx="9490" cy="121425"/>
                    <a:chOff x="1151" y="2490"/>
                    <a:chExt cx="40" cy="455"/>
                  </a:xfrm>
                  <a:grpFill/>
                </p:grpSpPr>
                <p:sp>
                  <p:nvSpPr>
                    <p:cNvPr id="1461"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62"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7" name="Group 6010"/>
                  <p:cNvGrpSpPr>
                    <a:grpSpLocks noChangeAspect="1"/>
                  </p:cNvGrpSpPr>
                  <p:nvPr/>
                </p:nvGrpSpPr>
                <p:grpSpPr bwMode="auto">
                  <a:xfrm>
                    <a:off x="3391299" y="4223379"/>
                    <a:ext cx="8435" cy="85914"/>
                    <a:chOff x="1914" y="2425"/>
                    <a:chExt cx="40" cy="326"/>
                  </a:xfrm>
                  <a:grpFill/>
                </p:grpSpPr>
                <p:sp>
                  <p:nvSpPr>
                    <p:cNvPr id="1459"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60"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8" name="Group 6013"/>
                  <p:cNvGrpSpPr>
                    <a:grpSpLocks noChangeAspect="1"/>
                  </p:cNvGrpSpPr>
                  <p:nvPr/>
                </p:nvGrpSpPr>
                <p:grpSpPr bwMode="auto">
                  <a:xfrm>
                    <a:off x="3248952" y="4278364"/>
                    <a:ext cx="8435" cy="89351"/>
                    <a:chOff x="1284" y="2652"/>
                    <a:chExt cx="40" cy="337"/>
                  </a:xfrm>
                  <a:grpFill/>
                </p:grpSpPr>
                <p:sp>
                  <p:nvSpPr>
                    <p:cNvPr id="1457"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58"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 name="Group 6016"/>
                  <p:cNvGrpSpPr>
                    <a:grpSpLocks noChangeAspect="1"/>
                  </p:cNvGrpSpPr>
                  <p:nvPr/>
                </p:nvGrpSpPr>
                <p:grpSpPr bwMode="auto">
                  <a:xfrm>
                    <a:off x="3320653" y="4278364"/>
                    <a:ext cx="9490" cy="93933"/>
                    <a:chOff x="1658" y="2628"/>
                    <a:chExt cx="40" cy="355"/>
                  </a:xfrm>
                  <a:grpFill/>
                </p:grpSpPr>
                <p:sp>
                  <p:nvSpPr>
                    <p:cNvPr id="1455"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56"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 name="Group 6019"/>
                  <p:cNvGrpSpPr>
                    <a:grpSpLocks noChangeAspect="1"/>
                  </p:cNvGrpSpPr>
                  <p:nvPr/>
                </p:nvGrpSpPr>
                <p:grpSpPr bwMode="auto">
                  <a:xfrm>
                    <a:off x="3291129" y="4326476"/>
                    <a:ext cx="9490" cy="32075"/>
                    <a:chOff x="1516" y="2835"/>
                    <a:chExt cx="42" cy="123"/>
                  </a:xfrm>
                  <a:grpFill/>
                </p:grpSpPr>
                <p:sp>
                  <p:nvSpPr>
                    <p:cNvPr id="1453"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54"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1" name="Group 6022"/>
                  <p:cNvGrpSpPr>
                    <a:grpSpLocks noChangeAspect="1"/>
                  </p:cNvGrpSpPr>
                  <p:nvPr/>
                </p:nvGrpSpPr>
                <p:grpSpPr bwMode="auto">
                  <a:xfrm>
                    <a:off x="3488307" y="4230252"/>
                    <a:ext cx="10544" cy="116843"/>
                    <a:chOff x="2195" y="2463"/>
                    <a:chExt cx="40" cy="442"/>
                  </a:xfrm>
                  <a:grpFill/>
                </p:grpSpPr>
                <p:sp>
                  <p:nvSpPr>
                    <p:cNvPr id="1451"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52"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68" name="Group 6025"/>
                  <p:cNvGrpSpPr>
                    <a:grpSpLocks noChangeAspect="1"/>
                  </p:cNvGrpSpPr>
                  <p:nvPr/>
                </p:nvGrpSpPr>
                <p:grpSpPr bwMode="auto">
                  <a:xfrm>
                    <a:off x="3523103" y="4266909"/>
                    <a:ext cx="10544" cy="103097"/>
                    <a:chOff x="2329" y="2599"/>
                    <a:chExt cx="43" cy="386"/>
                  </a:xfrm>
                  <a:grpFill/>
                </p:grpSpPr>
                <p:sp>
                  <p:nvSpPr>
                    <p:cNvPr id="1449"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50"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69" name="Group 6028"/>
                  <p:cNvGrpSpPr>
                    <a:grpSpLocks noChangeAspect="1"/>
                  </p:cNvGrpSpPr>
                  <p:nvPr/>
                </p:nvGrpSpPr>
                <p:grpSpPr bwMode="auto">
                  <a:xfrm>
                    <a:off x="3417660" y="4231398"/>
                    <a:ext cx="10544" cy="42384"/>
                    <a:chOff x="2478" y="2807"/>
                    <a:chExt cx="43" cy="178"/>
                  </a:xfrm>
                  <a:grpFill/>
                </p:grpSpPr>
                <p:sp>
                  <p:nvSpPr>
                    <p:cNvPr id="1447"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48"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0" name="Group 6031"/>
                  <p:cNvGrpSpPr>
                    <a:grpSpLocks noChangeAspect="1"/>
                  </p:cNvGrpSpPr>
                  <p:nvPr/>
                </p:nvGrpSpPr>
                <p:grpSpPr bwMode="auto">
                  <a:xfrm>
                    <a:off x="3455620" y="4225670"/>
                    <a:ext cx="9490" cy="71022"/>
                    <a:chOff x="2065" y="2441"/>
                    <a:chExt cx="40" cy="272"/>
                  </a:xfrm>
                  <a:grpFill/>
                </p:grpSpPr>
                <p:sp>
                  <p:nvSpPr>
                    <p:cNvPr id="1445"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46"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1" name="Group 6034"/>
                  <p:cNvGrpSpPr>
                    <a:grpSpLocks noChangeAspect="1"/>
                  </p:cNvGrpSpPr>
                  <p:nvPr/>
                </p:nvGrpSpPr>
                <p:grpSpPr bwMode="auto">
                  <a:xfrm>
                    <a:off x="3555790" y="4319603"/>
                    <a:ext cx="10544" cy="42384"/>
                    <a:chOff x="2478" y="2807"/>
                    <a:chExt cx="43" cy="178"/>
                  </a:xfrm>
                  <a:grpFill/>
                </p:grpSpPr>
                <p:sp>
                  <p:nvSpPr>
                    <p:cNvPr id="1443"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44"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2" name="Group 6037"/>
                  <p:cNvGrpSpPr>
                    <a:grpSpLocks noChangeAspect="1"/>
                  </p:cNvGrpSpPr>
                  <p:nvPr/>
                </p:nvGrpSpPr>
                <p:grpSpPr bwMode="auto">
                  <a:xfrm>
                    <a:off x="3689703" y="4225670"/>
                    <a:ext cx="10544" cy="59567"/>
                    <a:chOff x="3094" y="2443"/>
                    <a:chExt cx="40" cy="183"/>
                  </a:xfrm>
                  <a:grpFill/>
                </p:grpSpPr>
                <p:sp>
                  <p:nvSpPr>
                    <p:cNvPr id="1441"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42"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3" name="Group 6040"/>
                  <p:cNvGrpSpPr>
                    <a:grpSpLocks noChangeAspect="1"/>
                  </p:cNvGrpSpPr>
                  <p:nvPr/>
                </p:nvGrpSpPr>
                <p:grpSpPr bwMode="auto">
                  <a:xfrm>
                    <a:off x="3660179" y="4225670"/>
                    <a:ext cx="10544" cy="108825"/>
                    <a:chOff x="2978" y="2432"/>
                    <a:chExt cx="46" cy="375"/>
                  </a:xfrm>
                  <a:grpFill/>
                </p:grpSpPr>
                <p:sp>
                  <p:nvSpPr>
                    <p:cNvPr id="1439"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40"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4" name="Group 6043"/>
                  <p:cNvGrpSpPr>
                    <a:grpSpLocks noChangeAspect="1"/>
                  </p:cNvGrpSpPr>
                  <p:nvPr/>
                </p:nvGrpSpPr>
                <p:grpSpPr bwMode="auto">
                  <a:xfrm>
                    <a:off x="3628546" y="4247435"/>
                    <a:ext cx="10544" cy="116843"/>
                    <a:chOff x="2832" y="2516"/>
                    <a:chExt cx="43" cy="436"/>
                  </a:xfrm>
                  <a:grpFill/>
                </p:grpSpPr>
                <p:sp>
                  <p:nvSpPr>
                    <p:cNvPr id="1437"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38"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7" name="Group 6046"/>
                  <p:cNvGrpSpPr>
                    <a:grpSpLocks noChangeAspect="1"/>
                  </p:cNvGrpSpPr>
                  <p:nvPr/>
                </p:nvGrpSpPr>
                <p:grpSpPr bwMode="auto">
                  <a:xfrm>
                    <a:off x="3593750" y="4309293"/>
                    <a:ext cx="9490" cy="57276"/>
                    <a:chOff x="2668" y="2761"/>
                    <a:chExt cx="40" cy="217"/>
                  </a:xfrm>
                  <a:grpFill/>
                </p:grpSpPr>
                <p:sp>
                  <p:nvSpPr>
                    <p:cNvPr id="1435"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36"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79" name="Group 6049"/>
                  <p:cNvGrpSpPr>
                    <a:grpSpLocks noChangeAspect="1"/>
                  </p:cNvGrpSpPr>
                  <p:nvPr/>
                </p:nvGrpSpPr>
                <p:grpSpPr bwMode="auto">
                  <a:xfrm flipV="1">
                    <a:off x="3800418" y="4252017"/>
                    <a:ext cx="9490" cy="116843"/>
                    <a:chOff x="3217" y="3037"/>
                    <a:chExt cx="46" cy="372"/>
                  </a:xfrm>
                  <a:grpFill/>
                </p:grpSpPr>
                <p:sp>
                  <p:nvSpPr>
                    <p:cNvPr id="1433"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34"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1" name="Group 6052"/>
                  <p:cNvGrpSpPr>
                    <a:grpSpLocks noChangeAspect="1"/>
                  </p:cNvGrpSpPr>
                  <p:nvPr/>
                </p:nvGrpSpPr>
                <p:grpSpPr bwMode="auto">
                  <a:xfrm>
                    <a:off x="3765622" y="4222234"/>
                    <a:ext cx="11599" cy="116843"/>
                    <a:chOff x="3353" y="3099"/>
                    <a:chExt cx="40" cy="455"/>
                  </a:xfrm>
                  <a:grpFill/>
                </p:grpSpPr>
                <p:sp>
                  <p:nvSpPr>
                    <p:cNvPr id="1431"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32"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4" name="Group 6055"/>
                  <p:cNvGrpSpPr>
                    <a:grpSpLocks noChangeAspect="1"/>
                  </p:cNvGrpSpPr>
                  <p:nvPr/>
                </p:nvGrpSpPr>
                <p:grpSpPr bwMode="auto">
                  <a:xfrm>
                    <a:off x="3738206" y="4226816"/>
                    <a:ext cx="11599" cy="68731"/>
                    <a:chOff x="3486" y="3261"/>
                    <a:chExt cx="40" cy="337"/>
                  </a:xfrm>
                  <a:grpFill/>
                </p:grpSpPr>
                <p:sp>
                  <p:nvSpPr>
                    <p:cNvPr id="1429"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30"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5" name="Group 6058"/>
                  <p:cNvGrpSpPr>
                    <a:grpSpLocks noChangeAspect="1"/>
                  </p:cNvGrpSpPr>
                  <p:nvPr/>
                </p:nvGrpSpPr>
                <p:grpSpPr bwMode="auto">
                  <a:xfrm>
                    <a:off x="3941711" y="4229107"/>
                    <a:ext cx="10544" cy="117989"/>
                    <a:chOff x="2195" y="2463"/>
                    <a:chExt cx="40" cy="442"/>
                  </a:xfrm>
                  <a:grpFill/>
                </p:grpSpPr>
                <p:sp>
                  <p:nvSpPr>
                    <p:cNvPr id="1427"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28"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6" name="Group 6061"/>
                  <p:cNvGrpSpPr>
                    <a:grpSpLocks noChangeAspect="1"/>
                  </p:cNvGrpSpPr>
                  <p:nvPr/>
                </p:nvGrpSpPr>
                <p:grpSpPr bwMode="auto">
                  <a:xfrm>
                    <a:off x="3901643" y="4269200"/>
                    <a:ext cx="10544" cy="103097"/>
                    <a:chOff x="2329" y="2599"/>
                    <a:chExt cx="43" cy="386"/>
                  </a:xfrm>
                  <a:grpFill/>
                </p:grpSpPr>
                <p:sp>
                  <p:nvSpPr>
                    <p:cNvPr id="1425"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26"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7" name="Group 6064"/>
                  <p:cNvGrpSpPr>
                    <a:grpSpLocks noChangeAspect="1"/>
                  </p:cNvGrpSpPr>
                  <p:nvPr/>
                </p:nvGrpSpPr>
                <p:grpSpPr bwMode="auto">
                  <a:xfrm>
                    <a:off x="3829942" y="4295547"/>
                    <a:ext cx="10544" cy="71022"/>
                    <a:chOff x="2065" y="2441"/>
                    <a:chExt cx="40" cy="272"/>
                  </a:xfrm>
                  <a:grpFill/>
                </p:grpSpPr>
                <p:sp>
                  <p:nvSpPr>
                    <p:cNvPr id="1423"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24"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8" name="Group 6067"/>
                  <p:cNvGrpSpPr>
                    <a:grpSpLocks noChangeAspect="1"/>
                  </p:cNvGrpSpPr>
                  <p:nvPr/>
                </p:nvGrpSpPr>
                <p:grpSpPr bwMode="auto">
                  <a:xfrm flipV="1">
                    <a:off x="3872119" y="4313875"/>
                    <a:ext cx="10544" cy="48112"/>
                    <a:chOff x="2815" y="1923"/>
                    <a:chExt cx="40" cy="217"/>
                  </a:xfrm>
                  <a:grpFill/>
                </p:grpSpPr>
                <p:sp>
                  <p:nvSpPr>
                    <p:cNvPr id="1421"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22"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89" name="Group 6070"/>
                  <p:cNvGrpSpPr>
                    <a:grpSpLocks noChangeAspect="1"/>
                  </p:cNvGrpSpPr>
                  <p:nvPr/>
                </p:nvGrpSpPr>
                <p:grpSpPr bwMode="auto">
                  <a:xfrm>
                    <a:off x="3971235" y="4224525"/>
                    <a:ext cx="11599" cy="72168"/>
                    <a:chOff x="2329" y="2599"/>
                    <a:chExt cx="43" cy="386"/>
                  </a:xfrm>
                  <a:grpFill/>
                </p:grpSpPr>
                <p:sp>
                  <p:nvSpPr>
                    <p:cNvPr id="1419"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20"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90" name="Group 6073"/>
                  <p:cNvGrpSpPr>
                    <a:grpSpLocks noChangeAspect="1"/>
                  </p:cNvGrpSpPr>
                  <p:nvPr/>
                </p:nvGrpSpPr>
                <p:grpSpPr bwMode="auto">
                  <a:xfrm>
                    <a:off x="4012358" y="4230252"/>
                    <a:ext cx="10544" cy="42384"/>
                    <a:chOff x="2478" y="2807"/>
                    <a:chExt cx="43" cy="178"/>
                  </a:xfrm>
                  <a:grpFill/>
                </p:grpSpPr>
                <p:sp>
                  <p:nvSpPr>
                    <p:cNvPr id="1417"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18"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91" name="Group 6076"/>
                  <p:cNvGrpSpPr>
                    <a:grpSpLocks noChangeAspect="1"/>
                  </p:cNvGrpSpPr>
                  <p:nvPr/>
                </p:nvGrpSpPr>
                <p:grpSpPr bwMode="auto">
                  <a:xfrm>
                    <a:off x="4075624" y="4241707"/>
                    <a:ext cx="11599" cy="117989"/>
                    <a:chOff x="2195" y="2463"/>
                    <a:chExt cx="40" cy="442"/>
                  </a:xfrm>
                  <a:grpFill/>
                </p:grpSpPr>
                <p:sp>
                  <p:nvSpPr>
                    <p:cNvPr id="1415"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16"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92" name="Group 6079"/>
                  <p:cNvGrpSpPr>
                    <a:grpSpLocks noChangeAspect="1"/>
                  </p:cNvGrpSpPr>
                  <p:nvPr/>
                </p:nvGrpSpPr>
                <p:grpSpPr bwMode="auto">
                  <a:xfrm>
                    <a:off x="4110420" y="4285237"/>
                    <a:ext cx="10544" cy="83623"/>
                    <a:chOff x="2329" y="2599"/>
                    <a:chExt cx="43" cy="386"/>
                  </a:xfrm>
                  <a:grpFill/>
                </p:grpSpPr>
                <p:sp>
                  <p:nvSpPr>
                    <p:cNvPr id="1413"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14"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97" name="Group 6082"/>
                  <p:cNvGrpSpPr>
                    <a:grpSpLocks noChangeAspect="1"/>
                  </p:cNvGrpSpPr>
                  <p:nvPr/>
                </p:nvGrpSpPr>
                <p:grpSpPr bwMode="auto">
                  <a:xfrm>
                    <a:off x="4042936" y="4225670"/>
                    <a:ext cx="11599" cy="89351"/>
                    <a:chOff x="2065" y="2441"/>
                    <a:chExt cx="40" cy="272"/>
                  </a:xfrm>
                  <a:grpFill/>
                </p:grpSpPr>
                <p:sp>
                  <p:nvSpPr>
                    <p:cNvPr id="1411"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12"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3998" name="Group 6269"/>
                  <p:cNvGrpSpPr>
                    <a:grpSpLocks noChangeAspect="1"/>
                  </p:cNvGrpSpPr>
                  <p:nvPr/>
                </p:nvGrpSpPr>
                <p:grpSpPr bwMode="auto">
                  <a:xfrm>
                    <a:off x="3111876" y="4227961"/>
                    <a:ext cx="11599" cy="59567"/>
                    <a:chOff x="3094" y="2443"/>
                    <a:chExt cx="40" cy="183"/>
                  </a:xfrm>
                  <a:grpFill/>
                </p:grpSpPr>
                <p:sp>
                  <p:nvSpPr>
                    <p:cNvPr id="1409"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3978"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3" name="Group 6278"/>
                  <p:cNvGrpSpPr>
                    <a:grpSpLocks noChangeAspect="1"/>
                  </p:cNvGrpSpPr>
                  <p:nvPr/>
                </p:nvGrpSpPr>
                <p:grpSpPr bwMode="auto">
                  <a:xfrm>
                    <a:off x="3157216" y="4233689"/>
                    <a:ext cx="10544" cy="42384"/>
                    <a:chOff x="2478" y="2807"/>
                    <a:chExt cx="43" cy="178"/>
                  </a:xfrm>
                  <a:grpFill/>
                </p:grpSpPr>
                <p:sp>
                  <p:nvSpPr>
                    <p:cNvPr id="1407"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408"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sp>
                <p:nvSpPr>
                  <p:cNvPr id="1399"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00"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980"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02"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03"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982"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983"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06"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grpSp>
              <p:nvGrpSpPr>
                <p:cNvPr id="77185" name="组合 947"/>
                <p:cNvGrpSpPr>
                  <a:grpSpLocks/>
                </p:cNvGrpSpPr>
                <p:nvPr/>
              </p:nvGrpSpPr>
              <p:grpSpPr bwMode="auto">
                <a:xfrm>
                  <a:off x="2310510" y="4221088"/>
                  <a:ext cx="783441" cy="151209"/>
                  <a:chOff x="2310510" y="4221088"/>
                  <a:chExt cx="783441" cy="151209"/>
                </a:xfrm>
              </p:grpSpPr>
              <p:sp>
                <p:nvSpPr>
                  <p:cNvPr id="77268"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69"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70"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71"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7272" name="Group 6191"/>
                  <p:cNvGrpSpPr>
                    <a:grpSpLocks noChangeAspect="1"/>
                  </p:cNvGrpSpPr>
                  <p:nvPr/>
                </p:nvGrpSpPr>
                <p:grpSpPr bwMode="auto">
                  <a:xfrm>
                    <a:off x="2343198" y="4230252"/>
                    <a:ext cx="9490" cy="116843"/>
                    <a:chOff x="2195" y="2463"/>
                    <a:chExt cx="40" cy="442"/>
                  </a:xfrm>
                </p:grpSpPr>
                <p:sp>
                  <p:nvSpPr>
                    <p:cNvPr id="77344"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45"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3" name="Group 6194"/>
                  <p:cNvGrpSpPr>
                    <a:grpSpLocks noChangeAspect="1"/>
                  </p:cNvGrpSpPr>
                  <p:nvPr/>
                </p:nvGrpSpPr>
                <p:grpSpPr bwMode="auto">
                  <a:xfrm>
                    <a:off x="2376939" y="4266909"/>
                    <a:ext cx="10544" cy="103097"/>
                    <a:chOff x="2329" y="2599"/>
                    <a:chExt cx="43" cy="386"/>
                  </a:xfrm>
                </p:grpSpPr>
                <p:sp>
                  <p:nvSpPr>
                    <p:cNvPr id="77342"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43"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4" name="Group 6200"/>
                  <p:cNvGrpSpPr>
                    <a:grpSpLocks noChangeAspect="1"/>
                  </p:cNvGrpSpPr>
                  <p:nvPr/>
                </p:nvGrpSpPr>
                <p:grpSpPr bwMode="auto">
                  <a:xfrm>
                    <a:off x="2310510" y="4225670"/>
                    <a:ext cx="9490" cy="71022"/>
                    <a:chOff x="2065" y="2441"/>
                    <a:chExt cx="40" cy="272"/>
                  </a:xfrm>
                </p:grpSpPr>
                <p:sp>
                  <p:nvSpPr>
                    <p:cNvPr id="77340"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41"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5" name="Group 6203"/>
                  <p:cNvGrpSpPr>
                    <a:grpSpLocks noChangeAspect="1"/>
                  </p:cNvGrpSpPr>
                  <p:nvPr/>
                </p:nvGrpSpPr>
                <p:grpSpPr bwMode="auto">
                  <a:xfrm>
                    <a:off x="2409627" y="4319603"/>
                    <a:ext cx="10544" cy="42384"/>
                    <a:chOff x="2478" y="2807"/>
                    <a:chExt cx="43" cy="178"/>
                  </a:xfrm>
                </p:grpSpPr>
                <p:sp>
                  <p:nvSpPr>
                    <p:cNvPr id="77338"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39"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6" name="Group 6206"/>
                  <p:cNvGrpSpPr>
                    <a:grpSpLocks noChangeAspect="1"/>
                  </p:cNvGrpSpPr>
                  <p:nvPr/>
                </p:nvGrpSpPr>
                <p:grpSpPr bwMode="auto">
                  <a:xfrm>
                    <a:off x="2543539" y="4225670"/>
                    <a:ext cx="11599" cy="59567"/>
                    <a:chOff x="3094" y="2443"/>
                    <a:chExt cx="40" cy="183"/>
                  </a:xfrm>
                </p:grpSpPr>
                <p:sp>
                  <p:nvSpPr>
                    <p:cNvPr id="77336"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37"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7" name="Group 6209"/>
                  <p:cNvGrpSpPr>
                    <a:grpSpLocks noChangeAspect="1"/>
                  </p:cNvGrpSpPr>
                  <p:nvPr/>
                </p:nvGrpSpPr>
                <p:grpSpPr bwMode="auto">
                  <a:xfrm>
                    <a:off x="2516124" y="4225670"/>
                    <a:ext cx="11599" cy="108825"/>
                    <a:chOff x="2978" y="2432"/>
                    <a:chExt cx="46" cy="375"/>
                  </a:xfrm>
                </p:grpSpPr>
                <p:sp>
                  <p:nvSpPr>
                    <p:cNvPr id="77334"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35"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8" name="Group 6212"/>
                  <p:cNvGrpSpPr>
                    <a:grpSpLocks noChangeAspect="1"/>
                  </p:cNvGrpSpPr>
                  <p:nvPr/>
                </p:nvGrpSpPr>
                <p:grpSpPr bwMode="auto">
                  <a:xfrm>
                    <a:off x="2483437" y="4247435"/>
                    <a:ext cx="10544" cy="116843"/>
                    <a:chOff x="2832" y="2516"/>
                    <a:chExt cx="43" cy="436"/>
                  </a:xfrm>
                </p:grpSpPr>
                <p:sp>
                  <p:nvSpPr>
                    <p:cNvPr id="77332"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33"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79" name="Group 6215"/>
                  <p:cNvGrpSpPr>
                    <a:grpSpLocks noChangeAspect="1"/>
                  </p:cNvGrpSpPr>
                  <p:nvPr/>
                </p:nvGrpSpPr>
                <p:grpSpPr bwMode="auto">
                  <a:xfrm>
                    <a:off x="2448640" y="4307002"/>
                    <a:ext cx="9490" cy="57276"/>
                    <a:chOff x="2668" y="2761"/>
                    <a:chExt cx="40" cy="217"/>
                  </a:xfrm>
                </p:grpSpPr>
                <p:sp>
                  <p:nvSpPr>
                    <p:cNvPr id="77330"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31"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0" name="Group 6218"/>
                  <p:cNvGrpSpPr>
                    <a:grpSpLocks noChangeAspect="1"/>
                  </p:cNvGrpSpPr>
                  <p:nvPr/>
                </p:nvGrpSpPr>
                <p:grpSpPr bwMode="auto">
                  <a:xfrm flipV="1">
                    <a:off x="2655308" y="4252017"/>
                    <a:ext cx="9490" cy="116843"/>
                    <a:chOff x="3217" y="3037"/>
                    <a:chExt cx="46" cy="372"/>
                  </a:xfrm>
                </p:grpSpPr>
                <p:sp>
                  <p:nvSpPr>
                    <p:cNvPr id="77328"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29"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1" name="Group 6221"/>
                  <p:cNvGrpSpPr>
                    <a:grpSpLocks noChangeAspect="1"/>
                  </p:cNvGrpSpPr>
                  <p:nvPr/>
                </p:nvGrpSpPr>
                <p:grpSpPr bwMode="auto">
                  <a:xfrm>
                    <a:off x="2619458" y="4222234"/>
                    <a:ext cx="11599" cy="116843"/>
                    <a:chOff x="3353" y="3099"/>
                    <a:chExt cx="40" cy="455"/>
                  </a:xfrm>
                </p:grpSpPr>
                <p:sp>
                  <p:nvSpPr>
                    <p:cNvPr id="77326"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27"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2" name="Group 6224"/>
                  <p:cNvGrpSpPr>
                    <a:grpSpLocks noChangeAspect="1"/>
                  </p:cNvGrpSpPr>
                  <p:nvPr/>
                </p:nvGrpSpPr>
                <p:grpSpPr bwMode="auto">
                  <a:xfrm>
                    <a:off x="2590988" y="4224525"/>
                    <a:ext cx="11599" cy="68731"/>
                    <a:chOff x="3486" y="3261"/>
                    <a:chExt cx="40" cy="337"/>
                  </a:xfrm>
                </p:grpSpPr>
                <p:sp>
                  <p:nvSpPr>
                    <p:cNvPr id="77324"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25"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3" name="Group 6227"/>
                  <p:cNvGrpSpPr>
                    <a:grpSpLocks noChangeAspect="1"/>
                  </p:cNvGrpSpPr>
                  <p:nvPr/>
                </p:nvGrpSpPr>
                <p:grpSpPr bwMode="auto">
                  <a:xfrm>
                    <a:off x="2794493" y="4229107"/>
                    <a:ext cx="9490" cy="117989"/>
                    <a:chOff x="2195" y="2463"/>
                    <a:chExt cx="40" cy="442"/>
                  </a:xfrm>
                </p:grpSpPr>
                <p:sp>
                  <p:nvSpPr>
                    <p:cNvPr id="77322"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23"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4" name="Group 6230"/>
                  <p:cNvGrpSpPr>
                    <a:grpSpLocks noChangeAspect="1"/>
                  </p:cNvGrpSpPr>
                  <p:nvPr/>
                </p:nvGrpSpPr>
                <p:grpSpPr bwMode="auto">
                  <a:xfrm>
                    <a:off x="2756534" y="4266909"/>
                    <a:ext cx="10544" cy="103097"/>
                    <a:chOff x="2329" y="2599"/>
                    <a:chExt cx="43" cy="386"/>
                  </a:xfrm>
                </p:grpSpPr>
                <p:sp>
                  <p:nvSpPr>
                    <p:cNvPr id="77320"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21"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5" name="Group 6233"/>
                  <p:cNvGrpSpPr>
                    <a:grpSpLocks noChangeAspect="1"/>
                  </p:cNvGrpSpPr>
                  <p:nvPr/>
                </p:nvGrpSpPr>
                <p:grpSpPr bwMode="auto">
                  <a:xfrm>
                    <a:off x="2684832" y="4295547"/>
                    <a:ext cx="9490" cy="71022"/>
                    <a:chOff x="2065" y="2441"/>
                    <a:chExt cx="40" cy="272"/>
                  </a:xfrm>
                </p:grpSpPr>
                <p:sp>
                  <p:nvSpPr>
                    <p:cNvPr id="77318"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19"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6" name="Group 6236"/>
                  <p:cNvGrpSpPr>
                    <a:grpSpLocks noChangeAspect="1"/>
                  </p:cNvGrpSpPr>
                  <p:nvPr/>
                </p:nvGrpSpPr>
                <p:grpSpPr bwMode="auto">
                  <a:xfrm flipV="1">
                    <a:off x="2725955" y="4313875"/>
                    <a:ext cx="11599" cy="48112"/>
                    <a:chOff x="2815" y="1923"/>
                    <a:chExt cx="40" cy="217"/>
                  </a:xfrm>
                </p:grpSpPr>
                <p:sp>
                  <p:nvSpPr>
                    <p:cNvPr id="77316"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17"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7" name="Group 6239"/>
                  <p:cNvGrpSpPr>
                    <a:grpSpLocks noChangeAspect="1"/>
                  </p:cNvGrpSpPr>
                  <p:nvPr/>
                </p:nvGrpSpPr>
                <p:grpSpPr bwMode="auto">
                  <a:xfrm>
                    <a:off x="2826126" y="4224525"/>
                    <a:ext cx="11599" cy="72168"/>
                    <a:chOff x="2329" y="2599"/>
                    <a:chExt cx="43" cy="386"/>
                  </a:xfrm>
                </p:grpSpPr>
                <p:sp>
                  <p:nvSpPr>
                    <p:cNvPr id="77314"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15"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8" name="Group 6242"/>
                  <p:cNvGrpSpPr>
                    <a:grpSpLocks noChangeAspect="1"/>
                  </p:cNvGrpSpPr>
                  <p:nvPr/>
                </p:nvGrpSpPr>
                <p:grpSpPr bwMode="auto">
                  <a:xfrm>
                    <a:off x="2866194" y="4230252"/>
                    <a:ext cx="10544" cy="42384"/>
                    <a:chOff x="2478" y="2807"/>
                    <a:chExt cx="43" cy="178"/>
                  </a:xfrm>
                </p:grpSpPr>
                <p:sp>
                  <p:nvSpPr>
                    <p:cNvPr id="77312"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13"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89" name="Group 6245"/>
                  <p:cNvGrpSpPr>
                    <a:grpSpLocks noChangeAspect="1"/>
                  </p:cNvGrpSpPr>
                  <p:nvPr/>
                </p:nvGrpSpPr>
                <p:grpSpPr bwMode="auto">
                  <a:xfrm>
                    <a:off x="2930514" y="4241707"/>
                    <a:ext cx="10544" cy="117989"/>
                    <a:chOff x="2195" y="2463"/>
                    <a:chExt cx="40" cy="442"/>
                  </a:xfrm>
                </p:grpSpPr>
                <p:sp>
                  <p:nvSpPr>
                    <p:cNvPr id="77310"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11"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90" name="Group 6248"/>
                  <p:cNvGrpSpPr>
                    <a:grpSpLocks noChangeAspect="1"/>
                  </p:cNvGrpSpPr>
                  <p:nvPr/>
                </p:nvGrpSpPr>
                <p:grpSpPr bwMode="auto">
                  <a:xfrm>
                    <a:off x="2964256" y="4285237"/>
                    <a:ext cx="10544" cy="83623"/>
                    <a:chOff x="2329" y="2599"/>
                    <a:chExt cx="43" cy="386"/>
                  </a:xfrm>
                </p:grpSpPr>
                <p:sp>
                  <p:nvSpPr>
                    <p:cNvPr id="77308"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09"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91" name="Group 6251"/>
                  <p:cNvGrpSpPr>
                    <a:grpSpLocks noChangeAspect="1"/>
                  </p:cNvGrpSpPr>
                  <p:nvPr/>
                </p:nvGrpSpPr>
                <p:grpSpPr bwMode="auto">
                  <a:xfrm>
                    <a:off x="2897827" y="4225670"/>
                    <a:ext cx="10544" cy="89351"/>
                    <a:chOff x="2065" y="2441"/>
                    <a:chExt cx="40" cy="272"/>
                  </a:xfrm>
                </p:grpSpPr>
                <p:sp>
                  <p:nvSpPr>
                    <p:cNvPr id="77306"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07"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92" name="Group 6272"/>
                  <p:cNvGrpSpPr>
                    <a:grpSpLocks noChangeAspect="1"/>
                  </p:cNvGrpSpPr>
                  <p:nvPr/>
                </p:nvGrpSpPr>
                <p:grpSpPr bwMode="auto">
                  <a:xfrm>
                    <a:off x="3082352" y="4231398"/>
                    <a:ext cx="11599" cy="108825"/>
                    <a:chOff x="2978" y="2432"/>
                    <a:chExt cx="46" cy="375"/>
                  </a:xfrm>
                </p:grpSpPr>
                <p:sp>
                  <p:nvSpPr>
                    <p:cNvPr id="77304"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05"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93" name="Group 6275"/>
                  <p:cNvGrpSpPr>
                    <a:grpSpLocks noChangeAspect="1"/>
                  </p:cNvGrpSpPr>
                  <p:nvPr/>
                </p:nvGrpSpPr>
                <p:grpSpPr bwMode="auto">
                  <a:xfrm>
                    <a:off x="3016977" y="4309293"/>
                    <a:ext cx="10544" cy="58422"/>
                    <a:chOff x="2668" y="2761"/>
                    <a:chExt cx="40" cy="217"/>
                  </a:xfrm>
                </p:grpSpPr>
                <p:sp>
                  <p:nvSpPr>
                    <p:cNvPr id="77302"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03"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94" name="Group 6281"/>
                  <p:cNvGrpSpPr>
                    <a:grpSpLocks noChangeAspect="1"/>
                  </p:cNvGrpSpPr>
                  <p:nvPr/>
                </p:nvGrpSpPr>
                <p:grpSpPr bwMode="auto">
                  <a:xfrm>
                    <a:off x="3046501" y="4268054"/>
                    <a:ext cx="11599" cy="98515"/>
                    <a:chOff x="1015" y="2428"/>
                    <a:chExt cx="46" cy="372"/>
                  </a:xfrm>
                </p:grpSpPr>
                <p:sp>
                  <p:nvSpPr>
                    <p:cNvPr id="77300"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301"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sp>
                <p:nvSpPr>
                  <p:cNvPr id="77295"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96"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97"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98"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99"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84195" name="组合 948"/>
                <p:cNvGrpSpPr/>
                <p:nvPr/>
              </p:nvGrpSpPr>
              <p:grpSpPr>
                <a:xfrm>
                  <a:off x="744684" y="4221088"/>
                  <a:ext cx="1647017" cy="151209"/>
                  <a:chOff x="744684" y="4221088"/>
                  <a:chExt cx="1647017" cy="151209"/>
                </a:xfrm>
                <a:solidFill>
                  <a:schemeClr val="bg1">
                    <a:lumMod val="50000"/>
                  </a:schemeClr>
                </a:solidFill>
              </p:grpSpPr>
              <p:sp>
                <p:nvSpPr>
                  <p:cNvPr id="1137" name="Freeform 5986"/>
                  <p:cNvSpPr>
                    <a:spLocks noChangeAspect="1"/>
                  </p:cNvSpPr>
                  <p:nvPr/>
                </p:nvSpPr>
                <p:spPr bwMode="auto">
                  <a:xfrm>
                    <a:off x="21808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38" name="Freeform 6297"/>
                  <p:cNvSpPr>
                    <a:spLocks noChangeAspect="1"/>
                  </p:cNvSpPr>
                  <p:nvPr/>
                </p:nvSpPr>
                <p:spPr bwMode="auto">
                  <a:xfrm flipH="1">
                    <a:off x="224091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nvGrpSpPr>
                  <p:cNvPr id="84196" name="组合 1138"/>
                  <p:cNvGrpSpPr/>
                  <p:nvPr/>
                </p:nvGrpSpPr>
                <p:grpSpPr>
                  <a:xfrm>
                    <a:off x="744684" y="4221088"/>
                    <a:ext cx="1533139" cy="151209"/>
                    <a:chOff x="744684" y="4221088"/>
                    <a:chExt cx="1533139" cy="151209"/>
                  </a:xfrm>
                  <a:grpFill/>
                </p:grpSpPr>
                <p:sp>
                  <p:nvSpPr>
                    <p:cNvPr id="83993" name="Freeform 5978"/>
                    <p:cNvSpPr>
                      <a:spLocks noChangeAspect="1"/>
                    </p:cNvSpPr>
                    <p:nvPr/>
                  </p:nvSpPr>
                  <p:spPr bwMode="auto">
                    <a:xfrm>
                      <a:off x="10314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41" name="Freeform 5979"/>
                    <p:cNvSpPr>
                      <a:spLocks noChangeAspect="1"/>
                    </p:cNvSpPr>
                    <p:nvPr/>
                  </p:nvSpPr>
                  <p:spPr bwMode="auto">
                    <a:xfrm>
                      <a:off x="949243"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42" name="Freeform 5980"/>
                    <p:cNvSpPr>
                      <a:spLocks noChangeAspect="1"/>
                    </p:cNvSpPr>
                    <p:nvPr/>
                  </p:nvSpPr>
                  <p:spPr bwMode="auto">
                    <a:xfrm>
                      <a:off x="13182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43" name="Freeform 5981"/>
                    <p:cNvSpPr>
                      <a:spLocks noChangeAspect="1"/>
                    </p:cNvSpPr>
                    <p:nvPr/>
                  </p:nvSpPr>
                  <p:spPr bwMode="auto">
                    <a:xfrm>
                      <a:off x="1234993"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44" name="Freeform 5982"/>
                    <p:cNvSpPr>
                      <a:spLocks noChangeAspect="1"/>
                    </p:cNvSpPr>
                    <p:nvPr/>
                  </p:nvSpPr>
                  <p:spPr bwMode="auto">
                    <a:xfrm>
                      <a:off x="160509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3994" name="Freeform 5983"/>
                    <p:cNvSpPr>
                      <a:spLocks noChangeAspect="1"/>
                    </p:cNvSpPr>
                    <p:nvPr/>
                  </p:nvSpPr>
                  <p:spPr bwMode="auto">
                    <a:xfrm>
                      <a:off x="152285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46" name="Freeform 5984"/>
                    <p:cNvSpPr>
                      <a:spLocks noChangeAspect="1"/>
                    </p:cNvSpPr>
                    <p:nvPr/>
                  </p:nvSpPr>
                  <p:spPr bwMode="auto">
                    <a:xfrm>
                      <a:off x="189401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3995" name="Freeform 5985"/>
                    <p:cNvSpPr>
                      <a:spLocks noChangeAspect="1"/>
                    </p:cNvSpPr>
                    <p:nvPr/>
                  </p:nvSpPr>
                  <p:spPr bwMode="auto">
                    <a:xfrm>
                      <a:off x="180860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148" name="Freeform 5987"/>
                    <p:cNvSpPr>
                      <a:spLocks noChangeAspect="1"/>
                    </p:cNvSpPr>
                    <p:nvPr/>
                  </p:nvSpPr>
                  <p:spPr bwMode="auto">
                    <a:xfrm>
                      <a:off x="20975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3996" name="Freeform 6085"/>
                    <p:cNvSpPr>
                      <a:spLocks noChangeAspect="1"/>
                    </p:cNvSpPr>
                    <p:nvPr/>
                  </p:nvSpPr>
                  <p:spPr bwMode="auto">
                    <a:xfrm>
                      <a:off x="7446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nvGrpSpPr>
                    <p:cNvPr id="84197" name="Group 6086"/>
                    <p:cNvGrpSpPr>
                      <a:grpSpLocks noChangeAspect="1"/>
                    </p:cNvGrpSpPr>
                    <p:nvPr/>
                  </p:nvGrpSpPr>
                  <p:grpSpPr bwMode="auto">
                    <a:xfrm>
                      <a:off x="885977" y="4222234"/>
                      <a:ext cx="11599" cy="98515"/>
                      <a:chOff x="1015" y="2428"/>
                      <a:chExt cx="46" cy="372"/>
                    </a:xfrm>
                    <a:grpFill/>
                  </p:grpSpPr>
                  <p:sp>
                    <p:nvSpPr>
                      <p:cNvPr id="83999" name="AutoShape 6087"/>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92" name="AutoShape 6088"/>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96" name="Group 6089"/>
                    <p:cNvGrpSpPr>
                      <a:grpSpLocks noChangeAspect="1"/>
                    </p:cNvGrpSpPr>
                    <p:nvPr/>
                  </p:nvGrpSpPr>
                  <p:grpSpPr bwMode="auto">
                    <a:xfrm>
                      <a:off x="1062067" y="4239416"/>
                      <a:ext cx="9490" cy="119134"/>
                      <a:chOff x="1790" y="2461"/>
                      <a:chExt cx="40" cy="447"/>
                    </a:xfrm>
                    <a:grpFill/>
                  </p:grpSpPr>
                  <p:sp>
                    <p:nvSpPr>
                      <p:cNvPr id="1393" name="AutoShape 6090"/>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94" name="AutoShape 6091"/>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97" name="Group 6092"/>
                    <p:cNvGrpSpPr>
                      <a:grpSpLocks noChangeAspect="1"/>
                    </p:cNvGrpSpPr>
                    <p:nvPr/>
                  </p:nvGrpSpPr>
                  <p:grpSpPr bwMode="auto">
                    <a:xfrm>
                      <a:off x="918665" y="4235980"/>
                      <a:ext cx="9490" cy="122571"/>
                      <a:chOff x="1151" y="2490"/>
                      <a:chExt cx="40" cy="455"/>
                    </a:xfrm>
                    <a:grpFill/>
                  </p:grpSpPr>
                  <p:sp>
                    <p:nvSpPr>
                      <p:cNvPr id="1395" name="AutoShape 6093"/>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98" name="AutoShape 6094"/>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98" name="Group 6095"/>
                    <p:cNvGrpSpPr>
                      <a:grpSpLocks noChangeAspect="1"/>
                    </p:cNvGrpSpPr>
                    <p:nvPr/>
                  </p:nvGrpSpPr>
                  <p:grpSpPr bwMode="auto">
                    <a:xfrm>
                      <a:off x="1091591" y="4225670"/>
                      <a:ext cx="9490" cy="85914"/>
                      <a:chOff x="1914" y="2425"/>
                      <a:chExt cx="40" cy="326"/>
                    </a:xfrm>
                    <a:grpFill/>
                  </p:grpSpPr>
                  <p:sp>
                    <p:nvSpPr>
                      <p:cNvPr id="120" name="AutoShape 6096"/>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21" name="AutoShape 6097"/>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99" name="Group 6098"/>
                    <p:cNvGrpSpPr>
                      <a:grpSpLocks noChangeAspect="1"/>
                    </p:cNvGrpSpPr>
                    <p:nvPr/>
                  </p:nvGrpSpPr>
                  <p:grpSpPr bwMode="auto">
                    <a:xfrm>
                      <a:off x="950298" y="4278364"/>
                      <a:ext cx="9490" cy="89351"/>
                      <a:chOff x="1284" y="2652"/>
                      <a:chExt cx="40" cy="337"/>
                    </a:xfrm>
                    <a:grpFill/>
                  </p:grpSpPr>
                  <p:sp>
                    <p:nvSpPr>
                      <p:cNvPr id="122" name="AutoShape 6099"/>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23" name="AutoShape 6100"/>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00" name="Group 6101"/>
                    <p:cNvGrpSpPr>
                      <a:grpSpLocks noChangeAspect="1"/>
                    </p:cNvGrpSpPr>
                    <p:nvPr/>
                  </p:nvGrpSpPr>
                  <p:grpSpPr bwMode="auto">
                    <a:xfrm>
                      <a:off x="1027271" y="4278364"/>
                      <a:ext cx="10544" cy="93933"/>
                      <a:chOff x="1658" y="2628"/>
                      <a:chExt cx="40" cy="355"/>
                    </a:xfrm>
                    <a:grpFill/>
                  </p:grpSpPr>
                  <p:sp>
                    <p:nvSpPr>
                      <p:cNvPr id="124" name="AutoShape 6102"/>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25" name="AutoShape 6103"/>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01" name="Group 6104"/>
                    <p:cNvGrpSpPr>
                      <a:grpSpLocks noChangeAspect="1"/>
                    </p:cNvGrpSpPr>
                    <p:nvPr/>
                  </p:nvGrpSpPr>
                  <p:grpSpPr bwMode="auto">
                    <a:xfrm>
                      <a:off x="995638" y="4326476"/>
                      <a:ext cx="10544" cy="32075"/>
                      <a:chOff x="1516" y="2835"/>
                      <a:chExt cx="42" cy="123"/>
                    </a:xfrm>
                    <a:grpFill/>
                  </p:grpSpPr>
                  <p:sp>
                    <p:nvSpPr>
                      <p:cNvPr id="126" name="AutoShape 6105"/>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27" name="AutoShape 6106"/>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02" name="Group 6107"/>
                    <p:cNvGrpSpPr>
                      <a:grpSpLocks noChangeAspect="1"/>
                    </p:cNvGrpSpPr>
                    <p:nvPr/>
                  </p:nvGrpSpPr>
                  <p:grpSpPr bwMode="auto">
                    <a:xfrm>
                      <a:off x="1193871" y="4230252"/>
                      <a:ext cx="9490" cy="116843"/>
                      <a:chOff x="2195" y="2463"/>
                      <a:chExt cx="40" cy="442"/>
                    </a:xfrm>
                    <a:grpFill/>
                  </p:grpSpPr>
                  <p:sp>
                    <p:nvSpPr>
                      <p:cNvPr id="84064" name="AutoShape 6108"/>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65" name="AutoShape 6109"/>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03" name="Group 6110"/>
                    <p:cNvGrpSpPr>
                      <a:grpSpLocks noChangeAspect="1"/>
                    </p:cNvGrpSpPr>
                    <p:nvPr/>
                  </p:nvGrpSpPr>
                  <p:grpSpPr bwMode="auto">
                    <a:xfrm>
                      <a:off x="1227612" y="4266909"/>
                      <a:ext cx="10544" cy="103097"/>
                      <a:chOff x="2329" y="2599"/>
                      <a:chExt cx="43" cy="386"/>
                    </a:xfrm>
                    <a:grpFill/>
                  </p:grpSpPr>
                  <p:sp>
                    <p:nvSpPr>
                      <p:cNvPr id="84066" name="AutoShape 611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67" name="AutoShape 611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2" name="Group 6113"/>
                    <p:cNvGrpSpPr>
                      <a:grpSpLocks noChangeAspect="1"/>
                    </p:cNvGrpSpPr>
                    <p:nvPr/>
                  </p:nvGrpSpPr>
                  <p:grpSpPr bwMode="auto">
                    <a:xfrm>
                      <a:off x="1117952" y="4231398"/>
                      <a:ext cx="10544" cy="42384"/>
                      <a:chOff x="2478" y="2807"/>
                      <a:chExt cx="43" cy="178"/>
                    </a:xfrm>
                    <a:grpFill/>
                  </p:grpSpPr>
                  <p:sp>
                    <p:nvSpPr>
                      <p:cNvPr id="84068" name="AutoShape 611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69" name="AutoShape 611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3" name="Group 6116"/>
                    <p:cNvGrpSpPr>
                      <a:grpSpLocks noChangeAspect="1"/>
                    </p:cNvGrpSpPr>
                    <p:nvPr/>
                  </p:nvGrpSpPr>
                  <p:grpSpPr bwMode="auto">
                    <a:xfrm>
                      <a:off x="1161183" y="4225670"/>
                      <a:ext cx="9490" cy="71022"/>
                      <a:chOff x="2065" y="2441"/>
                      <a:chExt cx="40" cy="272"/>
                    </a:xfrm>
                    <a:grpFill/>
                  </p:grpSpPr>
                  <p:sp>
                    <p:nvSpPr>
                      <p:cNvPr id="84070" name="AutoShape 6117"/>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83" name="AutoShape 6118"/>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4" name="Group 6119"/>
                    <p:cNvGrpSpPr>
                      <a:grpSpLocks noChangeAspect="1"/>
                    </p:cNvGrpSpPr>
                    <p:nvPr/>
                  </p:nvGrpSpPr>
                  <p:grpSpPr bwMode="auto">
                    <a:xfrm>
                      <a:off x="1260300" y="4319603"/>
                      <a:ext cx="10544" cy="42384"/>
                      <a:chOff x="2478" y="2807"/>
                      <a:chExt cx="43" cy="178"/>
                    </a:xfrm>
                    <a:grpFill/>
                  </p:grpSpPr>
                  <p:sp>
                    <p:nvSpPr>
                      <p:cNvPr id="84084" name="AutoShape 6120"/>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85" name="AutoShape 6121"/>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5" name="Group 6122"/>
                    <p:cNvGrpSpPr>
                      <a:grpSpLocks noChangeAspect="1"/>
                    </p:cNvGrpSpPr>
                    <p:nvPr/>
                  </p:nvGrpSpPr>
                  <p:grpSpPr bwMode="auto">
                    <a:xfrm>
                      <a:off x="1394212" y="4225670"/>
                      <a:ext cx="11599" cy="59567"/>
                      <a:chOff x="3094" y="2443"/>
                      <a:chExt cx="40" cy="183"/>
                    </a:xfrm>
                    <a:grpFill/>
                  </p:grpSpPr>
                  <p:sp>
                    <p:nvSpPr>
                      <p:cNvPr id="84086" name="AutoShape 6123"/>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87" name="AutoShape 6124"/>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6" name="Group 6125"/>
                    <p:cNvGrpSpPr>
                      <a:grpSpLocks noChangeAspect="1"/>
                    </p:cNvGrpSpPr>
                    <p:nvPr/>
                  </p:nvGrpSpPr>
                  <p:grpSpPr bwMode="auto">
                    <a:xfrm>
                      <a:off x="1364688" y="4225670"/>
                      <a:ext cx="11599" cy="108825"/>
                      <a:chOff x="2978" y="2432"/>
                      <a:chExt cx="46" cy="375"/>
                    </a:xfrm>
                    <a:grpFill/>
                  </p:grpSpPr>
                  <p:sp>
                    <p:nvSpPr>
                      <p:cNvPr id="84088" name="AutoShape 6126"/>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89" name="AutoShape 6127"/>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7" name="Group 6128"/>
                    <p:cNvGrpSpPr>
                      <a:grpSpLocks noChangeAspect="1"/>
                    </p:cNvGrpSpPr>
                    <p:nvPr/>
                  </p:nvGrpSpPr>
                  <p:grpSpPr bwMode="auto">
                    <a:xfrm>
                      <a:off x="1332001" y="4249726"/>
                      <a:ext cx="10544" cy="116843"/>
                      <a:chOff x="2832" y="2516"/>
                      <a:chExt cx="43" cy="436"/>
                    </a:xfrm>
                    <a:grpFill/>
                  </p:grpSpPr>
                  <p:sp>
                    <p:nvSpPr>
                      <p:cNvPr id="84090" name="AutoShape 6129"/>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91" name="AutoShape 6130"/>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8" name="Group 6131"/>
                    <p:cNvGrpSpPr>
                      <a:grpSpLocks noChangeAspect="1"/>
                    </p:cNvGrpSpPr>
                    <p:nvPr/>
                  </p:nvGrpSpPr>
                  <p:grpSpPr bwMode="auto">
                    <a:xfrm>
                      <a:off x="1297205" y="4307002"/>
                      <a:ext cx="9490" cy="57276"/>
                      <a:chOff x="2668" y="2761"/>
                      <a:chExt cx="40" cy="217"/>
                    </a:xfrm>
                    <a:grpFill/>
                  </p:grpSpPr>
                  <p:sp>
                    <p:nvSpPr>
                      <p:cNvPr id="84092" name="AutoShape 6132"/>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93" name="AutoShape 6133"/>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119" name="Group 6134"/>
                    <p:cNvGrpSpPr>
                      <a:grpSpLocks noChangeAspect="1"/>
                    </p:cNvGrpSpPr>
                    <p:nvPr/>
                  </p:nvGrpSpPr>
                  <p:grpSpPr bwMode="auto">
                    <a:xfrm flipV="1">
                      <a:off x="1505981" y="4252017"/>
                      <a:ext cx="9490" cy="116843"/>
                      <a:chOff x="3217" y="3037"/>
                      <a:chExt cx="46" cy="372"/>
                    </a:xfrm>
                    <a:grpFill/>
                  </p:grpSpPr>
                  <p:sp>
                    <p:nvSpPr>
                      <p:cNvPr id="84094" name="AutoShape 6135"/>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95" name="AutoShape 6136"/>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1" name="Group 6137"/>
                    <p:cNvGrpSpPr>
                      <a:grpSpLocks noChangeAspect="1"/>
                    </p:cNvGrpSpPr>
                    <p:nvPr/>
                  </p:nvGrpSpPr>
                  <p:grpSpPr bwMode="auto">
                    <a:xfrm>
                      <a:off x="1470131" y="4222234"/>
                      <a:ext cx="11599" cy="116843"/>
                      <a:chOff x="3353" y="3099"/>
                      <a:chExt cx="40" cy="455"/>
                    </a:xfrm>
                    <a:grpFill/>
                  </p:grpSpPr>
                  <p:sp>
                    <p:nvSpPr>
                      <p:cNvPr id="128" name="AutoShape 6138"/>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29" name="AutoShape 6139"/>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2" name="Group 6140"/>
                    <p:cNvGrpSpPr>
                      <a:grpSpLocks noChangeAspect="1"/>
                    </p:cNvGrpSpPr>
                    <p:nvPr/>
                  </p:nvGrpSpPr>
                  <p:grpSpPr bwMode="auto">
                    <a:xfrm>
                      <a:off x="1441661" y="4224525"/>
                      <a:ext cx="11599" cy="68731"/>
                      <a:chOff x="3486" y="3261"/>
                      <a:chExt cx="40" cy="337"/>
                    </a:xfrm>
                    <a:grpFill/>
                  </p:grpSpPr>
                  <p:sp>
                    <p:nvSpPr>
                      <p:cNvPr id="130" name="AutoShape 6141"/>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1" name="AutoShape 6142"/>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3" name="Group 6143"/>
                    <p:cNvGrpSpPr>
                      <a:grpSpLocks noChangeAspect="1"/>
                    </p:cNvGrpSpPr>
                    <p:nvPr/>
                  </p:nvGrpSpPr>
                  <p:grpSpPr bwMode="auto">
                    <a:xfrm>
                      <a:off x="1645166" y="4229107"/>
                      <a:ext cx="9490" cy="117989"/>
                      <a:chOff x="2195" y="2463"/>
                      <a:chExt cx="40" cy="442"/>
                    </a:xfrm>
                    <a:grpFill/>
                  </p:grpSpPr>
                  <p:sp>
                    <p:nvSpPr>
                      <p:cNvPr id="132" name="AutoShape 6144"/>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3" name="AutoShape 6145"/>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4" name="Group 6146"/>
                    <p:cNvGrpSpPr>
                      <a:grpSpLocks noChangeAspect="1"/>
                    </p:cNvGrpSpPr>
                    <p:nvPr/>
                  </p:nvGrpSpPr>
                  <p:grpSpPr bwMode="auto">
                    <a:xfrm>
                      <a:off x="1609315" y="4266909"/>
                      <a:ext cx="10544" cy="103097"/>
                      <a:chOff x="2329" y="2599"/>
                      <a:chExt cx="43" cy="386"/>
                    </a:xfrm>
                    <a:grpFill/>
                  </p:grpSpPr>
                  <p:sp>
                    <p:nvSpPr>
                      <p:cNvPr id="134" name="AutoShape 6147"/>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5" name="AutoShape 6148"/>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5" name="Group 6149"/>
                    <p:cNvGrpSpPr>
                      <a:grpSpLocks noChangeAspect="1"/>
                    </p:cNvGrpSpPr>
                    <p:nvPr/>
                  </p:nvGrpSpPr>
                  <p:grpSpPr bwMode="auto">
                    <a:xfrm>
                      <a:off x="1535505" y="4295547"/>
                      <a:ext cx="9490" cy="71022"/>
                      <a:chOff x="2065" y="2441"/>
                      <a:chExt cx="40" cy="272"/>
                    </a:xfrm>
                    <a:grpFill/>
                  </p:grpSpPr>
                  <p:sp>
                    <p:nvSpPr>
                      <p:cNvPr id="136" name="AutoShape 6150"/>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7" name="AutoShape 6151"/>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6" name="Group 6152"/>
                    <p:cNvGrpSpPr>
                      <a:grpSpLocks noChangeAspect="1"/>
                    </p:cNvGrpSpPr>
                    <p:nvPr/>
                  </p:nvGrpSpPr>
                  <p:grpSpPr bwMode="auto">
                    <a:xfrm flipV="1">
                      <a:off x="1576628" y="4313875"/>
                      <a:ext cx="11599" cy="48112"/>
                      <a:chOff x="2815" y="1923"/>
                      <a:chExt cx="40" cy="217"/>
                    </a:xfrm>
                    <a:grpFill/>
                  </p:grpSpPr>
                  <p:sp>
                    <p:nvSpPr>
                      <p:cNvPr id="138" name="AutoShape 6153"/>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39" name="AutoShape 6154"/>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7" name="Group 6155"/>
                    <p:cNvGrpSpPr>
                      <a:grpSpLocks noChangeAspect="1"/>
                    </p:cNvGrpSpPr>
                    <p:nvPr/>
                  </p:nvGrpSpPr>
                  <p:grpSpPr bwMode="auto">
                    <a:xfrm>
                      <a:off x="1676799" y="4224525"/>
                      <a:ext cx="11599" cy="72168"/>
                      <a:chOff x="2329" y="2599"/>
                      <a:chExt cx="43" cy="386"/>
                    </a:xfrm>
                    <a:grpFill/>
                  </p:grpSpPr>
                  <p:sp>
                    <p:nvSpPr>
                      <p:cNvPr id="140" name="AutoShape 615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141" name="AutoShape 615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8" name="Group 6158"/>
                    <p:cNvGrpSpPr>
                      <a:grpSpLocks noChangeAspect="1"/>
                    </p:cNvGrpSpPr>
                    <p:nvPr/>
                  </p:nvGrpSpPr>
                  <p:grpSpPr bwMode="auto">
                    <a:xfrm>
                      <a:off x="1716867" y="4232543"/>
                      <a:ext cx="10544" cy="42384"/>
                      <a:chOff x="2478" y="2807"/>
                      <a:chExt cx="43" cy="178"/>
                    </a:xfrm>
                    <a:grpFill/>
                  </p:grpSpPr>
                  <p:sp>
                    <p:nvSpPr>
                      <p:cNvPr id="84096" name="AutoShape 615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97" name="AutoShape 616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79" name="Group 6161"/>
                    <p:cNvGrpSpPr>
                      <a:grpSpLocks noChangeAspect="1"/>
                    </p:cNvGrpSpPr>
                    <p:nvPr/>
                  </p:nvGrpSpPr>
                  <p:grpSpPr bwMode="auto">
                    <a:xfrm>
                      <a:off x="1781187" y="4241707"/>
                      <a:ext cx="10544" cy="117989"/>
                      <a:chOff x="2195" y="2463"/>
                      <a:chExt cx="40" cy="442"/>
                    </a:xfrm>
                    <a:grpFill/>
                  </p:grpSpPr>
                  <p:sp>
                    <p:nvSpPr>
                      <p:cNvPr id="84098" name="AutoShape 6162"/>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099" name="AutoShape 6163"/>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80" name="Group 6164"/>
                    <p:cNvGrpSpPr>
                      <a:grpSpLocks noChangeAspect="1"/>
                    </p:cNvGrpSpPr>
                    <p:nvPr/>
                  </p:nvGrpSpPr>
                  <p:grpSpPr bwMode="auto">
                    <a:xfrm>
                      <a:off x="1814929" y="4285237"/>
                      <a:ext cx="10544" cy="83623"/>
                      <a:chOff x="2329" y="2599"/>
                      <a:chExt cx="43" cy="386"/>
                    </a:xfrm>
                    <a:grpFill/>
                  </p:grpSpPr>
                  <p:sp>
                    <p:nvSpPr>
                      <p:cNvPr id="84123" name="AutoShape 6165"/>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24" name="AutoShape 6166"/>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81" name="Group 6167"/>
                    <p:cNvGrpSpPr>
                      <a:grpSpLocks noChangeAspect="1"/>
                    </p:cNvGrpSpPr>
                    <p:nvPr/>
                  </p:nvGrpSpPr>
                  <p:grpSpPr bwMode="auto">
                    <a:xfrm>
                      <a:off x="1748500" y="4223379"/>
                      <a:ext cx="10544" cy="89351"/>
                      <a:chOff x="2065" y="2441"/>
                      <a:chExt cx="40" cy="272"/>
                    </a:xfrm>
                    <a:grpFill/>
                  </p:grpSpPr>
                  <p:sp>
                    <p:nvSpPr>
                      <p:cNvPr id="84125" name="AutoShape 6168"/>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26" name="AutoShape 6169"/>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082" name="Group 6170"/>
                    <p:cNvGrpSpPr>
                      <a:grpSpLocks noChangeAspect="1"/>
                    </p:cNvGrpSpPr>
                    <p:nvPr/>
                  </p:nvGrpSpPr>
                  <p:grpSpPr bwMode="auto">
                    <a:xfrm>
                      <a:off x="2035304" y="4222234"/>
                      <a:ext cx="11599" cy="98515"/>
                      <a:chOff x="1015" y="2428"/>
                      <a:chExt cx="46" cy="372"/>
                    </a:xfrm>
                    <a:grpFill/>
                  </p:grpSpPr>
                  <p:sp>
                    <p:nvSpPr>
                      <p:cNvPr id="84127" name="AutoShape 6171"/>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212" name="AutoShape 6172"/>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0" name="Group 6173"/>
                    <p:cNvGrpSpPr>
                      <a:grpSpLocks noChangeAspect="1"/>
                    </p:cNvGrpSpPr>
                    <p:nvPr/>
                  </p:nvGrpSpPr>
                  <p:grpSpPr bwMode="auto">
                    <a:xfrm>
                      <a:off x="2207176" y="4239416"/>
                      <a:ext cx="9490" cy="119134"/>
                      <a:chOff x="1790" y="2461"/>
                      <a:chExt cx="40" cy="447"/>
                    </a:xfrm>
                    <a:grpFill/>
                  </p:grpSpPr>
                  <p:sp>
                    <p:nvSpPr>
                      <p:cNvPr id="213" name="AutoShape 6174"/>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60" name="AutoShape 6175"/>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1" name="Group 6176"/>
                    <p:cNvGrpSpPr>
                      <a:grpSpLocks noChangeAspect="1"/>
                    </p:cNvGrpSpPr>
                    <p:nvPr/>
                  </p:nvGrpSpPr>
                  <p:grpSpPr bwMode="auto">
                    <a:xfrm>
                      <a:off x="2067992" y="4235980"/>
                      <a:ext cx="9490" cy="122571"/>
                      <a:chOff x="1151" y="2490"/>
                      <a:chExt cx="40" cy="455"/>
                    </a:xfrm>
                    <a:grpFill/>
                  </p:grpSpPr>
                  <p:sp>
                    <p:nvSpPr>
                      <p:cNvPr id="84161" name="AutoShape 6177"/>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62" name="AutoShape 6178"/>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2" name="Group 6179"/>
                    <p:cNvGrpSpPr>
                      <a:grpSpLocks noChangeAspect="1"/>
                    </p:cNvGrpSpPr>
                    <p:nvPr/>
                  </p:nvGrpSpPr>
                  <p:grpSpPr bwMode="auto">
                    <a:xfrm>
                      <a:off x="2245136" y="4225670"/>
                      <a:ext cx="9490" cy="85914"/>
                      <a:chOff x="1914" y="2425"/>
                      <a:chExt cx="40" cy="326"/>
                    </a:xfrm>
                    <a:grpFill/>
                  </p:grpSpPr>
                  <p:sp>
                    <p:nvSpPr>
                      <p:cNvPr id="84163" name="AutoShape 6180"/>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64" name="AutoShape 6181"/>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3" name="Group 6182"/>
                    <p:cNvGrpSpPr>
                      <a:grpSpLocks noChangeAspect="1"/>
                    </p:cNvGrpSpPr>
                    <p:nvPr/>
                  </p:nvGrpSpPr>
                  <p:grpSpPr bwMode="auto">
                    <a:xfrm>
                      <a:off x="2099625" y="4278364"/>
                      <a:ext cx="8435" cy="89351"/>
                      <a:chOff x="1284" y="2652"/>
                      <a:chExt cx="40" cy="337"/>
                    </a:xfrm>
                    <a:grpFill/>
                  </p:grpSpPr>
                  <p:sp>
                    <p:nvSpPr>
                      <p:cNvPr id="84165" name="AutoShape 6183"/>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66" name="AutoShape 6184"/>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4" name="Group 6185"/>
                    <p:cNvGrpSpPr>
                      <a:grpSpLocks noChangeAspect="1"/>
                    </p:cNvGrpSpPr>
                    <p:nvPr/>
                  </p:nvGrpSpPr>
                  <p:grpSpPr bwMode="auto">
                    <a:xfrm>
                      <a:off x="2176598" y="4273782"/>
                      <a:ext cx="10544" cy="93933"/>
                      <a:chOff x="1658" y="2628"/>
                      <a:chExt cx="40" cy="355"/>
                    </a:xfrm>
                    <a:grpFill/>
                  </p:grpSpPr>
                  <p:sp>
                    <p:nvSpPr>
                      <p:cNvPr id="84167" name="AutoShape 6186"/>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68" name="AutoShape 6187"/>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5" name="Group 6188"/>
                    <p:cNvGrpSpPr>
                      <a:grpSpLocks noChangeAspect="1"/>
                    </p:cNvGrpSpPr>
                    <p:nvPr/>
                  </p:nvGrpSpPr>
                  <p:grpSpPr bwMode="auto">
                    <a:xfrm>
                      <a:off x="2144965" y="4326476"/>
                      <a:ext cx="10544" cy="32075"/>
                      <a:chOff x="1516" y="2835"/>
                      <a:chExt cx="42" cy="123"/>
                    </a:xfrm>
                    <a:grpFill/>
                  </p:grpSpPr>
                  <p:sp>
                    <p:nvSpPr>
                      <p:cNvPr id="84169" name="AutoShape 6189"/>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70" name="AutoShape 6190"/>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6" name="Group 6197"/>
                    <p:cNvGrpSpPr>
                      <a:grpSpLocks noChangeAspect="1"/>
                    </p:cNvGrpSpPr>
                    <p:nvPr/>
                  </p:nvGrpSpPr>
                  <p:grpSpPr bwMode="auto">
                    <a:xfrm>
                      <a:off x="2267279" y="4231398"/>
                      <a:ext cx="10544" cy="42384"/>
                      <a:chOff x="2478" y="2807"/>
                      <a:chExt cx="43" cy="178"/>
                    </a:xfrm>
                    <a:grpFill/>
                  </p:grpSpPr>
                  <p:sp>
                    <p:nvSpPr>
                      <p:cNvPr id="84171" name="AutoShape 6198"/>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72" name="AutoShape 6199"/>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7" name="Group 6254"/>
                    <p:cNvGrpSpPr>
                      <a:grpSpLocks noChangeAspect="1"/>
                    </p:cNvGrpSpPr>
                    <p:nvPr/>
                  </p:nvGrpSpPr>
                  <p:grpSpPr bwMode="auto">
                    <a:xfrm>
                      <a:off x="1924589" y="4234834"/>
                      <a:ext cx="10544" cy="119134"/>
                      <a:chOff x="1790" y="2461"/>
                      <a:chExt cx="40" cy="447"/>
                    </a:xfrm>
                    <a:grpFill/>
                  </p:grpSpPr>
                  <p:sp>
                    <p:nvSpPr>
                      <p:cNvPr id="84173" name="AutoShape 625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74" name="AutoShape 625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8" name="Group 6257"/>
                    <p:cNvGrpSpPr>
                      <a:grpSpLocks noChangeAspect="1"/>
                    </p:cNvGrpSpPr>
                    <p:nvPr/>
                  </p:nvGrpSpPr>
                  <p:grpSpPr bwMode="auto">
                    <a:xfrm>
                      <a:off x="1957277" y="4225670"/>
                      <a:ext cx="9490" cy="85914"/>
                      <a:chOff x="1914" y="2425"/>
                      <a:chExt cx="40" cy="326"/>
                    </a:xfrm>
                    <a:grpFill/>
                  </p:grpSpPr>
                  <p:sp>
                    <p:nvSpPr>
                      <p:cNvPr id="84175" name="AutoShape 6258"/>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76" name="AutoShape 6259"/>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09" name="Group 6260"/>
                    <p:cNvGrpSpPr>
                      <a:grpSpLocks noChangeAspect="1"/>
                    </p:cNvGrpSpPr>
                    <p:nvPr/>
                  </p:nvGrpSpPr>
                  <p:grpSpPr bwMode="auto">
                    <a:xfrm>
                      <a:off x="1888739" y="4276073"/>
                      <a:ext cx="10544" cy="93933"/>
                      <a:chOff x="1658" y="2628"/>
                      <a:chExt cx="40" cy="355"/>
                    </a:xfrm>
                    <a:grpFill/>
                  </p:grpSpPr>
                  <p:sp>
                    <p:nvSpPr>
                      <p:cNvPr id="84177" name="AutoShape 6261"/>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84" name="AutoShape 6262"/>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10" name="Group 6263"/>
                    <p:cNvGrpSpPr>
                      <a:grpSpLocks noChangeAspect="1"/>
                    </p:cNvGrpSpPr>
                    <p:nvPr/>
                  </p:nvGrpSpPr>
                  <p:grpSpPr bwMode="auto">
                    <a:xfrm>
                      <a:off x="1858160" y="4324185"/>
                      <a:ext cx="9490" cy="33220"/>
                      <a:chOff x="1516" y="2835"/>
                      <a:chExt cx="42" cy="123"/>
                    </a:xfrm>
                    <a:grpFill/>
                  </p:grpSpPr>
                  <p:sp>
                    <p:nvSpPr>
                      <p:cNvPr id="84185" name="AutoShape 6264"/>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86" name="AutoShape 6265"/>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111" name="Group 6266"/>
                    <p:cNvGrpSpPr>
                      <a:grpSpLocks noChangeAspect="1"/>
                    </p:cNvGrpSpPr>
                    <p:nvPr/>
                  </p:nvGrpSpPr>
                  <p:grpSpPr bwMode="auto">
                    <a:xfrm flipV="1">
                      <a:off x="1981529" y="4229107"/>
                      <a:ext cx="10544" cy="42384"/>
                      <a:chOff x="2478" y="2807"/>
                      <a:chExt cx="43" cy="178"/>
                    </a:xfrm>
                    <a:grpFill/>
                  </p:grpSpPr>
                  <p:sp>
                    <p:nvSpPr>
                      <p:cNvPr id="84187" name="AutoShape 6267"/>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88" name="AutoShape 6268"/>
                      <p:cNvSpPr>
                        <a:spLocks noChangeAspect="1" noChangeArrowheads="1"/>
                      </p:cNvSpPr>
                      <p:nvPr/>
                    </p:nvSpPr>
                    <p:spPr bwMode="auto">
                      <a:xfrm flipV="1">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sp>
                  <p:nvSpPr>
                    <p:cNvPr id="84189" name="Freeform 6298"/>
                    <p:cNvSpPr>
                      <a:spLocks noChangeAspect="1"/>
                    </p:cNvSpPr>
                    <p:nvPr/>
                  </p:nvSpPr>
                  <p:spPr bwMode="auto">
                    <a:xfrm flipH="1">
                      <a:off x="203741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90" name="Freeform 6299"/>
                    <p:cNvSpPr>
                      <a:spLocks noChangeAspect="1"/>
                    </p:cNvSpPr>
                    <p:nvPr/>
                  </p:nvSpPr>
                  <p:spPr bwMode="auto">
                    <a:xfrm flipH="1">
                      <a:off x="1955168"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191" name="Freeform 6300"/>
                    <p:cNvSpPr>
                      <a:spLocks noChangeAspect="1"/>
                    </p:cNvSpPr>
                    <p:nvPr/>
                  </p:nvSpPr>
                  <p:spPr bwMode="auto">
                    <a:xfrm flipH="1">
                      <a:off x="17485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1" name="Freeform 6301"/>
                    <p:cNvSpPr>
                      <a:spLocks noChangeAspect="1"/>
                    </p:cNvSpPr>
                    <p:nvPr/>
                  </p:nvSpPr>
                  <p:spPr bwMode="auto">
                    <a:xfrm flipH="1">
                      <a:off x="16652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2" name="Freeform 6302"/>
                    <p:cNvSpPr>
                      <a:spLocks noChangeAspect="1"/>
                    </p:cNvSpPr>
                    <p:nvPr/>
                  </p:nvSpPr>
                  <p:spPr bwMode="auto">
                    <a:xfrm flipH="1">
                      <a:off x="1461695"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3" name="Freeform 6303"/>
                    <p:cNvSpPr>
                      <a:spLocks noChangeAspect="1"/>
                    </p:cNvSpPr>
                    <p:nvPr/>
                  </p:nvSpPr>
                  <p:spPr bwMode="auto">
                    <a:xfrm flipH="1">
                      <a:off x="137839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4" name="Freeform 6304"/>
                    <p:cNvSpPr>
                      <a:spLocks noChangeAspect="1"/>
                    </p:cNvSpPr>
                    <p:nvPr/>
                  </p:nvSpPr>
                  <p:spPr bwMode="auto">
                    <a:xfrm flipH="1">
                      <a:off x="11748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5" name="Freeform 6305"/>
                    <p:cNvSpPr>
                      <a:spLocks noChangeAspect="1"/>
                    </p:cNvSpPr>
                    <p:nvPr/>
                  </p:nvSpPr>
                  <p:spPr bwMode="auto">
                    <a:xfrm flipH="1">
                      <a:off x="10915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6" name="Freeform 6306"/>
                    <p:cNvSpPr>
                      <a:spLocks noChangeAspect="1"/>
                    </p:cNvSpPr>
                    <p:nvPr/>
                  </p:nvSpPr>
                  <p:spPr bwMode="auto">
                    <a:xfrm flipH="1">
                      <a:off x="88808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84207" name="Freeform 6307"/>
                    <p:cNvSpPr>
                      <a:spLocks noChangeAspect="1"/>
                    </p:cNvSpPr>
                    <p:nvPr/>
                  </p:nvSpPr>
                  <p:spPr bwMode="auto">
                    <a:xfrm flipH="1">
                      <a:off x="805841"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sp>
              <p:nvSpPr>
                <p:cNvPr id="77187" name="Freeform 5993"/>
                <p:cNvSpPr>
                  <a:spLocks noChangeAspect="1"/>
                </p:cNvSpPr>
                <p:nvPr/>
              </p:nvSpPr>
              <p:spPr bwMode="auto">
                <a:xfrm>
                  <a:off x="4820018" y="4221087"/>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84112" name="组合 950"/>
                <p:cNvGrpSpPr/>
                <p:nvPr/>
              </p:nvGrpSpPr>
              <p:grpSpPr>
                <a:xfrm>
                  <a:off x="4901209" y="4221087"/>
                  <a:ext cx="1214702" cy="151209"/>
                  <a:chOff x="3039120" y="4221088"/>
                  <a:chExt cx="1214702" cy="151209"/>
                </a:xfrm>
                <a:solidFill>
                  <a:schemeClr val="bg1">
                    <a:lumMod val="50000"/>
                  </a:schemeClr>
                </a:solidFill>
              </p:grpSpPr>
              <p:sp>
                <p:nvSpPr>
                  <p:cNvPr id="1031"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32"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4209"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34"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35"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36"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37"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38"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nvGrpSpPr>
                  <p:cNvPr id="84113" name="Group 6001"/>
                  <p:cNvGrpSpPr>
                    <a:grpSpLocks noChangeAspect="1"/>
                  </p:cNvGrpSpPr>
                  <p:nvPr/>
                </p:nvGrpSpPr>
                <p:grpSpPr bwMode="auto">
                  <a:xfrm>
                    <a:off x="3184632" y="4223379"/>
                    <a:ext cx="11599" cy="99660"/>
                    <a:chOff x="1015" y="2428"/>
                    <a:chExt cx="46" cy="372"/>
                  </a:xfrm>
                  <a:grpFill/>
                </p:grpSpPr>
                <p:sp>
                  <p:nvSpPr>
                    <p:cNvPr id="84210"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11"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14" name="Group 6004"/>
                  <p:cNvGrpSpPr>
                    <a:grpSpLocks noChangeAspect="1"/>
                  </p:cNvGrpSpPr>
                  <p:nvPr/>
                </p:nvGrpSpPr>
                <p:grpSpPr bwMode="auto">
                  <a:xfrm>
                    <a:off x="3354395" y="4239416"/>
                    <a:ext cx="9490" cy="119134"/>
                    <a:chOff x="1790" y="2461"/>
                    <a:chExt cx="40" cy="447"/>
                  </a:xfrm>
                  <a:grpFill/>
                </p:grpSpPr>
                <p:sp>
                  <p:nvSpPr>
                    <p:cNvPr id="84212"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13"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15" name="Group 6007"/>
                  <p:cNvGrpSpPr>
                    <a:grpSpLocks noChangeAspect="1"/>
                  </p:cNvGrpSpPr>
                  <p:nvPr/>
                </p:nvGrpSpPr>
                <p:grpSpPr bwMode="auto">
                  <a:xfrm>
                    <a:off x="3217319" y="4240562"/>
                    <a:ext cx="9490" cy="121425"/>
                    <a:chOff x="1151" y="2490"/>
                    <a:chExt cx="40" cy="455"/>
                  </a:xfrm>
                  <a:grpFill/>
                </p:grpSpPr>
                <p:sp>
                  <p:nvSpPr>
                    <p:cNvPr id="84214"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15"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16" name="Group 6010"/>
                  <p:cNvGrpSpPr>
                    <a:grpSpLocks noChangeAspect="1"/>
                  </p:cNvGrpSpPr>
                  <p:nvPr/>
                </p:nvGrpSpPr>
                <p:grpSpPr bwMode="auto">
                  <a:xfrm>
                    <a:off x="3391299" y="4223379"/>
                    <a:ext cx="8435" cy="85914"/>
                    <a:chOff x="1914" y="2425"/>
                    <a:chExt cx="40" cy="326"/>
                  </a:xfrm>
                  <a:grpFill/>
                </p:grpSpPr>
                <p:sp>
                  <p:nvSpPr>
                    <p:cNvPr id="84216"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17"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17" name="Group 6013"/>
                  <p:cNvGrpSpPr>
                    <a:grpSpLocks noChangeAspect="1"/>
                  </p:cNvGrpSpPr>
                  <p:nvPr/>
                </p:nvGrpSpPr>
                <p:grpSpPr bwMode="auto">
                  <a:xfrm>
                    <a:off x="3248952" y="4278364"/>
                    <a:ext cx="8435" cy="89351"/>
                    <a:chOff x="1284" y="2652"/>
                    <a:chExt cx="40" cy="337"/>
                  </a:xfrm>
                  <a:grpFill/>
                </p:grpSpPr>
                <p:sp>
                  <p:nvSpPr>
                    <p:cNvPr id="84218"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19"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18" name="Group 6016"/>
                  <p:cNvGrpSpPr>
                    <a:grpSpLocks noChangeAspect="1"/>
                  </p:cNvGrpSpPr>
                  <p:nvPr/>
                </p:nvGrpSpPr>
                <p:grpSpPr bwMode="auto">
                  <a:xfrm>
                    <a:off x="3320653" y="4278364"/>
                    <a:ext cx="9490" cy="93933"/>
                    <a:chOff x="1658" y="2628"/>
                    <a:chExt cx="40" cy="355"/>
                  </a:xfrm>
                  <a:grpFill/>
                </p:grpSpPr>
                <p:sp>
                  <p:nvSpPr>
                    <p:cNvPr id="84220"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21"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19" name="Group 6019"/>
                  <p:cNvGrpSpPr>
                    <a:grpSpLocks noChangeAspect="1"/>
                  </p:cNvGrpSpPr>
                  <p:nvPr/>
                </p:nvGrpSpPr>
                <p:grpSpPr bwMode="auto">
                  <a:xfrm>
                    <a:off x="3291129" y="4326476"/>
                    <a:ext cx="9490" cy="32075"/>
                    <a:chOff x="1516" y="2835"/>
                    <a:chExt cx="42" cy="123"/>
                  </a:xfrm>
                  <a:grpFill/>
                </p:grpSpPr>
                <p:sp>
                  <p:nvSpPr>
                    <p:cNvPr id="84222"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23"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20" name="Group 6022"/>
                  <p:cNvGrpSpPr>
                    <a:grpSpLocks noChangeAspect="1"/>
                  </p:cNvGrpSpPr>
                  <p:nvPr/>
                </p:nvGrpSpPr>
                <p:grpSpPr bwMode="auto">
                  <a:xfrm>
                    <a:off x="3488307" y="4230252"/>
                    <a:ext cx="10544" cy="116843"/>
                    <a:chOff x="2195" y="2463"/>
                    <a:chExt cx="40" cy="442"/>
                  </a:xfrm>
                  <a:grpFill/>
                </p:grpSpPr>
                <p:sp>
                  <p:nvSpPr>
                    <p:cNvPr id="84224"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25"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21" name="Group 6025"/>
                  <p:cNvGrpSpPr>
                    <a:grpSpLocks noChangeAspect="1"/>
                  </p:cNvGrpSpPr>
                  <p:nvPr/>
                </p:nvGrpSpPr>
                <p:grpSpPr bwMode="auto">
                  <a:xfrm>
                    <a:off x="3523103" y="4266909"/>
                    <a:ext cx="10544" cy="103097"/>
                    <a:chOff x="2329" y="2599"/>
                    <a:chExt cx="43" cy="386"/>
                  </a:xfrm>
                  <a:grpFill/>
                </p:grpSpPr>
                <p:sp>
                  <p:nvSpPr>
                    <p:cNvPr id="84226"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27"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122" name="Group 6028"/>
                  <p:cNvGrpSpPr>
                    <a:grpSpLocks noChangeAspect="1"/>
                  </p:cNvGrpSpPr>
                  <p:nvPr/>
                </p:nvGrpSpPr>
                <p:grpSpPr bwMode="auto">
                  <a:xfrm>
                    <a:off x="3417660" y="4231398"/>
                    <a:ext cx="10544" cy="42384"/>
                    <a:chOff x="2478" y="2807"/>
                    <a:chExt cx="43" cy="178"/>
                  </a:xfrm>
                  <a:grpFill/>
                </p:grpSpPr>
                <p:sp>
                  <p:nvSpPr>
                    <p:cNvPr id="84228"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29"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499" name="Group 6031"/>
                  <p:cNvGrpSpPr>
                    <a:grpSpLocks noChangeAspect="1"/>
                  </p:cNvGrpSpPr>
                  <p:nvPr/>
                </p:nvGrpSpPr>
                <p:grpSpPr bwMode="auto">
                  <a:xfrm>
                    <a:off x="3455620" y="4225670"/>
                    <a:ext cx="9490" cy="71022"/>
                    <a:chOff x="2065" y="2441"/>
                    <a:chExt cx="40" cy="272"/>
                  </a:xfrm>
                  <a:grpFill/>
                </p:grpSpPr>
                <p:sp>
                  <p:nvSpPr>
                    <p:cNvPr id="84230"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31"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0" name="Group 6034"/>
                  <p:cNvGrpSpPr>
                    <a:grpSpLocks noChangeAspect="1"/>
                  </p:cNvGrpSpPr>
                  <p:nvPr/>
                </p:nvGrpSpPr>
                <p:grpSpPr bwMode="auto">
                  <a:xfrm>
                    <a:off x="3555790" y="4319603"/>
                    <a:ext cx="10544" cy="42384"/>
                    <a:chOff x="2478" y="2807"/>
                    <a:chExt cx="43" cy="178"/>
                  </a:xfrm>
                  <a:grpFill/>
                </p:grpSpPr>
                <p:sp>
                  <p:nvSpPr>
                    <p:cNvPr id="84232"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33"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1" name="Group 6037"/>
                  <p:cNvGrpSpPr>
                    <a:grpSpLocks noChangeAspect="1"/>
                  </p:cNvGrpSpPr>
                  <p:nvPr/>
                </p:nvGrpSpPr>
                <p:grpSpPr bwMode="auto">
                  <a:xfrm>
                    <a:off x="3689703" y="4225670"/>
                    <a:ext cx="10544" cy="59567"/>
                    <a:chOff x="3094" y="2443"/>
                    <a:chExt cx="40" cy="183"/>
                  </a:xfrm>
                  <a:grpFill/>
                </p:grpSpPr>
                <p:sp>
                  <p:nvSpPr>
                    <p:cNvPr id="84234"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35"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2" name="Group 6040"/>
                  <p:cNvGrpSpPr>
                    <a:grpSpLocks noChangeAspect="1"/>
                  </p:cNvGrpSpPr>
                  <p:nvPr/>
                </p:nvGrpSpPr>
                <p:grpSpPr bwMode="auto">
                  <a:xfrm>
                    <a:off x="3660179" y="4225670"/>
                    <a:ext cx="10544" cy="108825"/>
                    <a:chOff x="2978" y="2432"/>
                    <a:chExt cx="46" cy="375"/>
                  </a:xfrm>
                  <a:grpFill/>
                </p:grpSpPr>
                <p:sp>
                  <p:nvSpPr>
                    <p:cNvPr id="84236"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37"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3" name="Group 6043"/>
                  <p:cNvGrpSpPr>
                    <a:grpSpLocks noChangeAspect="1"/>
                  </p:cNvGrpSpPr>
                  <p:nvPr/>
                </p:nvGrpSpPr>
                <p:grpSpPr bwMode="auto">
                  <a:xfrm>
                    <a:off x="3628546" y="4247435"/>
                    <a:ext cx="10544" cy="116843"/>
                    <a:chOff x="2832" y="2516"/>
                    <a:chExt cx="43" cy="436"/>
                  </a:xfrm>
                  <a:grpFill/>
                </p:grpSpPr>
                <p:sp>
                  <p:nvSpPr>
                    <p:cNvPr id="84238"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39"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15" name="Group 6046"/>
                  <p:cNvGrpSpPr>
                    <a:grpSpLocks noChangeAspect="1"/>
                  </p:cNvGrpSpPr>
                  <p:nvPr/>
                </p:nvGrpSpPr>
                <p:grpSpPr bwMode="auto">
                  <a:xfrm>
                    <a:off x="3593750" y="4309293"/>
                    <a:ext cx="9490" cy="57276"/>
                    <a:chOff x="2668" y="2761"/>
                    <a:chExt cx="40" cy="217"/>
                  </a:xfrm>
                  <a:grpFill/>
                </p:grpSpPr>
                <p:sp>
                  <p:nvSpPr>
                    <p:cNvPr id="84240"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41"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18" name="Group 6049"/>
                  <p:cNvGrpSpPr>
                    <a:grpSpLocks noChangeAspect="1"/>
                  </p:cNvGrpSpPr>
                  <p:nvPr/>
                </p:nvGrpSpPr>
                <p:grpSpPr bwMode="auto">
                  <a:xfrm flipV="1">
                    <a:off x="3800418" y="4252017"/>
                    <a:ext cx="9490" cy="116843"/>
                    <a:chOff x="3217" y="3037"/>
                    <a:chExt cx="46" cy="372"/>
                  </a:xfrm>
                  <a:grpFill/>
                </p:grpSpPr>
                <p:sp>
                  <p:nvSpPr>
                    <p:cNvPr id="84242"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43"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19" name="Group 6052"/>
                  <p:cNvGrpSpPr>
                    <a:grpSpLocks noChangeAspect="1"/>
                  </p:cNvGrpSpPr>
                  <p:nvPr/>
                </p:nvGrpSpPr>
                <p:grpSpPr bwMode="auto">
                  <a:xfrm>
                    <a:off x="3765622" y="4222234"/>
                    <a:ext cx="11599" cy="116843"/>
                    <a:chOff x="3353" y="3099"/>
                    <a:chExt cx="40" cy="455"/>
                  </a:xfrm>
                  <a:grpFill/>
                </p:grpSpPr>
                <p:sp>
                  <p:nvSpPr>
                    <p:cNvPr id="84244"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45"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22" name="Group 6055"/>
                  <p:cNvGrpSpPr>
                    <a:grpSpLocks noChangeAspect="1"/>
                  </p:cNvGrpSpPr>
                  <p:nvPr/>
                </p:nvGrpSpPr>
                <p:grpSpPr bwMode="auto">
                  <a:xfrm>
                    <a:off x="3738206" y="4226816"/>
                    <a:ext cx="11599" cy="68731"/>
                    <a:chOff x="3486" y="3261"/>
                    <a:chExt cx="40" cy="337"/>
                  </a:xfrm>
                  <a:grpFill/>
                </p:grpSpPr>
                <p:sp>
                  <p:nvSpPr>
                    <p:cNvPr id="84246"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47"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23" name="Group 6058"/>
                  <p:cNvGrpSpPr>
                    <a:grpSpLocks noChangeAspect="1"/>
                  </p:cNvGrpSpPr>
                  <p:nvPr/>
                </p:nvGrpSpPr>
                <p:grpSpPr bwMode="auto">
                  <a:xfrm>
                    <a:off x="3941711" y="4229107"/>
                    <a:ext cx="10544" cy="117989"/>
                    <a:chOff x="2195" y="2463"/>
                    <a:chExt cx="40" cy="442"/>
                  </a:xfrm>
                  <a:grpFill/>
                </p:grpSpPr>
                <p:sp>
                  <p:nvSpPr>
                    <p:cNvPr id="84248"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49"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4" name="Group 6061"/>
                  <p:cNvGrpSpPr>
                    <a:grpSpLocks noChangeAspect="1"/>
                  </p:cNvGrpSpPr>
                  <p:nvPr/>
                </p:nvGrpSpPr>
                <p:grpSpPr bwMode="auto">
                  <a:xfrm>
                    <a:off x="3901643" y="4269200"/>
                    <a:ext cx="10544" cy="103097"/>
                    <a:chOff x="2329" y="2599"/>
                    <a:chExt cx="43" cy="386"/>
                  </a:xfrm>
                  <a:grpFill/>
                </p:grpSpPr>
                <p:sp>
                  <p:nvSpPr>
                    <p:cNvPr id="84250"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4251"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5" name="Group 6064"/>
                  <p:cNvGrpSpPr>
                    <a:grpSpLocks noChangeAspect="1"/>
                  </p:cNvGrpSpPr>
                  <p:nvPr/>
                </p:nvGrpSpPr>
                <p:grpSpPr bwMode="auto">
                  <a:xfrm>
                    <a:off x="3829942" y="4295547"/>
                    <a:ext cx="10544" cy="71022"/>
                    <a:chOff x="2065" y="2441"/>
                    <a:chExt cx="40" cy="272"/>
                  </a:xfrm>
                  <a:grpFill/>
                </p:grpSpPr>
                <p:sp>
                  <p:nvSpPr>
                    <p:cNvPr id="84255"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73"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6" name="Group 6067"/>
                  <p:cNvGrpSpPr>
                    <a:grpSpLocks noChangeAspect="1"/>
                  </p:cNvGrpSpPr>
                  <p:nvPr/>
                </p:nvGrpSpPr>
                <p:grpSpPr bwMode="auto">
                  <a:xfrm flipV="1">
                    <a:off x="3872119" y="4313875"/>
                    <a:ext cx="10544" cy="48112"/>
                    <a:chOff x="2815" y="1923"/>
                    <a:chExt cx="40" cy="217"/>
                  </a:xfrm>
                  <a:grpFill/>
                </p:grpSpPr>
                <p:sp>
                  <p:nvSpPr>
                    <p:cNvPr id="1574"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75"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7" name="Group 6070"/>
                  <p:cNvGrpSpPr>
                    <a:grpSpLocks noChangeAspect="1"/>
                  </p:cNvGrpSpPr>
                  <p:nvPr/>
                </p:nvGrpSpPr>
                <p:grpSpPr bwMode="auto">
                  <a:xfrm>
                    <a:off x="3971235" y="4224525"/>
                    <a:ext cx="11599" cy="72168"/>
                    <a:chOff x="2329" y="2599"/>
                    <a:chExt cx="43" cy="386"/>
                  </a:xfrm>
                  <a:grpFill/>
                </p:grpSpPr>
                <p:sp>
                  <p:nvSpPr>
                    <p:cNvPr id="1576"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77"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8" name="Group 6073"/>
                  <p:cNvGrpSpPr>
                    <a:grpSpLocks noChangeAspect="1"/>
                  </p:cNvGrpSpPr>
                  <p:nvPr/>
                </p:nvGrpSpPr>
                <p:grpSpPr bwMode="auto">
                  <a:xfrm>
                    <a:off x="4012358" y="4230252"/>
                    <a:ext cx="10544" cy="42384"/>
                    <a:chOff x="2478" y="2807"/>
                    <a:chExt cx="43" cy="178"/>
                  </a:xfrm>
                  <a:grpFill/>
                </p:grpSpPr>
                <p:sp>
                  <p:nvSpPr>
                    <p:cNvPr id="1578"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79"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09" name="Group 6076"/>
                  <p:cNvGrpSpPr>
                    <a:grpSpLocks noChangeAspect="1"/>
                  </p:cNvGrpSpPr>
                  <p:nvPr/>
                </p:nvGrpSpPr>
                <p:grpSpPr bwMode="auto">
                  <a:xfrm>
                    <a:off x="4075624" y="4241707"/>
                    <a:ext cx="11599" cy="117989"/>
                    <a:chOff x="2195" y="2463"/>
                    <a:chExt cx="40" cy="442"/>
                  </a:xfrm>
                  <a:grpFill/>
                </p:grpSpPr>
                <p:sp>
                  <p:nvSpPr>
                    <p:cNvPr id="1580"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81"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10" name="Group 6079"/>
                  <p:cNvGrpSpPr>
                    <a:grpSpLocks noChangeAspect="1"/>
                  </p:cNvGrpSpPr>
                  <p:nvPr/>
                </p:nvGrpSpPr>
                <p:grpSpPr bwMode="auto">
                  <a:xfrm>
                    <a:off x="4110420" y="4285237"/>
                    <a:ext cx="10544" cy="83623"/>
                    <a:chOff x="2329" y="2599"/>
                    <a:chExt cx="43" cy="386"/>
                  </a:xfrm>
                  <a:grpFill/>
                </p:grpSpPr>
                <p:sp>
                  <p:nvSpPr>
                    <p:cNvPr id="1582"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83"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11" name="Group 6082"/>
                  <p:cNvGrpSpPr>
                    <a:grpSpLocks noChangeAspect="1"/>
                  </p:cNvGrpSpPr>
                  <p:nvPr/>
                </p:nvGrpSpPr>
                <p:grpSpPr bwMode="auto">
                  <a:xfrm>
                    <a:off x="4042936" y="4225670"/>
                    <a:ext cx="11599" cy="89351"/>
                    <a:chOff x="2065" y="2441"/>
                    <a:chExt cx="40" cy="272"/>
                  </a:xfrm>
                  <a:grpFill/>
                </p:grpSpPr>
                <p:sp>
                  <p:nvSpPr>
                    <p:cNvPr id="1584"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85"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12" name="Group 6269"/>
                  <p:cNvGrpSpPr>
                    <a:grpSpLocks noChangeAspect="1"/>
                  </p:cNvGrpSpPr>
                  <p:nvPr/>
                </p:nvGrpSpPr>
                <p:grpSpPr bwMode="auto">
                  <a:xfrm>
                    <a:off x="3111876" y="4227961"/>
                    <a:ext cx="11599" cy="59567"/>
                    <a:chOff x="3094" y="2443"/>
                    <a:chExt cx="40" cy="183"/>
                  </a:xfrm>
                  <a:grpFill/>
                </p:grpSpPr>
                <p:sp>
                  <p:nvSpPr>
                    <p:cNvPr id="1586"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87"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1513" name="Group 6278"/>
                  <p:cNvGrpSpPr>
                    <a:grpSpLocks noChangeAspect="1"/>
                  </p:cNvGrpSpPr>
                  <p:nvPr/>
                </p:nvGrpSpPr>
                <p:grpSpPr bwMode="auto">
                  <a:xfrm>
                    <a:off x="3157216" y="4233689"/>
                    <a:ext cx="10544" cy="42384"/>
                    <a:chOff x="2478" y="2807"/>
                    <a:chExt cx="43" cy="178"/>
                  </a:xfrm>
                  <a:grpFill/>
                </p:grpSpPr>
                <p:sp>
                  <p:nvSpPr>
                    <p:cNvPr id="1588"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89"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sp>
                <p:nvSpPr>
                  <p:cNvPr id="1590"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1"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2"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3"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4"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5"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6"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597"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grpSp>
              <p:nvGrpSpPr>
                <p:cNvPr id="77189" name="组合 951"/>
                <p:cNvGrpSpPr>
                  <a:grpSpLocks/>
                </p:cNvGrpSpPr>
                <p:nvPr/>
              </p:nvGrpSpPr>
              <p:grpSpPr bwMode="auto">
                <a:xfrm>
                  <a:off x="4172599" y="4221087"/>
                  <a:ext cx="783441" cy="151209"/>
                  <a:chOff x="2310510" y="4221088"/>
                  <a:chExt cx="783441" cy="151209"/>
                </a:xfrm>
              </p:grpSpPr>
              <p:sp>
                <p:nvSpPr>
                  <p:cNvPr id="77190"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91"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92"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93"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7194" name="Group 6191"/>
                  <p:cNvGrpSpPr>
                    <a:grpSpLocks noChangeAspect="1"/>
                  </p:cNvGrpSpPr>
                  <p:nvPr/>
                </p:nvGrpSpPr>
                <p:grpSpPr bwMode="auto">
                  <a:xfrm>
                    <a:off x="2343198" y="4230252"/>
                    <a:ext cx="9490" cy="116843"/>
                    <a:chOff x="2195" y="2463"/>
                    <a:chExt cx="40" cy="442"/>
                  </a:xfrm>
                </p:grpSpPr>
                <p:sp>
                  <p:nvSpPr>
                    <p:cNvPr id="77266"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67"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95" name="Group 6194"/>
                  <p:cNvGrpSpPr>
                    <a:grpSpLocks noChangeAspect="1"/>
                  </p:cNvGrpSpPr>
                  <p:nvPr/>
                </p:nvGrpSpPr>
                <p:grpSpPr bwMode="auto">
                  <a:xfrm>
                    <a:off x="2376939" y="4266909"/>
                    <a:ext cx="10544" cy="103097"/>
                    <a:chOff x="2329" y="2599"/>
                    <a:chExt cx="43" cy="386"/>
                  </a:xfrm>
                </p:grpSpPr>
                <p:sp>
                  <p:nvSpPr>
                    <p:cNvPr id="77264"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65"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96" name="Group 6200"/>
                  <p:cNvGrpSpPr>
                    <a:grpSpLocks noChangeAspect="1"/>
                  </p:cNvGrpSpPr>
                  <p:nvPr/>
                </p:nvGrpSpPr>
                <p:grpSpPr bwMode="auto">
                  <a:xfrm>
                    <a:off x="2310510" y="4225670"/>
                    <a:ext cx="9490" cy="71022"/>
                    <a:chOff x="2065" y="2441"/>
                    <a:chExt cx="40" cy="272"/>
                  </a:xfrm>
                </p:grpSpPr>
                <p:sp>
                  <p:nvSpPr>
                    <p:cNvPr id="77262"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63"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97" name="Group 6203"/>
                  <p:cNvGrpSpPr>
                    <a:grpSpLocks noChangeAspect="1"/>
                  </p:cNvGrpSpPr>
                  <p:nvPr/>
                </p:nvGrpSpPr>
                <p:grpSpPr bwMode="auto">
                  <a:xfrm>
                    <a:off x="2409627" y="4319603"/>
                    <a:ext cx="10544" cy="42384"/>
                    <a:chOff x="2478" y="2807"/>
                    <a:chExt cx="43" cy="178"/>
                  </a:xfrm>
                </p:grpSpPr>
                <p:sp>
                  <p:nvSpPr>
                    <p:cNvPr id="77260"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61"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98" name="Group 6206"/>
                  <p:cNvGrpSpPr>
                    <a:grpSpLocks noChangeAspect="1"/>
                  </p:cNvGrpSpPr>
                  <p:nvPr/>
                </p:nvGrpSpPr>
                <p:grpSpPr bwMode="auto">
                  <a:xfrm>
                    <a:off x="2543539" y="4225670"/>
                    <a:ext cx="11599" cy="59567"/>
                    <a:chOff x="3094" y="2443"/>
                    <a:chExt cx="40" cy="183"/>
                  </a:xfrm>
                </p:grpSpPr>
                <p:sp>
                  <p:nvSpPr>
                    <p:cNvPr id="77258"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59"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99" name="Group 6209"/>
                  <p:cNvGrpSpPr>
                    <a:grpSpLocks noChangeAspect="1"/>
                  </p:cNvGrpSpPr>
                  <p:nvPr/>
                </p:nvGrpSpPr>
                <p:grpSpPr bwMode="auto">
                  <a:xfrm>
                    <a:off x="2516124" y="4225670"/>
                    <a:ext cx="11599" cy="108825"/>
                    <a:chOff x="2978" y="2432"/>
                    <a:chExt cx="46" cy="375"/>
                  </a:xfrm>
                </p:grpSpPr>
                <p:sp>
                  <p:nvSpPr>
                    <p:cNvPr id="77256"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57"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0" name="Group 6212"/>
                  <p:cNvGrpSpPr>
                    <a:grpSpLocks noChangeAspect="1"/>
                  </p:cNvGrpSpPr>
                  <p:nvPr/>
                </p:nvGrpSpPr>
                <p:grpSpPr bwMode="auto">
                  <a:xfrm>
                    <a:off x="2483437" y="4247435"/>
                    <a:ext cx="10544" cy="116843"/>
                    <a:chOff x="2832" y="2516"/>
                    <a:chExt cx="43" cy="436"/>
                  </a:xfrm>
                </p:grpSpPr>
                <p:sp>
                  <p:nvSpPr>
                    <p:cNvPr id="77254"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55"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1" name="Group 6215"/>
                  <p:cNvGrpSpPr>
                    <a:grpSpLocks noChangeAspect="1"/>
                  </p:cNvGrpSpPr>
                  <p:nvPr/>
                </p:nvGrpSpPr>
                <p:grpSpPr bwMode="auto">
                  <a:xfrm>
                    <a:off x="2448640" y="4307002"/>
                    <a:ext cx="9490" cy="57276"/>
                    <a:chOff x="2668" y="2761"/>
                    <a:chExt cx="40" cy="217"/>
                  </a:xfrm>
                </p:grpSpPr>
                <p:sp>
                  <p:nvSpPr>
                    <p:cNvPr id="77252"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53"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2" name="Group 6218"/>
                  <p:cNvGrpSpPr>
                    <a:grpSpLocks noChangeAspect="1"/>
                  </p:cNvGrpSpPr>
                  <p:nvPr/>
                </p:nvGrpSpPr>
                <p:grpSpPr bwMode="auto">
                  <a:xfrm flipV="1">
                    <a:off x="2655308" y="4252017"/>
                    <a:ext cx="9490" cy="116843"/>
                    <a:chOff x="3217" y="3037"/>
                    <a:chExt cx="46" cy="372"/>
                  </a:xfrm>
                </p:grpSpPr>
                <p:sp>
                  <p:nvSpPr>
                    <p:cNvPr id="77250"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51"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3" name="Group 6221"/>
                  <p:cNvGrpSpPr>
                    <a:grpSpLocks noChangeAspect="1"/>
                  </p:cNvGrpSpPr>
                  <p:nvPr/>
                </p:nvGrpSpPr>
                <p:grpSpPr bwMode="auto">
                  <a:xfrm>
                    <a:off x="2619458" y="4222234"/>
                    <a:ext cx="11599" cy="116843"/>
                    <a:chOff x="3353" y="3099"/>
                    <a:chExt cx="40" cy="455"/>
                  </a:xfrm>
                </p:grpSpPr>
                <p:sp>
                  <p:nvSpPr>
                    <p:cNvPr id="77248"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49"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4" name="Group 6224"/>
                  <p:cNvGrpSpPr>
                    <a:grpSpLocks noChangeAspect="1"/>
                  </p:cNvGrpSpPr>
                  <p:nvPr/>
                </p:nvGrpSpPr>
                <p:grpSpPr bwMode="auto">
                  <a:xfrm>
                    <a:off x="2590988" y="4224525"/>
                    <a:ext cx="11599" cy="68731"/>
                    <a:chOff x="3486" y="3261"/>
                    <a:chExt cx="40" cy="337"/>
                  </a:xfrm>
                </p:grpSpPr>
                <p:sp>
                  <p:nvSpPr>
                    <p:cNvPr id="77246"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47"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5" name="Group 6227"/>
                  <p:cNvGrpSpPr>
                    <a:grpSpLocks noChangeAspect="1"/>
                  </p:cNvGrpSpPr>
                  <p:nvPr/>
                </p:nvGrpSpPr>
                <p:grpSpPr bwMode="auto">
                  <a:xfrm>
                    <a:off x="2794493" y="4229107"/>
                    <a:ext cx="9490" cy="117989"/>
                    <a:chOff x="2195" y="2463"/>
                    <a:chExt cx="40" cy="442"/>
                  </a:xfrm>
                </p:grpSpPr>
                <p:sp>
                  <p:nvSpPr>
                    <p:cNvPr id="77244"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45"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6" name="Group 6230"/>
                  <p:cNvGrpSpPr>
                    <a:grpSpLocks noChangeAspect="1"/>
                  </p:cNvGrpSpPr>
                  <p:nvPr/>
                </p:nvGrpSpPr>
                <p:grpSpPr bwMode="auto">
                  <a:xfrm>
                    <a:off x="2756534" y="4266909"/>
                    <a:ext cx="10544" cy="103097"/>
                    <a:chOff x="2329" y="2599"/>
                    <a:chExt cx="43" cy="386"/>
                  </a:xfrm>
                </p:grpSpPr>
                <p:sp>
                  <p:nvSpPr>
                    <p:cNvPr id="77242"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43"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7" name="Group 6233"/>
                  <p:cNvGrpSpPr>
                    <a:grpSpLocks noChangeAspect="1"/>
                  </p:cNvGrpSpPr>
                  <p:nvPr/>
                </p:nvGrpSpPr>
                <p:grpSpPr bwMode="auto">
                  <a:xfrm>
                    <a:off x="2684832" y="4295547"/>
                    <a:ext cx="9490" cy="71022"/>
                    <a:chOff x="2065" y="2441"/>
                    <a:chExt cx="40" cy="272"/>
                  </a:xfrm>
                </p:grpSpPr>
                <p:sp>
                  <p:nvSpPr>
                    <p:cNvPr id="77240"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41"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8" name="Group 6236"/>
                  <p:cNvGrpSpPr>
                    <a:grpSpLocks noChangeAspect="1"/>
                  </p:cNvGrpSpPr>
                  <p:nvPr/>
                </p:nvGrpSpPr>
                <p:grpSpPr bwMode="auto">
                  <a:xfrm flipV="1">
                    <a:off x="2725955" y="4313875"/>
                    <a:ext cx="11599" cy="48112"/>
                    <a:chOff x="2815" y="1923"/>
                    <a:chExt cx="40" cy="217"/>
                  </a:xfrm>
                </p:grpSpPr>
                <p:sp>
                  <p:nvSpPr>
                    <p:cNvPr id="77238"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39"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09" name="Group 6239"/>
                  <p:cNvGrpSpPr>
                    <a:grpSpLocks noChangeAspect="1"/>
                  </p:cNvGrpSpPr>
                  <p:nvPr/>
                </p:nvGrpSpPr>
                <p:grpSpPr bwMode="auto">
                  <a:xfrm>
                    <a:off x="2826126" y="4224525"/>
                    <a:ext cx="11599" cy="72168"/>
                    <a:chOff x="2329" y="2599"/>
                    <a:chExt cx="43" cy="386"/>
                  </a:xfrm>
                </p:grpSpPr>
                <p:sp>
                  <p:nvSpPr>
                    <p:cNvPr id="77236"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37"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0" name="Group 6242"/>
                  <p:cNvGrpSpPr>
                    <a:grpSpLocks noChangeAspect="1"/>
                  </p:cNvGrpSpPr>
                  <p:nvPr/>
                </p:nvGrpSpPr>
                <p:grpSpPr bwMode="auto">
                  <a:xfrm>
                    <a:off x="2866194" y="4230252"/>
                    <a:ext cx="10544" cy="42384"/>
                    <a:chOff x="2478" y="2807"/>
                    <a:chExt cx="43" cy="178"/>
                  </a:xfrm>
                </p:grpSpPr>
                <p:sp>
                  <p:nvSpPr>
                    <p:cNvPr id="77234"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35"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1" name="Group 6245"/>
                  <p:cNvGrpSpPr>
                    <a:grpSpLocks noChangeAspect="1"/>
                  </p:cNvGrpSpPr>
                  <p:nvPr/>
                </p:nvGrpSpPr>
                <p:grpSpPr bwMode="auto">
                  <a:xfrm>
                    <a:off x="2930514" y="4241707"/>
                    <a:ext cx="10544" cy="117989"/>
                    <a:chOff x="2195" y="2463"/>
                    <a:chExt cx="40" cy="442"/>
                  </a:xfrm>
                </p:grpSpPr>
                <p:sp>
                  <p:nvSpPr>
                    <p:cNvPr id="77232"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33"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2" name="Group 6248"/>
                  <p:cNvGrpSpPr>
                    <a:grpSpLocks noChangeAspect="1"/>
                  </p:cNvGrpSpPr>
                  <p:nvPr/>
                </p:nvGrpSpPr>
                <p:grpSpPr bwMode="auto">
                  <a:xfrm>
                    <a:off x="2964256" y="4285237"/>
                    <a:ext cx="10544" cy="83623"/>
                    <a:chOff x="2329" y="2599"/>
                    <a:chExt cx="43" cy="386"/>
                  </a:xfrm>
                </p:grpSpPr>
                <p:sp>
                  <p:nvSpPr>
                    <p:cNvPr id="77230"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31"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3" name="Group 6251"/>
                  <p:cNvGrpSpPr>
                    <a:grpSpLocks noChangeAspect="1"/>
                  </p:cNvGrpSpPr>
                  <p:nvPr/>
                </p:nvGrpSpPr>
                <p:grpSpPr bwMode="auto">
                  <a:xfrm>
                    <a:off x="2897827" y="4225670"/>
                    <a:ext cx="10544" cy="89351"/>
                    <a:chOff x="2065" y="2441"/>
                    <a:chExt cx="40" cy="272"/>
                  </a:xfrm>
                </p:grpSpPr>
                <p:sp>
                  <p:nvSpPr>
                    <p:cNvPr id="77228"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29"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4" name="Group 6272"/>
                  <p:cNvGrpSpPr>
                    <a:grpSpLocks noChangeAspect="1"/>
                  </p:cNvGrpSpPr>
                  <p:nvPr/>
                </p:nvGrpSpPr>
                <p:grpSpPr bwMode="auto">
                  <a:xfrm>
                    <a:off x="3082352" y="4231398"/>
                    <a:ext cx="11599" cy="108825"/>
                    <a:chOff x="2978" y="2432"/>
                    <a:chExt cx="46" cy="375"/>
                  </a:xfrm>
                </p:grpSpPr>
                <p:sp>
                  <p:nvSpPr>
                    <p:cNvPr id="77226"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27"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5" name="Group 6275"/>
                  <p:cNvGrpSpPr>
                    <a:grpSpLocks noChangeAspect="1"/>
                  </p:cNvGrpSpPr>
                  <p:nvPr/>
                </p:nvGrpSpPr>
                <p:grpSpPr bwMode="auto">
                  <a:xfrm>
                    <a:off x="3016977" y="4309293"/>
                    <a:ext cx="10544" cy="58422"/>
                    <a:chOff x="2668" y="2761"/>
                    <a:chExt cx="40" cy="217"/>
                  </a:xfrm>
                </p:grpSpPr>
                <p:sp>
                  <p:nvSpPr>
                    <p:cNvPr id="77224"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25"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216" name="Group 6281"/>
                  <p:cNvGrpSpPr>
                    <a:grpSpLocks noChangeAspect="1"/>
                  </p:cNvGrpSpPr>
                  <p:nvPr/>
                </p:nvGrpSpPr>
                <p:grpSpPr bwMode="auto">
                  <a:xfrm>
                    <a:off x="3046501" y="4268054"/>
                    <a:ext cx="11599" cy="98515"/>
                    <a:chOff x="1015" y="2428"/>
                    <a:chExt cx="46" cy="372"/>
                  </a:xfrm>
                </p:grpSpPr>
                <p:sp>
                  <p:nvSpPr>
                    <p:cNvPr id="77222"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223"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sp>
                <p:nvSpPr>
                  <p:cNvPr id="77217"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18"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19"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20"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221"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pic>
            <p:nvPicPr>
              <p:cNvPr id="77178" name="Picture 235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70152" y="1484784"/>
                <a:ext cx="1829952" cy="1360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4" name="椭圆 943"/>
              <p:cNvSpPr/>
              <p:nvPr/>
            </p:nvSpPr>
            <p:spPr>
              <a:xfrm rot="581405">
                <a:off x="5379371" y="1999938"/>
                <a:ext cx="1105560" cy="415526"/>
              </a:xfrm>
              <a:prstGeom prst="ellipse">
                <a:avLst/>
              </a:prstGeom>
              <a:gradFill flip="none" rotWithShape="1">
                <a:gsLst>
                  <a:gs pos="0">
                    <a:srgbClr val="FBEAC7"/>
                  </a:gs>
                  <a:gs pos="0">
                    <a:srgbClr val="FEE7F2"/>
                  </a:gs>
                  <a:gs pos="36000">
                    <a:srgbClr val="FAC77D"/>
                  </a:gs>
                  <a:gs pos="61000">
                    <a:srgbClr val="FBA97D"/>
                  </a:gs>
                  <a:gs pos="82001">
                    <a:srgbClr val="FBD49C"/>
                  </a:gs>
                  <a:gs pos="0">
                    <a:srgbClr val="FEE7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2"/>
                    </a:solidFill>
                    <a:latin typeface="Times New Roman" pitchFamily="18" charset="0"/>
                    <a:cs typeface="Times New Roman" pitchFamily="18" charset="0"/>
                  </a:rPr>
                  <a:t>TAF9</a:t>
                </a:r>
                <a:endParaRPr lang="zh-CN" altLang="en-US" sz="1200" b="1" dirty="0">
                  <a:solidFill>
                    <a:schemeClr val="bg2"/>
                  </a:solidFill>
                  <a:latin typeface="Times New Roman" pitchFamily="18" charset="0"/>
                  <a:cs typeface="Times New Roman" pitchFamily="18" charset="0"/>
                </a:endParaRPr>
              </a:p>
            </p:txBody>
          </p:sp>
          <p:sp>
            <p:nvSpPr>
              <p:cNvPr id="945" name="椭圆 944"/>
              <p:cNvSpPr/>
              <p:nvPr/>
            </p:nvSpPr>
            <p:spPr>
              <a:xfrm rot="19698770">
                <a:off x="6165516" y="1885785"/>
                <a:ext cx="787362" cy="600129"/>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2"/>
                    </a:solidFill>
                    <a:latin typeface="Times New Roman" pitchFamily="18" charset="0"/>
                    <a:cs typeface="Times New Roman" pitchFamily="18" charset="0"/>
                  </a:rPr>
                  <a:t>TAF6</a:t>
                </a:r>
                <a:endParaRPr lang="zh-CN" altLang="en-US" sz="1050" b="1" dirty="0">
                  <a:solidFill>
                    <a:schemeClr val="bg2"/>
                  </a:solidFill>
                  <a:latin typeface="Times New Roman" pitchFamily="18" charset="0"/>
                  <a:cs typeface="Times New Roman" pitchFamily="18" charset="0"/>
                </a:endParaRPr>
              </a:p>
            </p:txBody>
          </p:sp>
        </p:grpSp>
        <p:sp>
          <p:nvSpPr>
            <p:cNvPr id="940" name="椭圆 939"/>
            <p:cNvSpPr/>
            <p:nvPr/>
          </p:nvSpPr>
          <p:spPr>
            <a:xfrm>
              <a:off x="6410938" y="3759634"/>
              <a:ext cx="864971" cy="510294"/>
            </a:xfrm>
            <a:prstGeom prst="ellips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B</a:t>
              </a:r>
              <a:endParaRPr lang="zh-CN" altLang="en-US" b="1" dirty="0">
                <a:solidFill>
                  <a:schemeClr val="bg2"/>
                </a:solidFill>
                <a:latin typeface="Times New Roman" pitchFamily="18" charset="0"/>
                <a:cs typeface="Times New Roman" pitchFamily="18" charset="0"/>
              </a:endParaRPr>
            </a:p>
          </p:txBody>
        </p:sp>
        <p:sp>
          <p:nvSpPr>
            <p:cNvPr id="941" name="椭圆 940"/>
            <p:cNvSpPr/>
            <p:nvPr/>
          </p:nvSpPr>
          <p:spPr>
            <a:xfrm>
              <a:off x="5813286" y="3871412"/>
              <a:ext cx="576648" cy="512723"/>
            </a:xfrm>
            <a:prstGeom prst="ellipse">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F</a:t>
              </a:r>
              <a:endParaRPr lang="zh-CN" altLang="en-US" b="1" dirty="0">
                <a:solidFill>
                  <a:schemeClr val="bg2"/>
                </a:solidFill>
                <a:latin typeface="Times New Roman" pitchFamily="18" charset="0"/>
                <a:cs typeface="Times New Roman" pitchFamily="18" charset="0"/>
              </a:endParaRPr>
            </a:p>
          </p:txBody>
        </p:sp>
      </p:grpSp>
      <p:sp>
        <p:nvSpPr>
          <p:cNvPr id="938" name="椭圆 937"/>
          <p:cNvSpPr/>
          <p:nvPr/>
        </p:nvSpPr>
        <p:spPr bwMode="auto">
          <a:xfrm>
            <a:off x="3844842" y="5611729"/>
            <a:ext cx="3895510" cy="862096"/>
          </a:xfrm>
          <a:prstGeom prst="ellipse">
            <a:avLst/>
          </a:prstGeom>
          <a:gradFill flip="none" rotWithShape="1">
            <a:gsLst>
              <a:gs pos="5000">
                <a:srgbClr val="FF66FF">
                  <a:tint val="66000"/>
                  <a:satMod val="160000"/>
                  <a:alpha val="0"/>
                  <a:lumMod val="99000"/>
                  <a:lumOff val="1000"/>
                </a:srgbClr>
              </a:gs>
              <a:gs pos="70000">
                <a:srgbClr val="FF66FF">
                  <a:tint val="44500"/>
                  <a:satMod val="160000"/>
                </a:srgbClr>
              </a:gs>
              <a:gs pos="100000">
                <a:srgbClr val="FF66FF">
                  <a:tint val="23500"/>
                  <a:satMod val="160000"/>
                </a:srgbClr>
              </a:gs>
            </a:gsLst>
            <a:lin ang="16200000" scaled="1"/>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b="1" dirty="0">
              <a:solidFill>
                <a:schemeClr val="bg2"/>
              </a:solidFill>
              <a:latin typeface="Times New Roman" pitchFamily="18" charset="0"/>
              <a:cs typeface="Times New Roman" pitchFamily="18" charset="0"/>
            </a:endParaRPr>
          </a:p>
          <a:p>
            <a:pPr algn="ctr">
              <a:defRPr/>
            </a:pPr>
            <a:endParaRPr lang="en-US" altLang="zh-CN" b="1" dirty="0">
              <a:solidFill>
                <a:schemeClr val="bg2"/>
              </a:solidFill>
              <a:latin typeface="Times New Roman" pitchFamily="18" charset="0"/>
              <a:cs typeface="Times New Roman" pitchFamily="18" charset="0"/>
            </a:endParaRPr>
          </a:p>
          <a:p>
            <a:pPr algn="ctr">
              <a:defRPr/>
            </a:pPr>
            <a:endParaRPr lang="en-US" altLang="zh-CN" b="1" dirty="0">
              <a:solidFill>
                <a:schemeClr val="bg2"/>
              </a:solidFill>
              <a:latin typeface="Times New Roman" pitchFamily="18" charset="0"/>
              <a:cs typeface="Times New Roman" pitchFamily="18" charset="0"/>
            </a:endParaRPr>
          </a:p>
          <a:p>
            <a:pPr algn="ctr">
              <a:defRPr/>
            </a:pPr>
            <a:r>
              <a:rPr lang="en-US" altLang="zh-CN" b="1" dirty="0">
                <a:solidFill>
                  <a:schemeClr val="bg2"/>
                </a:solidFill>
                <a:latin typeface="Times New Roman" pitchFamily="18" charset="0"/>
                <a:cs typeface="Times New Roman" pitchFamily="18" charset="0"/>
              </a:rPr>
              <a:t>Poly Ⅱ</a:t>
            </a:r>
            <a:endParaRPr lang="zh-CN" altLang="en-US" b="1" dirty="0">
              <a:solidFill>
                <a:schemeClr val="bg2"/>
              </a:solidFill>
              <a:latin typeface="Times New Roman" pitchFamily="18" charset="0"/>
              <a:cs typeface="Times New Roman" pitchFamily="18" charset="0"/>
            </a:endParaRPr>
          </a:p>
        </p:txBody>
      </p:sp>
      <p:grpSp>
        <p:nvGrpSpPr>
          <p:cNvPr id="76816" name="组合 744"/>
          <p:cNvGrpSpPr>
            <a:grpSpLocks/>
          </p:cNvGrpSpPr>
          <p:nvPr/>
        </p:nvGrpSpPr>
        <p:grpSpPr bwMode="auto">
          <a:xfrm>
            <a:off x="2171700" y="6135688"/>
            <a:ext cx="1606550" cy="98425"/>
            <a:chOff x="673748" y="1513388"/>
            <a:chExt cx="1931681" cy="151210"/>
          </a:xfrm>
        </p:grpSpPr>
        <p:grpSp>
          <p:nvGrpSpPr>
            <p:cNvPr id="84253" name="组合 746"/>
            <p:cNvGrpSpPr/>
            <p:nvPr/>
          </p:nvGrpSpPr>
          <p:grpSpPr>
            <a:xfrm>
              <a:off x="673748" y="1513389"/>
              <a:ext cx="1214702" cy="151209"/>
              <a:chOff x="3039120" y="4221088"/>
              <a:chExt cx="1214702" cy="151209"/>
            </a:xfrm>
            <a:solidFill>
              <a:schemeClr val="bg1">
                <a:lumMod val="50000"/>
              </a:schemeClr>
            </a:solidFill>
          </p:grpSpPr>
          <p:sp>
            <p:nvSpPr>
              <p:cNvPr id="828"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29"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0"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1"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2"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3"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4"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35"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nvGrpSpPr>
              <p:cNvPr id="84254" name="Group 6001"/>
              <p:cNvGrpSpPr>
                <a:grpSpLocks noChangeAspect="1"/>
              </p:cNvGrpSpPr>
              <p:nvPr/>
            </p:nvGrpSpPr>
            <p:grpSpPr bwMode="auto">
              <a:xfrm>
                <a:off x="3184632" y="4223379"/>
                <a:ext cx="11599" cy="99660"/>
                <a:chOff x="1015" y="2428"/>
                <a:chExt cx="46" cy="372"/>
              </a:xfrm>
              <a:grpFill/>
            </p:grpSpPr>
            <p:sp>
              <p:nvSpPr>
                <p:cNvPr id="932"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33"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88" name="Group 6004"/>
              <p:cNvGrpSpPr>
                <a:grpSpLocks noChangeAspect="1"/>
              </p:cNvGrpSpPr>
              <p:nvPr/>
            </p:nvGrpSpPr>
            <p:grpSpPr bwMode="auto">
              <a:xfrm>
                <a:off x="3354395" y="4239416"/>
                <a:ext cx="9490" cy="119134"/>
                <a:chOff x="1790" y="2461"/>
                <a:chExt cx="40" cy="447"/>
              </a:xfrm>
              <a:grpFill/>
            </p:grpSpPr>
            <p:sp>
              <p:nvSpPr>
                <p:cNvPr id="930"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31"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89" name="Group 6007"/>
              <p:cNvGrpSpPr>
                <a:grpSpLocks noChangeAspect="1"/>
              </p:cNvGrpSpPr>
              <p:nvPr/>
            </p:nvGrpSpPr>
            <p:grpSpPr bwMode="auto">
              <a:xfrm>
                <a:off x="3217319" y="4240562"/>
                <a:ext cx="9490" cy="121425"/>
                <a:chOff x="1151" y="2490"/>
                <a:chExt cx="40" cy="455"/>
              </a:xfrm>
              <a:grpFill/>
            </p:grpSpPr>
            <p:sp>
              <p:nvSpPr>
                <p:cNvPr id="928"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29"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0" name="Group 6010"/>
              <p:cNvGrpSpPr>
                <a:grpSpLocks noChangeAspect="1"/>
              </p:cNvGrpSpPr>
              <p:nvPr/>
            </p:nvGrpSpPr>
            <p:grpSpPr bwMode="auto">
              <a:xfrm>
                <a:off x="3391299" y="4223379"/>
                <a:ext cx="8435" cy="85914"/>
                <a:chOff x="1914" y="2425"/>
                <a:chExt cx="40" cy="326"/>
              </a:xfrm>
              <a:grpFill/>
            </p:grpSpPr>
            <p:sp>
              <p:nvSpPr>
                <p:cNvPr id="926"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27"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1" name="Group 6013"/>
              <p:cNvGrpSpPr>
                <a:grpSpLocks noChangeAspect="1"/>
              </p:cNvGrpSpPr>
              <p:nvPr/>
            </p:nvGrpSpPr>
            <p:grpSpPr bwMode="auto">
              <a:xfrm>
                <a:off x="3248952" y="4278364"/>
                <a:ext cx="8435" cy="89351"/>
                <a:chOff x="1284" y="2652"/>
                <a:chExt cx="40" cy="337"/>
              </a:xfrm>
              <a:grpFill/>
            </p:grpSpPr>
            <p:sp>
              <p:nvSpPr>
                <p:cNvPr id="924"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25"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2" name="Group 6016"/>
              <p:cNvGrpSpPr>
                <a:grpSpLocks noChangeAspect="1"/>
              </p:cNvGrpSpPr>
              <p:nvPr/>
            </p:nvGrpSpPr>
            <p:grpSpPr bwMode="auto">
              <a:xfrm>
                <a:off x="3320653" y="4278364"/>
                <a:ext cx="9490" cy="93933"/>
                <a:chOff x="1658" y="2628"/>
                <a:chExt cx="40" cy="355"/>
              </a:xfrm>
              <a:grpFill/>
            </p:grpSpPr>
            <p:sp>
              <p:nvSpPr>
                <p:cNvPr id="922"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23"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3" name="Group 6019"/>
              <p:cNvGrpSpPr>
                <a:grpSpLocks noChangeAspect="1"/>
              </p:cNvGrpSpPr>
              <p:nvPr/>
            </p:nvGrpSpPr>
            <p:grpSpPr bwMode="auto">
              <a:xfrm>
                <a:off x="3291129" y="4326476"/>
                <a:ext cx="9490" cy="32075"/>
                <a:chOff x="1516" y="2835"/>
                <a:chExt cx="42" cy="123"/>
              </a:xfrm>
              <a:grpFill/>
            </p:grpSpPr>
            <p:sp>
              <p:nvSpPr>
                <p:cNvPr id="920"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21"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4" name="Group 6022"/>
              <p:cNvGrpSpPr>
                <a:grpSpLocks noChangeAspect="1"/>
              </p:cNvGrpSpPr>
              <p:nvPr/>
            </p:nvGrpSpPr>
            <p:grpSpPr bwMode="auto">
              <a:xfrm>
                <a:off x="3488307" y="4230252"/>
                <a:ext cx="10544" cy="116843"/>
                <a:chOff x="2195" y="2463"/>
                <a:chExt cx="40" cy="442"/>
              </a:xfrm>
              <a:grpFill/>
            </p:grpSpPr>
            <p:sp>
              <p:nvSpPr>
                <p:cNvPr id="918"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19"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5" name="Group 6025"/>
              <p:cNvGrpSpPr>
                <a:grpSpLocks noChangeAspect="1"/>
              </p:cNvGrpSpPr>
              <p:nvPr/>
            </p:nvGrpSpPr>
            <p:grpSpPr bwMode="auto">
              <a:xfrm>
                <a:off x="3523103" y="4266909"/>
                <a:ext cx="10544" cy="103097"/>
                <a:chOff x="2329" y="2599"/>
                <a:chExt cx="43" cy="386"/>
              </a:xfrm>
              <a:grpFill/>
            </p:grpSpPr>
            <p:sp>
              <p:nvSpPr>
                <p:cNvPr id="916"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17"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6" name="Group 6028"/>
              <p:cNvGrpSpPr>
                <a:grpSpLocks noChangeAspect="1"/>
              </p:cNvGrpSpPr>
              <p:nvPr/>
            </p:nvGrpSpPr>
            <p:grpSpPr bwMode="auto">
              <a:xfrm>
                <a:off x="3417660" y="4231398"/>
                <a:ext cx="10544" cy="42384"/>
                <a:chOff x="2478" y="2807"/>
                <a:chExt cx="43" cy="178"/>
              </a:xfrm>
              <a:grpFill/>
            </p:grpSpPr>
            <p:sp>
              <p:nvSpPr>
                <p:cNvPr id="914"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15"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7" name="Group 6031"/>
              <p:cNvGrpSpPr>
                <a:grpSpLocks noChangeAspect="1"/>
              </p:cNvGrpSpPr>
              <p:nvPr/>
            </p:nvGrpSpPr>
            <p:grpSpPr bwMode="auto">
              <a:xfrm>
                <a:off x="3455620" y="4225670"/>
                <a:ext cx="9490" cy="71022"/>
                <a:chOff x="2065" y="2441"/>
                <a:chExt cx="40" cy="272"/>
              </a:xfrm>
              <a:grpFill/>
            </p:grpSpPr>
            <p:sp>
              <p:nvSpPr>
                <p:cNvPr id="912"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13"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8" name="Group 6034"/>
              <p:cNvGrpSpPr>
                <a:grpSpLocks noChangeAspect="1"/>
              </p:cNvGrpSpPr>
              <p:nvPr/>
            </p:nvGrpSpPr>
            <p:grpSpPr bwMode="auto">
              <a:xfrm>
                <a:off x="3555790" y="4319603"/>
                <a:ext cx="10544" cy="42384"/>
                <a:chOff x="2478" y="2807"/>
                <a:chExt cx="43" cy="178"/>
              </a:xfrm>
              <a:grpFill/>
            </p:grpSpPr>
            <p:sp>
              <p:nvSpPr>
                <p:cNvPr id="910"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11"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299" name="Group 6037"/>
              <p:cNvGrpSpPr>
                <a:grpSpLocks noChangeAspect="1"/>
              </p:cNvGrpSpPr>
              <p:nvPr/>
            </p:nvGrpSpPr>
            <p:grpSpPr bwMode="auto">
              <a:xfrm>
                <a:off x="3689703" y="4225670"/>
                <a:ext cx="10544" cy="59567"/>
                <a:chOff x="3094" y="2443"/>
                <a:chExt cx="40" cy="183"/>
              </a:xfrm>
              <a:grpFill/>
            </p:grpSpPr>
            <p:sp>
              <p:nvSpPr>
                <p:cNvPr id="908"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09"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0" name="Group 6040"/>
              <p:cNvGrpSpPr>
                <a:grpSpLocks noChangeAspect="1"/>
              </p:cNvGrpSpPr>
              <p:nvPr/>
            </p:nvGrpSpPr>
            <p:grpSpPr bwMode="auto">
              <a:xfrm>
                <a:off x="3660179" y="4225670"/>
                <a:ext cx="10544" cy="108825"/>
                <a:chOff x="2978" y="2432"/>
                <a:chExt cx="46" cy="375"/>
              </a:xfrm>
              <a:grpFill/>
            </p:grpSpPr>
            <p:sp>
              <p:nvSpPr>
                <p:cNvPr id="906"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07"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1" name="Group 6043"/>
              <p:cNvGrpSpPr>
                <a:grpSpLocks noChangeAspect="1"/>
              </p:cNvGrpSpPr>
              <p:nvPr/>
            </p:nvGrpSpPr>
            <p:grpSpPr bwMode="auto">
              <a:xfrm>
                <a:off x="3628546" y="4247435"/>
                <a:ext cx="10544" cy="116843"/>
                <a:chOff x="2832" y="2516"/>
                <a:chExt cx="43" cy="436"/>
              </a:xfrm>
              <a:grpFill/>
            </p:grpSpPr>
            <p:sp>
              <p:nvSpPr>
                <p:cNvPr id="904"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05"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2" name="Group 6046"/>
              <p:cNvGrpSpPr>
                <a:grpSpLocks noChangeAspect="1"/>
              </p:cNvGrpSpPr>
              <p:nvPr/>
            </p:nvGrpSpPr>
            <p:grpSpPr bwMode="auto">
              <a:xfrm>
                <a:off x="3593750" y="4309293"/>
                <a:ext cx="9490" cy="57276"/>
                <a:chOff x="2668" y="2761"/>
                <a:chExt cx="40" cy="217"/>
              </a:xfrm>
              <a:grpFill/>
            </p:grpSpPr>
            <p:sp>
              <p:nvSpPr>
                <p:cNvPr id="902"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03"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3" name="Group 6049"/>
              <p:cNvGrpSpPr>
                <a:grpSpLocks noChangeAspect="1"/>
              </p:cNvGrpSpPr>
              <p:nvPr/>
            </p:nvGrpSpPr>
            <p:grpSpPr bwMode="auto">
              <a:xfrm flipV="1">
                <a:off x="3800418" y="4252017"/>
                <a:ext cx="9490" cy="116843"/>
                <a:chOff x="3217" y="3037"/>
                <a:chExt cx="46" cy="372"/>
              </a:xfrm>
              <a:grpFill/>
            </p:grpSpPr>
            <p:sp>
              <p:nvSpPr>
                <p:cNvPr id="900"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901"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4" name="Group 6052"/>
              <p:cNvGrpSpPr>
                <a:grpSpLocks noChangeAspect="1"/>
              </p:cNvGrpSpPr>
              <p:nvPr/>
            </p:nvGrpSpPr>
            <p:grpSpPr bwMode="auto">
              <a:xfrm>
                <a:off x="3765622" y="4222234"/>
                <a:ext cx="11599" cy="116843"/>
                <a:chOff x="3353" y="3099"/>
                <a:chExt cx="40" cy="455"/>
              </a:xfrm>
              <a:grpFill/>
            </p:grpSpPr>
            <p:sp>
              <p:nvSpPr>
                <p:cNvPr id="898"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99"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5" name="Group 6055"/>
              <p:cNvGrpSpPr>
                <a:grpSpLocks noChangeAspect="1"/>
              </p:cNvGrpSpPr>
              <p:nvPr/>
            </p:nvGrpSpPr>
            <p:grpSpPr bwMode="auto">
              <a:xfrm>
                <a:off x="3738206" y="4226816"/>
                <a:ext cx="11599" cy="68731"/>
                <a:chOff x="3486" y="3261"/>
                <a:chExt cx="40" cy="337"/>
              </a:xfrm>
              <a:grpFill/>
            </p:grpSpPr>
            <p:sp>
              <p:nvSpPr>
                <p:cNvPr id="896"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97"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06" name="Group 6058"/>
              <p:cNvGrpSpPr>
                <a:grpSpLocks noChangeAspect="1"/>
              </p:cNvGrpSpPr>
              <p:nvPr/>
            </p:nvGrpSpPr>
            <p:grpSpPr bwMode="auto">
              <a:xfrm>
                <a:off x="3941711" y="4229107"/>
                <a:ext cx="10544" cy="117989"/>
                <a:chOff x="2195" y="2463"/>
                <a:chExt cx="40" cy="442"/>
              </a:xfrm>
              <a:grpFill/>
            </p:grpSpPr>
            <p:sp>
              <p:nvSpPr>
                <p:cNvPr id="894"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95"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15" name="Group 6061"/>
              <p:cNvGrpSpPr>
                <a:grpSpLocks noChangeAspect="1"/>
              </p:cNvGrpSpPr>
              <p:nvPr/>
            </p:nvGrpSpPr>
            <p:grpSpPr bwMode="auto">
              <a:xfrm>
                <a:off x="3901643" y="4269200"/>
                <a:ext cx="10544" cy="103097"/>
                <a:chOff x="2329" y="2599"/>
                <a:chExt cx="43" cy="386"/>
              </a:xfrm>
              <a:grpFill/>
            </p:grpSpPr>
            <p:sp>
              <p:nvSpPr>
                <p:cNvPr id="892"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93"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16" name="Group 6064"/>
              <p:cNvGrpSpPr>
                <a:grpSpLocks noChangeAspect="1"/>
              </p:cNvGrpSpPr>
              <p:nvPr/>
            </p:nvGrpSpPr>
            <p:grpSpPr bwMode="auto">
              <a:xfrm>
                <a:off x="3829942" y="4295547"/>
                <a:ext cx="10544" cy="71022"/>
                <a:chOff x="2065" y="2441"/>
                <a:chExt cx="40" cy="272"/>
              </a:xfrm>
              <a:grpFill/>
            </p:grpSpPr>
            <p:sp>
              <p:nvSpPr>
                <p:cNvPr id="890"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91"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17" name="Group 6067"/>
              <p:cNvGrpSpPr>
                <a:grpSpLocks noChangeAspect="1"/>
              </p:cNvGrpSpPr>
              <p:nvPr/>
            </p:nvGrpSpPr>
            <p:grpSpPr bwMode="auto">
              <a:xfrm flipV="1">
                <a:off x="3872119" y="4313875"/>
                <a:ext cx="10544" cy="48112"/>
                <a:chOff x="2815" y="1923"/>
                <a:chExt cx="40" cy="217"/>
              </a:xfrm>
              <a:grpFill/>
            </p:grpSpPr>
            <p:sp>
              <p:nvSpPr>
                <p:cNvPr id="888"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89"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18" name="Group 6070"/>
              <p:cNvGrpSpPr>
                <a:grpSpLocks noChangeAspect="1"/>
              </p:cNvGrpSpPr>
              <p:nvPr/>
            </p:nvGrpSpPr>
            <p:grpSpPr bwMode="auto">
              <a:xfrm>
                <a:off x="3971235" y="4224525"/>
                <a:ext cx="11599" cy="72168"/>
                <a:chOff x="2329" y="2599"/>
                <a:chExt cx="43" cy="386"/>
              </a:xfrm>
              <a:grpFill/>
            </p:grpSpPr>
            <p:sp>
              <p:nvSpPr>
                <p:cNvPr id="886"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87"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19" name="Group 6073"/>
              <p:cNvGrpSpPr>
                <a:grpSpLocks noChangeAspect="1"/>
              </p:cNvGrpSpPr>
              <p:nvPr/>
            </p:nvGrpSpPr>
            <p:grpSpPr bwMode="auto">
              <a:xfrm>
                <a:off x="4012358" y="4230252"/>
                <a:ext cx="10544" cy="42384"/>
                <a:chOff x="2478" y="2807"/>
                <a:chExt cx="43" cy="178"/>
              </a:xfrm>
              <a:grpFill/>
            </p:grpSpPr>
            <p:sp>
              <p:nvSpPr>
                <p:cNvPr id="884"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85"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256" name="Group 6076"/>
              <p:cNvGrpSpPr>
                <a:grpSpLocks noChangeAspect="1"/>
              </p:cNvGrpSpPr>
              <p:nvPr/>
            </p:nvGrpSpPr>
            <p:grpSpPr bwMode="auto">
              <a:xfrm>
                <a:off x="4075624" y="4241707"/>
                <a:ext cx="11599" cy="117989"/>
                <a:chOff x="2195" y="2463"/>
                <a:chExt cx="40" cy="442"/>
              </a:xfrm>
              <a:grpFill/>
            </p:grpSpPr>
            <p:sp>
              <p:nvSpPr>
                <p:cNvPr id="882"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83"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258" name="Group 6079"/>
              <p:cNvGrpSpPr>
                <a:grpSpLocks noChangeAspect="1"/>
              </p:cNvGrpSpPr>
              <p:nvPr/>
            </p:nvGrpSpPr>
            <p:grpSpPr bwMode="auto">
              <a:xfrm>
                <a:off x="4110420" y="4285237"/>
                <a:ext cx="10544" cy="83623"/>
                <a:chOff x="2329" y="2599"/>
                <a:chExt cx="43" cy="386"/>
              </a:xfrm>
              <a:grpFill/>
            </p:grpSpPr>
            <p:sp>
              <p:nvSpPr>
                <p:cNvPr id="880"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81"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261" name="Group 6082"/>
              <p:cNvGrpSpPr>
                <a:grpSpLocks noChangeAspect="1"/>
              </p:cNvGrpSpPr>
              <p:nvPr/>
            </p:nvGrpSpPr>
            <p:grpSpPr bwMode="auto">
              <a:xfrm>
                <a:off x="4042936" y="4225670"/>
                <a:ext cx="11599" cy="89351"/>
                <a:chOff x="2065" y="2441"/>
                <a:chExt cx="40" cy="272"/>
              </a:xfrm>
              <a:grpFill/>
            </p:grpSpPr>
            <p:sp>
              <p:nvSpPr>
                <p:cNvPr id="878"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79"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262" name="Group 6269"/>
              <p:cNvGrpSpPr>
                <a:grpSpLocks noChangeAspect="1"/>
              </p:cNvGrpSpPr>
              <p:nvPr/>
            </p:nvGrpSpPr>
            <p:grpSpPr bwMode="auto">
              <a:xfrm>
                <a:off x="3111876" y="4227961"/>
                <a:ext cx="11599" cy="59567"/>
                <a:chOff x="3094" y="2443"/>
                <a:chExt cx="40" cy="183"/>
              </a:xfrm>
              <a:grpFill/>
            </p:grpSpPr>
            <p:sp>
              <p:nvSpPr>
                <p:cNvPr id="876"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77"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263" name="Group 6278"/>
              <p:cNvGrpSpPr>
                <a:grpSpLocks noChangeAspect="1"/>
              </p:cNvGrpSpPr>
              <p:nvPr/>
            </p:nvGrpSpPr>
            <p:grpSpPr bwMode="auto">
              <a:xfrm>
                <a:off x="3157216" y="4233689"/>
                <a:ext cx="10544" cy="42384"/>
                <a:chOff x="2478" y="2807"/>
                <a:chExt cx="43" cy="178"/>
              </a:xfrm>
              <a:grpFill/>
            </p:grpSpPr>
            <p:sp>
              <p:nvSpPr>
                <p:cNvPr id="874"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875"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sp>
            <p:nvSpPr>
              <p:cNvPr id="866"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67"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68"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69"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70"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71"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72"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873"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sp>
          <p:nvSpPr>
            <p:cNvPr id="77094" name="Freeform 5993"/>
            <p:cNvSpPr>
              <a:spLocks noChangeAspect="1"/>
            </p:cNvSpPr>
            <p:nvPr/>
          </p:nvSpPr>
          <p:spPr bwMode="auto">
            <a:xfrm>
              <a:off x="2454646" y="15133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7095" name="组合 748"/>
            <p:cNvGrpSpPr>
              <a:grpSpLocks/>
            </p:cNvGrpSpPr>
            <p:nvPr/>
          </p:nvGrpSpPr>
          <p:grpSpPr bwMode="auto">
            <a:xfrm>
              <a:off x="1807227" y="1513388"/>
              <a:ext cx="783441" cy="151209"/>
              <a:chOff x="2310510" y="4221088"/>
              <a:chExt cx="783441" cy="151209"/>
            </a:xfrm>
          </p:grpSpPr>
          <p:sp>
            <p:nvSpPr>
              <p:cNvPr id="77096"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97"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98"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99"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7100" name="Group 6191"/>
              <p:cNvGrpSpPr>
                <a:grpSpLocks noChangeAspect="1"/>
              </p:cNvGrpSpPr>
              <p:nvPr/>
            </p:nvGrpSpPr>
            <p:grpSpPr bwMode="auto">
              <a:xfrm>
                <a:off x="2343198" y="4230252"/>
                <a:ext cx="9490" cy="116843"/>
                <a:chOff x="2195" y="2463"/>
                <a:chExt cx="40" cy="442"/>
              </a:xfrm>
            </p:grpSpPr>
            <p:sp>
              <p:nvSpPr>
                <p:cNvPr id="77172"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73"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1" name="Group 6194"/>
              <p:cNvGrpSpPr>
                <a:grpSpLocks noChangeAspect="1"/>
              </p:cNvGrpSpPr>
              <p:nvPr/>
            </p:nvGrpSpPr>
            <p:grpSpPr bwMode="auto">
              <a:xfrm>
                <a:off x="2376939" y="4266909"/>
                <a:ext cx="10544" cy="103097"/>
                <a:chOff x="2329" y="2599"/>
                <a:chExt cx="43" cy="386"/>
              </a:xfrm>
            </p:grpSpPr>
            <p:sp>
              <p:nvSpPr>
                <p:cNvPr id="77170"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71"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2" name="Group 6200"/>
              <p:cNvGrpSpPr>
                <a:grpSpLocks noChangeAspect="1"/>
              </p:cNvGrpSpPr>
              <p:nvPr/>
            </p:nvGrpSpPr>
            <p:grpSpPr bwMode="auto">
              <a:xfrm>
                <a:off x="2310510" y="4225670"/>
                <a:ext cx="9490" cy="71022"/>
                <a:chOff x="2065" y="2441"/>
                <a:chExt cx="40" cy="272"/>
              </a:xfrm>
            </p:grpSpPr>
            <p:sp>
              <p:nvSpPr>
                <p:cNvPr id="77168"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69"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3" name="Group 6203"/>
              <p:cNvGrpSpPr>
                <a:grpSpLocks noChangeAspect="1"/>
              </p:cNvGrpSpPr>
              <p:nvPr/>
            </p:nvGrpSpPr>
            <p:grpSpPr bwMode="auto">
              <a:xfrm>
                <a:off x="2409627" y="4319603"/>
                <a:ext cx="10544" cy="42384"/>
                <a:chOff x="2478" y="2807"/>
                <a:chExt cx="43" cy="178"/>
              </a:xfrm>
            </p:grpSpPr>
            <p:sp>
              <p:nvSpPr>
                <p:cNvPr id="77166"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67"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4" name="Group 6206"/>
              <p:cNvGrpSpPr>
                <a:grpSpLocks noChangeAspect="1"/>
              </p:cNvGrpSpPr>
              <p:nvPr/>
            </p:nvGrpSpPr>
            <p:grpSpPr bwMode="auto">
              <a:xfrm>
                <a:off x="2543539" y="4225670"/>
                <a:ext cx="11599" cy="59567"/>
                <a:chOff x="3094" y="2443"/>
                <a:chExt cx="40" cy="183"/>
              </a:xfrm>
            </p:grpSpPr>
            <p:sp>
              <p:nvSpPr>
                <p:cNvPr id="77164"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65"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5" name="Group 6209"/>
              <p:cNvGrpSpPr>
                <a:grpSpLocks noChangeAspect="1"/>
              </p:cNvGrpSpPr>
              <p:nvPr/>
            </p:nvGrpSpPr>
            <p:grpSpPr bwMode="auto">
              <a:xfrm>
                <a:off x="2516124" y="4225670"/>
                <a:ext cx="11599" cy="108825"/>
                <a:chOff x="2978" y="2432"/>
                <a:chExt cx="46" cy="375"/>
              </a:xfrm>
            </p:grpSpPr>
            <p:sp>
              <p:nvSpPr>
                <p:cNvPr id="77162"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63"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6" name="Group 6212"/>
              <p:cNvGrpSpPr>
                <a:grpSpLocks noChangeAspect="1"/>
              </p:cNvGrpSpPr>
              <p:nvPr/>
            </p:nvGrpSpPr>
            <p:grpSpPr bwMode="auto">
              <a:xfrm>
                <a:off x="2483437" y="4247435"/>
                <a:ext cx="10544" cy="116843"/>
                <a:chOff x="2832" y="2516"/>
                <a:chExt cx="43" cy="436"/>
              </a:xfrm>
            </p:grpSpPr>
            <p:sp>
              <p:nvSpPr>
                <p:cNvPr id="77160"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61"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7" name="Group 6215"/>
              <p:cNvGrpSpPr>
                <a:grpSpLocks noChangeAspect="1"/>
              </p:cNvGrpSpPr>
              <p:nvPr/>
            </p:nvGrpSpPr>
            <p:grpSpPr bwMode="auto">
              <a:xfrm>
                <a:off x="2448640" y="4307002"/>
                <a:ext cx="9490" cy="57276"/>
                <a:chOff x="2668" y="2761"/>
                <a:chExt cx="40" cy="217"/>
              </a:xfrm>
            </p:grpSpPr>
            <p:sp>
              <p:nvSpPr>
                <p:cNvPr id="77158"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59"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8" name="Group 6218"/>
              <p:cNvGrpSpPr>
                <a:grpSpLocks noChangeAspect="1"/>
              </p:cNvGrpSpPr>
              <p:nvPr/>
            </p:nvGrpSpPr>
            <p:grpSpPr bwMode="auto">
              <a:xfrm flipV="1">
                <a:off x="2655308" y="4252017"/>
                <a:ext cx="9490" cy="116843"/>
                <a:chOff x="3217" y="3037"/>
                <a:chExt cx="46" cy="372"/>
              </a:xfrm>
            </p:grpSpPr>
            <p:sp>
              <p:nvSpPr>
                <p:cNvPr id="77156"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57"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09" name="Group 6221"/>
              <p:cNvGrpSpPr>
                <a:grpSpLocks noChangeAspect="1"/>
              </p:cNvGrpSpPr>
              <p:nvPr/>
            </p:nvGrpSpPr>
            <p:grpSpPr bwMode="auto">
              <a:xfrm>
                <a:off x="2619458" y="4222234"/>
                <a:ext cx="11599" cy="116843"/>
                <a:chOff x="3353" y="3099"/>
                <a:chExt cx="40" cy="455"/>
              </a:xfrm>
            </p:grpSpPr>
            <p:sp>
              <p:nvSpPr>
                <p:cNvPr id="77154"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55"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0" name="Group 6224"/>
              <p:cNvGrpSpPr>
                <a:grpSpLocks noChangeAspect="1"/>
              </p:cNvGrpSpPr>
              <p:nvPr/>
            </p:nvGrpSpPr>
            <p:grpSpPr bwMode="auto">
              <a:xfrm>
                <a:off x="2590988" y="4224525"/>
                <a:ext cx="11599" cy="68731"/>
                <a:chOff x="3486" y="3261"/>
                <a:chExt cx="40" cy="337"/>
              </a:xfrm>
            </p:grpSpPr>
            <p:sp>
              <p:nvSpPr>
                <p:cNvPr id="77152"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53"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1" name="Group 6227"/>
              <p:cNvGrpSpPr>
                <a:grpSpLocks noChangeAspect="1"/>
              </p:cNvGrpSpPr>
              <p:nvPr/>
            </p:nvGrpSpPr>
            <p:grpSpPr bwMode="auto">
              <a:xfrm>
                <a:off x="2794493" y="4229107"/>
                <a:ext cx="9490" cy="117989"/>
                <a:chOff x="2195" y="2463"/>
                <a:chExt cx="40" cy="442"/>
              </a:xfrm>
            </p:grpSpPr>
            <p:sp>
              <p:nvSpPr>
                <p:cNvPr id="77150"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51"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2" name="Group 6230"/>
              <p:cNvGrpSpPr>
                <a:grpSpLocks noChangeAspect="1"/>
              </p:cNvGrpSpPr>
              <p:nvPr/>
            </p:nvGrpSpPr>
            <p:grpSpPr bwMode="auto">
              <a:xfrm>
                <a:off x="2756534" y="4266909"/>
                <a:ext cx="10544" cy="103097"/>
                <a:chOff x="2329" y="2599"/>
                <a:chExt cx="43" cy="386"/>
              </a:xfrm>
            </p:grpSpPr>
            <p:sp>
              <p:nvSpPr>
                <p:cNvPr id="77148"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49"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3" name="Group 6233"/>
              <p:cNvGrpSpPr>
                <a:grpSpLocks noChangeAspect="1"/>
              </p:cNvGrpSpPr>
              <p:nvPr/>
            </p:nvGrpSpPr>
            <p:grpSpPr bwMode="auto">
              <a:xfrm>
                <a:off x="2684832" y="4295547"/>
                <a:ext cx="9490" cy="71022"/>
                <a:chOff x="2065" y="2441"/>
                <a:chExt cx="40" cy="272"/>
              </a:xfrm>
            </p:grpSpPr>
            <p:sp>
              <p:nvSpPr>
                <p:cNvPr id="77146"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47"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4" name="Group 6236"/>
              <p:cNvGrpSpPr>
                <a:grpSpLocks noChangeAspect="1"/>
              </p:cNvGrpSpPr>
              <p:nvPr/>
            </p:nvGrpSpPr>
            <p:grpSpPr bwMode="auto">
              <a:xfrm flipV="1">
                <a:off x="2725955" y="4313875"/>
                <a:ext cx="11599" cy="48112"/>
                <a:chOff x="2815" y="1923"/>
                <a:chExt cx="40" cy="217"/>
              </a:xfrm>
            </p:grpSpPr>
            <p:sp>
              <p:nvSpPr>
                <p:cNvPr id="77144"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45"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5" name="Group 6239"/>
              <p:cNvGrpSpPr>
                <a:grpSpLocks noChangeAspect="1"/>
              </p:cNvGrpSpPr>
              <p:nvPr/>
            </p:nvGrpSpPr>
            <p:grpSpPr bwMode="auto">
              <a:xfrm>
                <a:off x="2826126" y="4224525"/>
                <a:ext cx="11599" cy="72168"/>
                <a:chOff x="2329" y="2599"/>
                <a:chExt cx="43" cy="386"/>
              </a:xfrm>
            </p:grpSpPr>
            <p:sp>
              <p:nvSpPr>
                <p:cNvPr id="77142"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43"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6" name="Group 6242"/>
              <p:cNvGrpSpPr>
                <a:grpSpLocks noChangeAspect="1"/>
              </p:cNvGrpSpPr>
              <p:nvPr/>
            </p:nvGrpSpPr>
            <p:grpSpPr bwMode="auto">
              <a:xfrm>
                <a:off x="2866194" y="4230252"/>
                <a:ext cx="10544" cy="42384"/>
                <a:chOff x="2478" y="2807"/>
                <a:chExt cx="43" cy="178"/>
              </a:xfrm>
            </p:grpSpPr>
            <p:sp>
              <p:nvSpPr>
                <p:cNvPr id="77140"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41"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7" name="Group 6245"/>
              <p:cNvGrpSpPr>
                <a:grpSpLocks noChangeAspect="1"/>
              </p:cNvGrpSpPr>
              <p:nvPr/>
            </p:nvGrpSpPr>
            <p:grpSpPr bwMode="auto">
              <a:xfrm>
                <a:off x="2930514" y="4241707"/>
                <a:ext cx="10544" cy="117989"/>
                <a:chOff x="2195" y="2463"/>
                <a:chExt cx="40" cy="442"/>
              </a:xfrm>
            </p:grpSpPr>
            <p:sp>
              <p:nvSpPr>
                <p:cNvPr id="77138"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39"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8" name="Group 6248"/>
              <p:cNvGrpSpPr>
                <a:grpSpLocks noChangeAspect="1"/>
              </p:cNvGrpSpPr>
              <p:nvPr/>
            </p:nvGrpSpPr>
            <p:grpSpPr bwMode="auto">
              <a:xfrm>
                <a:off x="2964256" y="4285237"/>
                <a:ext cx="10544" cy="83623"/>
                <a:chOff x="2329" y="2599"/>
                <a:chExt cx="43" cy="386"/>
              </a:xfrm>
            </p:grpSpPr>
            <p:sp>
              <p:nvSpPr>
                <p:cNvPr id="77136"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37"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19" name="Group 6251"/>
              <p:cNvGrpSpPr>
                <a:grpSpLocks noChangeAspect="1"/>
              </p:cNvGrpSpPr>
              <p:nvPr/>
            </p:nvGrpSpPr>
            <p:grpSpPr bwMode="auto">
              <a:xfrm>
                <a:off x="2897827" y="4225670"/>
                <a:ext cx="10544" cy="89351"/>
                <a:chOff x="2065" y="2441"/>
                <a:chExt cx="40" cy="272"/>
              </a:xfrm>
            </p:grpSpPr>
            <p:sp>
              <p:nvSpPr>
                <p:cNvPr id="77134"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35"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20" name="Group 6272"/>
              <p:cNvGrpSpPr>
                <a:grpSpLocks noChangeAspect="1"/>
              </p:cNvGrpSpPr>
              <p:nvPr/>
            </p:nvGrpSpPr>
            <p:grpSpPr bwMode="auto">
              <a:xfrm>
                <a:off x="3082352" y="4231398"/>
                <a:ext cx="11599" cy="108825"/>
                <a:chOff x="2978" y="2432"/>
                <a:chExt cx="46" cy="375"/>
              </a:xfrm>
            </p:grpSpPr>
            <p:sp>
              <p:nvSpPr>
                <p:cNvPr id="77132"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33"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21" name="Group 6275"/>
              <p:cNvGrpSpPr>
                <a:grpSpLocks noChangeAspect="1"/>
              </p:cNvGrpSpPr>
              <p:nvPr/>
            </p:nvGrpSpPr>
            <p:grpSpPr bwMode="auto">
              <a:xfrm>
                <a:off x="3016977" y="4309293"/>
                <a:ext cx="10544" cy="58422"/>
                <a:chOff x="2668" y="2761"/>
                <a:chExt cx="40" cy="217"/>
              </a:xfrm>
            </p:grpSpPr>
            <p:sp>
              <p:nvSpPr>
                <p:cNvPr id="77130"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31"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122" name="Group 6281"/>
              <p:cNvGrpSpPr>
                <a:grpSpLocks noChangeAspect="1"/>
              </p:cNvGrpSpPr>
              <p:nvPr/>
            </p:nvGrpSpPr>
            <p:grpSpPr bwMode="auto">
              <a:xfrm>
                <a:off x="3046501" y="4268054"/>
                <a:ext cx="11599" cy="98515"/>
                <a:chOff x="1015" y="2428"/>
                <a:chExt cx="46" cy="372"/>
              </a:xfrm>
            </p:grpSpPr>
            <p:sp>
              <p:nvSpPr>
                <p:cNvPr id="77128"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129"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sp>
            <p:nvSpPr>
              <p:cNvPr id="77123"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24"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25"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26"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127"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aphicFrame>
        <p:nvGraphicFramePr>
          <p:cNvPr id="76817" name="对象 745"/>
          <p:cNvGraphicFramePr>
            <a:graphicFrameLocks noChangeAspect="1"/>
          </p:cNvGraphicFramePr>
          <p:nvPr/>
        </p:nvGraphicFramePr>
        <p:xfrm>
          <a:off x="2900363" y="5649913"/>
          <a:ext cx="642937" cy="636587"/>
        </p:xfrm>
        <a:graphic>
          <a:graphicData uri="http://schemas.openxmlformats.org/presentationml/2006/ole">
            <p:oleObj spid="_x0000_s77470" name="CS ChemDraw Drawing" r:id="rId6" imgW="773599" imgH="975090" progId="">
              <p:embed/>
            </p:oleObj>
          </a:graphicData>
        </a:graphic>
      </p:graphicFrame>
      <p:graphicFrame>
        <p:nvGraphicFramePr>
          <p:cNvPr id="76818" name="对象 12"/>
          <p:cNvGraphicFramePr>
            <a:graphicFrameLocks noChangeAspect="1"/>
          </p:cNvGraphicFramePr>
          <p:nvPr/>
        </p:nvGraphicFramePr>
        <p:xfrm>
          <a:off x="2000250" y="5000625"/>
          <a:ext cx="642938" cy="638175"/>
        </p:xfrm>
        <a:graphic>
          <a:graphicData uri="http://schemas.openxmlformats.org/presentationml/2006/ole">
            <p:oleObj spid="_x0000_s77471" name="CS ChemDraw Drawing" r:id="rId7" imgW="773599" imgH="975090" progId="">
              <p:embed/>
            </p:oleObj>
          </a:graphicData>
        </a:graphic>
      </p:graphicFrame>
      <p:sp>
        <p:nvSpPr>
          <p:cNvPr id="210" name="椭圆 209"/>
          <p:cNvSpPr/>
          <p:nvPr/>
        </p:nvSpPr>
        <p:spPr bwMode="auto">
          <a:xfrm>
            <a:off x="6354858" y="3200614"/>
            <a:ext cx="583812" cy="597290"/>
          </a:xfrm>
          <a:prstGeom prst="ellipse">
            <a:avLst/>
          </a:prstGeom>
          <a:gradFill flip="none" rotWithShape="1">
            <a:gsLst>
              <a:gs pos="0">
                <a:srgbClr val="A7EFED"/>
              </a:gs>
              <a:gs pos="96000">
                <a:srgbClr val="FF66FF">
                  <a:tint val="44500"/>
                  <a:satMod val="160000"/>
                </a:srgbClr>
              </a:gs>
              <a:gs pos="100000">
                <a:srgbClr val="FF66FF">
                  <a:tint val="23500"/>
                  <a:satMod val="160000"/>
                </a:srgbClr>
              </a:gs>
            </a:gsLst>
            <a:path path="circle">
              <a:fillToRect l="50000" t="50000" r="50000" b="50000"/>
            </a:path>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E</a:t>
            </a:r>
            <a:endParaRPr lang="zh-CN" altLang="en-US" b="1" dirty="0">
              <a:solidFill>
                <a:schemeClr val="bg2"/>
              </a:solidFill>
              <a:latin typeface="Times New Roman" pitchFamily="18" charset="0"/>
              <a:cs typeface="Times New Roman" pitchFamily="18" charset="0"/>
            </a:endParaRPr>
          </a:p>
        </p:txBody>
      </p:sp>
      <p:sp>
        <p:nvSpPr>
          <p:cNvPr id="211" name="椭圆 210"/>
          <p:cNvSpPr/>
          <p:nvPr/>
        </p:nvSpPr>
        <p:spPr bwMode="auto">
          <a:xfrm rot="19233501">
            <a:off x="5872163" y="3352800"/>
            <a:ext cx="481012" cy="754063"/>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H</a:t>
            </a:r>
            <a:endParaRPr lang="zh-CN" altLang="en-US" b="1" dirty="0">
              <a:solidFill>
                <a:schemeClr val="bg2"/>
              </a:solidFill>
              <a:latin typeface="Times New Roman" pitchFamily="18" charset="0"/>
              <a:cs typeface="Times New Roman" pitchFamily="18" charset="0"/>
            </a:endParaRPr>
          </a:p>
        </p:txBody>
      </p:sp>
      <p:grpSp>
        <p:nvGrpSpPr>
          <p:cNvPr id="76824" name="组合 212"/>
          <p:cNvGrpSpPr>
            <a:grpSpLocks/>
          </p:cNvGrpSpPr>
          <p:nvPr/>
        </p:nvGrpSpPr>
        <p:grpSpPr bwMode="auto">
          <a:xfrm>
            <a:off x="3175000" y="3143250"/>
            <a:ext cx="4465638" cy="890588"/>
            <a:chOff x="3531517" y="3664864"/>
            <a:chExt cx="5371227" cy="1360783"/>
          </a:xfrm>
        </p:grpSpPr>
        <p:grpSp>
          <p:nvGrpSpPr>
            <p:cNvPr id="76921" name="组合 214"/>
            <p:cNvGrpSpPr>
              <a:grpSpLocks/>
            </p:cNvGrpSpPr>
            <p:nvPr/>
          </p:nvGrpSpPr>
          <p:grpSpPr bwMode="auto">
            <a:xfrm>
              <a:off x="3531517" y="3664864"/>
              <a:ext cx="5371227" cy="1360783"/>
              <a:chOff x="2969670" y="1484784"/>
              <a:chExt cx="5371227" cy="1360783"/>
            </a:xfrm>
          </p:grpSpPr>
          <p:grpSp>
            <p:nvGrpSpPr>
              <p:cNvPr id="76924" name="组合 217"/>
              <p:cNvGrpSpPr>
                <a:grpSpLocks/>
              </p:cNvGrpSpPr>
              <p:nvPr/>
            </p:nvGrpSpPr>
            <p:grpSpPr bwMode="auto">
              <a:xfrm>
                <a:off x="2969670" y="2485938"/>
                <a:ext cx="5371227" cy="151210"/>
                <a:chOff x="744684" y="4221087"/>
                <a:chExt cx="5371227" cy="151210"/>
              </a:xfrm>
            </p:grpSpPr>
            <p:sp>
              <p:nvSpPr>
                <p:cNvPr id="76930" name="Freeform 5993"/>
                <p:cNvSpPr>
                  <a:spLocks noChangeAspect="1"/>
                </p:cNvSpPr>
                <p:nvPr/>
              </p:nvSpPr>
              <p:spPr bwMode="auto">
                <a:xfrm>
                  <a:off x="2957929"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23" name="组合 222"/>
                <p:cNvGrpSpPr/>
                <p:nvPr/>
              </p:nvGrpSpPr>
              <p:grpSpPr>
                <a:xfrm>
                  <a:off x="3039120" y="4221088"/>
                  <a:ext cx="1214702" cy="151209"/>
                  <a:chOff x="3039120" y="4221088"/>
                  <a:chExt cx="1214702" cy="151209"/>
                </a:xfrm>
                <a:solidFill>
                  <a:schemeClr val="bg1">
                    <a:lumMod val="50000"/>
                  </a:schemeClr>
                </a:solidFill>
              </p:grpSpPr>
              <p:sp>
                <p:nvSpPr>
                  <p:cNvPr id="637"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38"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39"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40"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41"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42"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43"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44"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nvGrpSpPr>
                  <p:cNvPr id="324" name="Group 6001"/>
                  <p:cNvGrpSpPr>
                    <a:grpSpLocks noChangeAspect="1"/>
                  </p:cNvGrpSpPr>
                  <p:nvPr/>
                </p:nvGrpSpPr>
                <p:grpSpPr bwMode="auto">
                  <a:xfrm>
                    <a:off x="3184632" y="4223379"/>
                    <a:ext cx="11599" cy="99660"/>
                    <a:chOff x="1015" y="2428"/>
                    <a:chExt cx="46" cy="372"/>
                  </a:xfrm>
                  <a:grpFill/>
                </p:grpSpPr>
                <p:sp>
                  <p:nvSpPr>
                    <p:cNvPr id="741"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42"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25" name="Group 6004"/>
                  <p:cNvGrpSpPr>
                    <a:grpSpLocks noChangeAspect="1"/>
                  </p:cNvGrpSpPr>
                  <p:nvPr/>
                </p:nvGrpSpPr>
                <p:grpSpPr bwMode="auto">
                  <a:xfrm>
                    <a:off x="3354395" y="4239416"/>
                    <a:ext cx="9490" cy="119134"/>
                    <a:chOff x="1790" y="2461"/>
                    <a:chExt cx="40" cy="447"/>
                  </a:xfrm>
                  <a:grpFill/>
                </p:grpSpPr>
                <p:sp>
                  <p:nvSpPr>
                    <p:cNvPr id="739"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40"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26" name="Group 6007"/>
                  <p:cNvGrpSpPr>
                    <a:grpSpLocks noChangeAspect="1"/>
                  </p:cNvGrpSpPr>
                  <p:nvPr/>
                </p:nvGrpSpPr>
                <p:grpSpPr bwMode="auto">
                  <a:xfrm>
                    <a:off x="3217319" y="4240562"/>
                    <a:ext cx="9490" cy="121425"/>
                    <a:chOff x="1151" y="2490"/>
                    <a:chExt cx="40" cy="455"/>
                  </a:xfrm>
                  <a:grpFill/>
                </p:grpSpPr>
                <p:sp>
                  <p:nvSpPr>
                    <p:cNvPr id="737"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38"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27" name="Group 6010"/>
                  <p:cNvGrpSpPr>
                    <a:grpSpLocks noChangeAspect="1"/>
                  </p:cNvGrpSpPr>
                  <p:nvPr/>
                </p:nvGrpSpPr>
                <p:grpSpPr bwMode="auto">
                  <a:xfrm>
                    <a:off x="3391299" y="4223379"/>
                    <a:ext cx="8435" cy="85914"/>
                    <a:chOff x="1914" y="2425"/>
                    <a:chExt cx="40" cy="326"/>
                  </a:xfrm>
                  <a:grpFill/>
                </p:grpSpPr>
                <p:sp>
                  <p:nvSpPr>
                    <p:cNvPr id="735"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36"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28" name="Group 6013"/>
                  <p:cNvGrpSpPr>
                    <a:grpSpLocks noChangeAspect="1"/>
                  </p:cNvGrpSpPr>
                  <p:nvPr/>
                </p:nvGrpSpPr>
                <p:grpSpPr bwMode="auto">
                  <a:xfrm>
                    <a:off x="3248952" y="4278364"/>
                    <a:ext cx="8435" cy="89351"/>
                    <a:chOff x="1284" y="2652"/>
                    <a:chExt cx="40" cy="337"/>
                  </a:xfrm>
                  <a:grpFill/>
                </p:grpSpPr>
                <p:sp>
                  <p:nvSpPr>
                    <p:cNvPr id="733"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34"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29" name="Group 6016"/>
                  <p:cNvGrpSpPr>
                    <a:grpSpLocks noChangeAspect="1"/>
                  </p:cNvGrpSpPr>
                  <p:nvPr/>
                </p:nvGrpSpPr>
                <p:grpSpPr bwMode="auto">
                  <a:xfrm>
                    <a:off x="3320653" y="4278364"/>
                    <a:ext cx="9490" cy="93933"/>
                    <a:chOff x="1658" y="2628"/>
                    <a:chExt cx="40" cy="355"/>
                  </a:xfrm>
                  <a:grpFill/>
                </p:grpSpPr>
                <p:sp>
                  <p:nvSpPr>
                    <p:cNvPr id="731"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32"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0" name="Group 6019"/>
                  <p:cNvGrpSpPr>
                    <a:grpSpLocks noChangeAspect="1"/>
                  </p:cNvGrpSpPr>
                  <p:nvPr/>
                </p:nvGrpSpPr>
                <p:grpSpPr bwMode="auto">
                  <a:xfrm>
                    <a:off x="3291129" y="4326476"/>
                    <a:ext cx="9490" cy="32075"/>
                    <a:chOff x="1516" y="2835"/>
                    <a:chExt cx="42" cy="123"/>
                  </a:xfrm>
                  <a:grpFill/>
                </p:grpSpPr>
                <p:sp>
                  <p:nvSpPr>
                    <p:cNvPr id="729"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30"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1" name="Group 6022"/>
                  <p:cNvGrpSpPr>
                    <a:grpSpLocks noChangeAspect="1"/>
                  </p:cNvGrpSpPr>
                  <p:nvPr/>
                </p:nvGrpSpPr>
                <p:grpSpPr bwMode="auto">
                  <a:xfrm>
                    <a:off x="3488307" y="4230252"/>
                    <a:ext cx="10544" cy="116843"/>
                    <a:chOff x="2195" y="2463"/>
                    <a:chExt cx="40" cy="442"/>
                  </a:xfrm>
                  <a:grpFill/>
                </p:grpSpPr>
                <p:sp>
                  <p:nvSpPr>
                    <p:cNvPr id="727"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28"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2" name="Group 6025"/>
                  <p:cNvGrpSpPr>
                    <a:grpSpLocks noChangeAspect="1"/>
                  </p:cNvGrpSpPr>
                  <p:nvPr/>
                </p:nvGrpSpPr>
                <p:grpSpPr bwMode="auto">
                  <a:xfrm>
                    <a:off x="3523103" y="4266909"/>
                    <a:ext cx="10544" cy="103097"/>
                    <a:chOff x="2329" y="2599"/>
                    <a:chExt cx="43" cy="386"/>
                  </a:xfrm>
                  <a:grpFill/>
                </p:grpSpPr>
                <p:sp>
                  <p:nvSpPr>
                    <p:cNvPr id="725"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26"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3" name="Group 6028"/>
                  <p:cNvGrpSpPr>
                    <a:grpSpLocks noChangeAspect="1"/>
                  </p:cNvGrpSpPr>
                  <p:nvPr/>
                </p:nvGrpSpPr>
                <p:grpSpPr bwMode="auto">
                  <a:xfrm>
                    <a:off x="3417660" y="4231398"/>
                    <a:ext cx="10544" cy="42384"/>
                    <a:chOff x="2478" y="2807"/>
                    <a:chExt cx="43" cy="178"/>
                  </a:xfrm>
                  <a:grpFill/>
                </p:grpSpPr>
                <p:sp>
                  <p:nvSpPr>
                    <p:cNvPr id="723"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24"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4" name="Group 6031"/>
                  <p:cNvGrpSpPr>
                    <a:grpSpLocks noChangeAspect="1"/>
                  </p:cNvGrpSpPr>
                  <p:nvPr/>
                </p:nvGrpSpPr>
                <p:grpSpPr bwMode="auto">
                  <a:xfrm>
                    <a:off x="3455620" y="4225670"/>
                    <a:ext cx="9490" cy="71022"/>
                    <a:chOff x="2065" y="2441"/>
                    <a:chExt cx="40" cy="272"/>
                  </a:xfrm>
                  <a:grpFill/>
                </p:grpSpPr>
                <p:sp>
                  <p:nvSpPr>
                    <p:cNvPr id="721"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22"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5" name="Group 6034"/>
                  <p:cNvGrpSpPr>
                    <a:grpSpLocks noChangeAspect="1"/>
                  </p:cNvGrpSpPr>
                  <p:nvPr/>
                </p:nvGrpSpPr>
                <p:grpSpPr bwMode="auto">
                  <a:xfrm>
                    <a:off x="3555790" y="4319603"/>
                    <a:ext cx="10544" cy="42384"/>
                    <a:chOff x="2478" y="2807"/>
                    <a:chExt cx="43" cy="178"/>
                  </a:xfrm>
                  <a:grpFill/>
                </p:grpSpPr>
                <p:sp>
                  <p:nvSpPr>
                    <p:cNvPr id="719"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20"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6" name="Group 6037"/>
                  <p:cNvGrpSpPr>
                    <a:grpSpLocks noChangeAspect="1"/>
                  </p:cNvGrpSpPr>
                  <p:nvPr/>
                </p:nvGrpSpPr>
                <p:grpSpPr bwMode="auto">
                  <a:xfrm>
                    <a:off x="3689703" y="4225670"/>
                    <a:ext cx="10544" cy="59567"/>
                    <a:chOff x="3094" y="2443"/>
                    <a:chExt cx="40" cy="183"/>
                  </a:xfrm>
                  <a:grpFill/>
                </p:grpSpPr>
                <p:sp>
                  <p:nvSpPr>
                    <p:cNvPr id="717"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18"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7" name="Group 6040"/>
                  <p:cNvGrpSpPr>
                    <a:grpSpLocks noChangeAspect="1"/>
                  </p:cNvGrpSpPr>
                  <p:nvPr/>
                </p:nvGrpSpPr>
                <p:grpSpPr bwMode="auto">
                  <a:xfrm>
                    <a:off x="3660179" y="4225670"/>
                    <a:ext cx="10544" cy="108825"/>
                    <a:chOff x="2978" y="2432"/>
                    <a:chExt cx="46" cy="375"/>
                  </a:xfrm>
                  <a:grpFill/>
                </p:grpSpPr>
                <p:sp>
                  <p:nvSpPr>
                    <p:cNvPr id="715"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16"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8" name="Group 6043"/>
                  <p:cNvGrpSpPr>
                    <a:grpSpLocks noChangeAspect="1"/>
                  </p:cNvGrpSpPr>
                  <p:nvPr/>
                </p:nvGrpSpPr>
                <p:grpSpPr bwMode="auto">
                  <a:xfrm>
                    <a:off x="3628546" y="4247435"/>
                    <a:ext cx="10544" cy="116843"/>
                    <a:chOff x="2832" y="2516"/>
                    <a:chExt cx="43" cy="436"/>
                  </a:xfrm>
                  <a:grpFill/>
                </p:grpSpPr>
                <p:sp>
                  <p:nvSpPr>
                    <p:cNvPr id="713"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14"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39" name="Group 6046"/>
                  <p:cNvGrpSpPr>
                    <a:grpSpLocks noChangeAspect="1"/>
                  </p:cNvGrpSpPr>
                  <p:nvPr/>
                </p:nvGrpSpPr>
                <p:grpSpPr bwMode="auto">
                  <a:xfrm>
                    <a:off x="3593750" y="4309293"/>
                    <a:ext cx="9490" cy="57276"/>
                    <a:chOff x="2668" y="2761"/>
                    <a:chExt cx="40" cy="217"/>
                  </a:xfrm>
                  <a:grpFill/>
                </p:grpSpPr>
                <p:sp>
                  <p:nvSpPr>
                    <p:cNvPr id="711"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12"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40" name="Group 6049"/>
                  <p:cNvGrpSpPr>
                    <a:grpSpLocks noChangeAspect="1"/>
                  </p:cNvGrpSpPr>
                  <p:nvPr/>
                </p:nvGrpSpPr>
                <p:grpSpPr bwMode="auto">
                  <a:xfrm flipV="1">
                    <a:off x="3800418" y="4252017"/>
                    <a:ext cx="9490" cy="116843"/>
                    <a:chOff x="3217" y="3037"/>
                    <a:chExt cx="46" cy="372"/>
                  </a:xfrm>
                  <a:grpFill/>
                </p:grpSpPr>
                <p:sp>
                  <p:nvSpPr>
                    <p:cNvPr id="709"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10"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41" name="Group 6052"/>
                  <p:cNvGrpSpPr>
                    <a:grpSpLocks noChangeAspect="1"/>
                  </p:cNvGrpSpPr>
                  <p:nvPr/>
                </p:nvGrpSpPr>
                <p:grpSpPr bwMode="auto">
                  <a:xfrm>
                    <a:off x="3765622" y="4222234"/>
                    <a:ext cx="11599" cy="116843"/>
                    <a:chOff x="3353" y="3099"/>
                    <a:chExt cx="40" cy="455"/>
                  </a:xfrm>
                  <a:grpFill/>
                </p:grpSpPr>
                <p:sp>
                  <p:nvSpPr>
                    <p:cNvPr id="707"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08"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42" name="Group 6055"/>
                  <p:cNvGrpSpPr>
                    <a:grpSpLocks noChangeAspect="1"/>
                  </p:cNvGrpSpPr>
                  <p:nvPr/>
                </p:nvGrpSpPr>
                <p:grpSpPr bwMode="auto">
                  <a:xfrm>
                    <a:off x="3738206" y="4226816"/>
                    <a:ext cx="11599" cy="68731"/>
                    <a:chOff x="3486" y="3261"/>
                    <a:chExt cx="40" cy="337"/>
                  </a:xfrm>
                  <a:grpFill/>
                </p:grpSpPr>
                <p:sp>
                  <p:nvSpPr>
                    <p:cNvPr id="705"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06"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43" name="Group 6058"/>
                  <p:cNvGrpSpPr>
                    <a:grpSpLocks noChangeAspect="1"/>
                  </p:cNvGrpSpPr>
                  <p:nvPr/>
                </p:nvGrpSpPr>
                <p:grpSpPr bwMode="auto">
                  <a:xfrm>
                    <a:off x="3941711" y="4229107"/>
                    <a:ext cx="10544" cy="117989"/>
                    <a:chOff x="2195" y="2463"/>
                    <a:chExt cx="40" cy="442"/>
                  </a:xfrm>
                  <a:grpFill/>
                </p:grpSpPr>
                <p:sp>
                  <p:nvSpPr>
                    <p:cNvPr id="703"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04"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344" name="Group 6061"/>
                  <p:cNvGrpSpPr>
                    <a:grpSpLocks noChangeAspect="1"/>
                  </p:cNvGrpSpPr>
                  <p:nvPr/>
                </p:nvGrpSpPr>
                <p:grpSpPr bwMode="auto">
                  <a:xfrm>
                    <a:off x="3901643" y="4269200"/>
                    <a:ext cx="10544" cy="103097"/>
                    <a:chOff x="2329" y="2599"/>
                    <a:chExt cx="43" cy="386"/>
                  </a:xfrm>
                  <a:grpFill/>
                </p:grpSpPr>
                <p:sp>
                  <p:nvSpPr>
                    <p:cNvPr id="701"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02"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0" name="Group 6064"/>
                  <p:cNvGrpSpPr>
                    <a:grpSpLocks noChangeAspect="1"/>
                  </p:cNvGrpSpPr>
                  <p:nvPr/>
                </p:nvGrpSpPr>
                <p:grpSpPr bwMode="auto">
                  <a:xfrm>
                    <a:off x="3829942" y="4295547"/>
                    <a:ext cx="10544" cy="71022"/>
                    <a:chOff x="2065" y="2441"/>
                    <a:chExt cx="40" cy="272"/>
                  </a:xfrm>
                  <a:grpFill/>
                </p:grpSpPr>
                <p:sp>
                  <p:nvSpPr>
                    <p:cNvPr id="699"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700"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1" name="Group 6067"/>
                  <p:cNvGrpSpPr>
                    <a:grpSpLocks noChangeAspect="1"/>
                  </p:cNvGrpSpPr>
                  <p:nvPr/>
                </p:nvGrpSpPr>
                <p:grpSpPr bwMode="auto">
                  <a:xfrm flipV="1">
                    <a:off x="3872119" y="4313875"/>
                    <a:ext cx="10544" cy="48112"/>
                    <a:chOff x="2815" y="1923"/>
                    <a:chExt cx="40" cy="217"/>
                  </a:xfrm>
                  <a:grpFill/>
                </p:grpSpPr>
                <p:sp>
                  <p:nvSpPr>
                    <p:cNvPr id="697"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98"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2" name="Group 6070"/>
                  <p:cNvGrpSpPr>
                    <a:grpSpLocks noChangeAspect="1"/>
                  </p:cNvGrpSpPr>
                  <p:nvPr/>
                </p:nvGrpSpPr>
                <p:grpSpPr bwMode="auto">
                  <a:xfrm>
                    <a:off x="3971235" y="4224525"/>
                    <a:ext cx="11599" cy="72168"/>
                    <a:chOff x="2329" y="2599"/>
                    <a:chExt cx="43" cy="386"/>
                  </a:xfrm>
                  <a:grpFill/>
                </p:grpSpPr>
                <p:sp>
                  <p:nvSpPr>
                    <p:cNvPr id="695"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96"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3" name="Group 6073"/>
                  <p:cNvGrpSpPr>
                    <a:grpSpLocks noChangeAspect="1"/>
                  </p:cNvGrpSpPr>
                  <p:nvPr/>
                </p:nvGrpSpPr>
                <p:grpSpPr bwMode="auto">
                  <a:xfrm>
                    <a:off x="4012358" y="4230252"/>
                    <a:ext cx="10544" cy="42384"/>
                    <a:chOff x="2478" y="2807"/>
                    <a:chExt cx="43" cy="178"/>
                  </a:xfrm>
                  <a:grpFill/>
                </p:grpSpPr>
                <p:sp>
                  <p:nvSpPr>
                    <p:cNvPr id="693"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94"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4" name="Group 6076"/>
                  <p:cNvGrpSpPr>
                    <a:grpSpLocks noChangeAspect="1"/>
                  </p:cNvGrpSpPr>
                  <p:nvPr/>
                </p:nvGrpSpPr>
                <p:grpSpPr bwMode="auto">
                  <a:xfrm>
                    <a:off x="4075624" y="4241707"/>
                    <a:ext cx="11599" cy="117989"/>
                    <a:chOff x="2195" y="2463"/>
                    <a:chExt cx="40" cy="442"/>
                  </a:xfrm>
                  <a:grpFill/>
                </p:grpSpPr>
                <p:sp>
                  <p:nvSpPr>
                    <p:cNvPr id="691"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92"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5" name="Group 6079"/>
                  <p:cNvGrpSpPr>
                    <a:grpSpLocks noChangeAspect="1"/>
                  </p:cNvGrpSpPr>
                  <p:nvPr/>
                </p:nvGrpSpPr>
                <p:grpSpPr bwMode="auto">
                  <a:xfrm>
                    <a:off x="4110420" y="4285237"/>
                    <a:ext cx="10544" cy="83623"/>
                    <a:chOff x="2329" y="2599"/>
                    <a:chExt cx="43" cy="386"/>
                  </a:xfrm>
                  <a:grpFill/>
                </p:grpSpPr>
                <p:sp>
                  <p:nvSpPr>
                    <p:cNvPr id="689"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90"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28" name="Group 6082"/>
                  <p:cNvGrpSpPr>
                    <a:grpSpLocks noChangeAspect="1"/>
                  </p:cNvGrpSpPr>
                  <p:nvPr/>
                </p:nvGrpSpPr>
                <p:grpSpPr bwMode="auto">
                  <a:xfrm>
                    <a:off x="4042936" y="4225670"/>
                    <a:ext cx="11599" cy="89351"/>
                    <a:chOff x="2065" y="2441"/>
                    <a:chExt cx="40" cy="272"/>
                  </a:xfrm>
                  <a:grpFill/>
                </p:grpSpPr>
                <p:sp>
                  <p:nvSpPr>
                    <p:cNvPr id="687"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88"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30" name="Group 6269"/>
                  <p:cNvGrpSpPr>
                    <a:grpSpLocks noChangeAspect="1"/>
                  </p:cNvGrpSpPr>
                  <p:nvPr/>
                </p:nvGrpSpPr>
                <p:grpSpPr bwMode="auto">
                  <a:xfrm>
                    <a:off x="3111876" y="4227961"/>
                    <a:ext cx="11599" cy="59567"/>
                    <a:chOff x="3094" y="2443"/>
                    <a:chExt cx="40" cy="183"/>
                  </a:xfrm>
                  <a:grpFill/>
                </p:grpSpPr>
                <p:sp>
                  <p:nvSpPr>
                    <p:cNvPr id="685"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86"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84331" name="Group 6278"/>
                  <p:cNvGrpSpPr>
                    <a:grpSpLocks noChangeAspect="1"/>
                  </p:cNvGrpSpPr>
                  <p:nvPr/>
                </p:nvGrpSpPr>
                <p:grpSpPr bwMode="auto">
                  <a:xfrm>
                    <a:off x="3157216" y="4233689"/>
                    <a:ext cx="10544" cy="42384"/>
                    <a:chOff x="2478" y="2807"/>
                    <a:chExt cx="43" cy="178"/>
                  </a:xfrm>
                  <a:grpFill/>
                </p:grpSpPr>
                <p:sp>
                  <p:nvSpPr>
                    <p:cNvPr id="683"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684"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sp>
                <p:nvSpPr>
                  <p:cNvPr id="675"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76"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77"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78"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79"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80"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81"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682"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grpSp>
              <p:nvGrpSpPr>
                <p:cNvPr id="76932" name="组合 223"/>
                <p:cNvGrpSpPr>
                  <a:grpSpLocks/>
                </p:cNvGrpSpPr>
                <p:nvPr/>
              </p:nvGrpSpPr>
              <p:grpSpPr bwMode="auto">
                <a:xfrm>
                  <a:off x="2310510" y="4221088"/>
                  <a:ext cx="783441" cy="151209"/>
                  <a:chOff x="2310510" y="4221088"/>
                  <a:chExt cx="783441" cy="151209"/>
                </a:xfrm>
              </p:grpSpPr>
              <p:sp>
                <p:nvSpPr>
                  <p:cNvPr id="77015"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16"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17"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18"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7019" name="Group 6191"/>
                  <p:cNvGrpSpPr>
                    <a:grpSpLocks noChangeAspect="1"/>
                  </p:cNvGrpSpPr>
                  <p:nvPr/>
                </p:nvGrpSpPr>
                <p:grpSpPr bwMode="auto">
                  <a:xfrm>
                    <a:off x="2343198" y="4230252"/>
                    <a:ext cx="9490" cy="116843"/>
                    <a:chOff x="2195" y="2463"/>
                    <a:chExt cx="40" cy="442"/>
                  </a:xfrm>
                </p:grpSpPr>
                <p:sp>
                  <p:nvSpPr>
                    <p:cNvPr id="77091"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92"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0" name="Group 6194"/>
                  <p:cNvGrpSpPr>
                    <a:grpSpLocks noChangeAspect="1"/>
                  </p:cNvGrpSpPr>
                  <p:nvPr/>
                </p:nvGrpSpPr>
                <p:grpSpPr bwMode="auto">
                  <a:xfrm>
                    <a:off x="2376939" y="4266909"/>
                    <a:ext cx="10544" cy="103097"/>
                    <a:chOff x="2329" y="2599"/>
                    <a:chExt cx="43" cy="386"/>
                  </a:xfrm>
                </p:grpSpPr>
                <p:sp>
                  <p:nvSpPr>
                    <p:cNvPr id="77089"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90"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1" name="Group 6200"/>
                  <p:cNvGrpSpPr>
                    <a:grpSpLocks noChangeAspect="1"/>
                  </p:cNvGrpSpPr>
                  <p:nvPr/>
                </p:nvGrpSpPr>
                <p:grpSpPr bwMode="auto">
                  <a:xfrm>
                    <a:off x="2310510" y="4225670"/>
                    <a:ext cx="9490" cy="71022"/>
                    <a:chOff x="2065" y="2441"/>
                    <a:chExt cx="40" cy="272"/>
                  </a:xfrm>
                </p:grpSpPr>
                <p:sp>
                  <p:nvSpPr>
                    <p:cNvPr id="77087"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88"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2" name="Group 6203"/>
                  <p:cNvGrpSpPr>
                    <a:grpSpLocks noChangeAspect="1"/>
                  </p:cNvGrpSpPr>
                  <p:nvPr/>
                </p:nvGrpSpPr>
                <p:grpSpPr bwMode="auto">
                  <a:xfrm>
                    <a:off x="2409627" y="4319603"/>
                    <a:ext cx="10544" cy="42384"/>
                    <a:chOff x="2478" y="2807"/>
                    <a:chExt cx="43" cy="178"/>
                  </a:xfrm>
                </p:grpSpPr>
                <p:sp>
                  <p:nvSpPr>
                    <p:cNvPr id="77085"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86"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3" name="Group 6206"/>
                  <p:cNvGrpSpPr>
                    <a:grpSpLocks noChangeAspect="1"/>
                  </p:cNvGrpSpPr>
                  <p:nvPr/>
                </p:nvGrpSpPr>
                <p:grpSpPr bwMode="auto">
                  <a:xfrm>
                    <a:off x="2543539" y="4225670"/>
                    <a:ext cx="11599" cy="59567"/>
                    <a:chOff x="3094" y="2443"/>
                    <a:chExt cx="40" cy="183"/>
                  </a:xfrm>
                </p:grpSpPr>
                <p:sp>
                  <p:nvSpPr>
                    <p:cNvPr id="77083"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84"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4" name="Group 6209"/>
                  <p:cNvGrpSpPr>
                    <a:grpSpLocks noChangeAspect="1"/>
                  </p:cNvGrpSpPr>
                  <p:nvPr/>
                </p:nvGrpSpPr>
                <p:grpSpPr bwMode="auto">
                  <a:xfrm>
                    <a:off x="2516124" y="4225670"/>
                    <a:ext cx="11599" cy="108825"/>
                    <a:chOff x="2978" y="2432"/>
                    <a:chExt cx="46" cy="375"/>
                  </a:xfrm>
                </p:grpSpPr>
                <p:sp>
                  <p:nvSpPr>
                    <p:cNvPr id="77081"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82"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5" name="Group 6212"/>
                  <p:cNvGrpSpPr>
                    <a:grpSpLocks noChangeAspect="1"/>
                  </p:cNvGrpSpPr>
                  <p:nvPr/>
                </p:nvGrpSpPr>
                <p:grpSpPr bwMode="auto">
                  <a:xfrm>
                    <a:off x="2483437" y="4247435"/>
                    <a:ext cx="10544" cy="116843"/>
                    <a:chOff x="2832" y="2516"/>
                    <a:chExt cx="43" cy="436"/>
                  </a:xfrm>
                </p:grpSpPr>
                <p:sp>
                  <p:nvSpPr>
                    <p:cNvPr id="77079"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80"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6" name="Group 6215"/>
                  <p:cNvGrpSpPr>
                    <a:grpSpLocks noChangeAspect="1"/>
                  </p:cNvGrpSpPr>
                  <p:nvPr/>
                </p:nvGrpSpPr>
                <p:grpSpPr bwMode="auto">
                  <a:xfrm>
                    <a:off x="2448640" y="4307002"/>
                    <a:ext cx="9490" cy="57276"/>
                    <a:chOff x="2668" y="2761"/>
                    <a:chExt cx="40" cy="217"/>
                  </a:xfrm>
                </p:grpSpPr>
                <p:sp>
                  <p:nvSpPr>
                    <p:cNvPr id="77077"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78"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7" name="Group 6218"/>
                  <p:cNvGrpSpPr>
                    <a:grpSpLocks noChangeAspect="1"/>
                  </p:cNvGrpSpPr>
                  <p:nvPr/>
                </p:nvGrpSpPr>
                <p:grpSpPr bwMode="auto">
                  <a:xfrm flipV="1">
                    <a:off x="2655308" y="4252017"/>
                    <a:ext cx="9490" cy="116843"/>
                    <a:chOff x="3217" y="3037"/>
                    <a:chExt cx="46" cy="372"/>
                  </a:xfrm>
                </p:grpSpPr>
                <p:sp>
                  <p:nvSpPr>
                    <p:cNvPr id="77075"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76"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8" name="Group 6221"/>
                  <p:cNvGrpSpPr>
                    <a:grpSpLocks noChangeAspect="1"/>
                  </p:cNvGrpSpPr>
                  <p:nvPr/>
                </p:nvGrpSpPr>
                <p:grpSpPr bwMode="auto">
                  <a:xfrm>
                    <a:off x="2619458" y="4222234"/>
                    <a:ext cx="11599" cy="116843"/>
                    <a:chOff x="3353" y="3099"/>
                    <a:chExt cx="40" cy="455"/>
                  </a:xfrm>
                </p:grpSpPr>
                <p:sp>
                  <p:nvSpPr>
                    <p:cNvPr id="77073"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74"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29" name="Group 6224"/>
                  <p:cNvGrpSpPr>
                    <a:grpSpLocks noChangeAspect="1"/>
                  </p:cNvGrpSpPr>
                  <p:nvPr/>
                </p:nvGrpSpPr>
                <p:grpSpPr bwMode="auto">
                  <a:xfrm>
                    <a:off x="2590988" y="4224525"/>
                    <a:ext cx="11599" cy="68731"/>
                    <a:chOff x="3486" y="3261"/>
                    <a:chExt cx="40" cy="337"/>
                  </a:xfrm>
                </p:grpSpPr>
                <p:sp>
                  <p:nvSpPr>
                    <p:cNvPr id="77071"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72"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0" name="Group 6227"/>
                  <p:cNvGrpSpPr>
                    <a:grpSpLocks noChangeAspect="1"/>
                  </p:cNvGrpSpPr>
                  <p:nvPr/>
                </p:nvGrpSpPr>
                <p:grpSpPr bwMode="auto">
                  <a:xfrm>
                    <a:off x="2794493" y="4229107"/>
                    <a:ext cx="9490" cy="117989"/>
                    <a:chOff x="2195" y="2463"/>
                    <a:chExt cx="40" cy="442"/>
                  </a:xfrm>
                </p:grpSpPr>
                <p:sp>
                  <p:nvSpPr>
                    <p:cNvPr id="77069"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70"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1" name="Group 6230"/>
                  <p:cNvGrpSpPr>
                    <a:grpSpLocks noChangeAspect="1"/>
                  </p:cNvGrpSpPr>
                  <p:nvPr/>
                </p:nvGrpSpPr>
                <p:grpSpPr bwMode="auto">
                  <a:xfrm>
                    <a:off x="2756534" y="4266909"/>
                    <a:ext cx="10544" cy="103097"/>
                    <a:chOff x="2329" y="2599"/>
                    <a:chExt cx="43" cy="386"/>
                  </a:xfrm>
                </p:grpSpPr>
                <p:sp>
                  <p:nvSpPr>
                    <p:cNvPr id="77067"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68"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2" name="Group 6233"/>
                  <p:cNvGrpSpPr>
                    <a:grpSpLocks noChangeAspect="1"/>
                  </p:cNvGrpSpPr>
                  <p:nvPr/>
                </p:nvGrpSpPr>
                <p:grpSpPr bwMode="auto">
                  <a:xfrm>
                    <a:off x="2684832" y="4295547"/>
                    <a:ext cx="9490" cy="71022"/>
                    <a:chOff x="2065" y="2441"/>
                    <a:chExt cx="40" cy="272"/>
                  </a:xfrm>
                </p:grpSpPr>
                <p:sp>
                  <p:nvSpPr>
                    <p:cNvPr id="77065"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66"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3" name="Group 6236"/>
                  <p:cNvGrpSpPr>
                    <a:grpSpLocks noChangeAspect="1"/>
                  </p:cNvGrpSpPr>
                  <p:nvPr/>
                </p:nvGrpSpPr>
                <p:grpSpPr bwMode="auto">
                  <a:xfrm flipV="1">
                    <a:off x="2725955" y="4313875"/>
                    <a:ext cx="11599" cy="48112"/>
                    <a:chOff x="2815" y="1923"/>
                    <a:chExt cx="40" cy="217"/>
                  </a:xfrm>
                </p:grpSpPr>
                <p:sp>
                  <p:nvSpPr>
                    <p:cNvPr id="77063"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64"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4" name="Group 6239"/>
                  <p:cNvGrpSpPr>
                    <a:grpSpLocks noChangeAspect="1"/>
                  </p:cNvGrpSpPr>
                  <p:nvPr/>
                </p:nvGrpSpPr>
                <p:grpSpPr bwMode="auto">
                  <a:xfrm>
                    <a:off x="2826126" y="4224525"/>
                    <a:ext cx="11599" cy="72168"/>
                    <a:chOff x="2329" y="2599"/>
                    <a:chExt cx="43" cy="386"/>
                  </a:xfrm>
                </p:grpSpPr>
                <p:sp>
                  <p:nvSpPr>
                    <p:cNvPr id="77061"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62"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5" name="Group 6242"/>
                  <p:cNvGrpSpPr>
                    <a:grpSpLocks noChangeAspect="1"/>
                  </p:cNvGrpSpPr>
                  <p:nvPr/>
                </p:nvGrpSpPr>
                <p:grpSpPr bwMode="auto">
                  <a:xfrm>
                    <a:off x="2866194" y="4230252"/>
                    <a:ext cx="10544" cy="42384"/>
                    <a:chOff x="2478" y="2807"/>
                    <a:chExt cx="43" cy="178"/>
                  </a:xfrm>
                </p:grpSpPr>
                <p:sp>
                  <p:nvSpPr>
                    <p:cNvPr id="77059"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60"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6" name="Group 6245"/>
                  <p:cNvGrpSpPr>
                    <a:grpSpLocks noChangeAspect="1"/>
                  </p:cNvGrpSpPr>
                  <p:nvPr/>
                </p:nvGrpSpPr>
                <p:grpSpPr bwMode="auto">
                  <a:xfrm>
                    <a:off x="2930514" y="4241707"/>
                    <a:ext cx="10544" cy="117989"/>
                    <a:chOff x="2195" y="2463"/>
                    <a:chExt cx="40" cy="442"/>
                  </a:xfrm>
                </p:grpSpPr>
                <p:sp>
                  <p:nvSpPr>
                    <p:cNvPr id="77057"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58"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7" name="Group 6248"/>
                  <p:cNvGrpSpPr>
                    <a:grpSpLocks noChangeAspect="1"/>
                  </p:cNvGrpSpPr>
                  <p:nvPr/>
                </p:nvGrpSpPr>
                <p:grpSpPr bwMode="auto">
                  <a:xfrm>
                    <a:off x="2964256" y="4285237"/>
                    <a:ext cx="10544" cy="83623"/>
                    <a:chOff x="2329" y="2599"/>
                    <a:chExt cx="43" cy="386"/>
                  </a:xfrm>
                </p:grpSpPr>
                <p:sp>
                  <p:nvSpPr>
                    <p:cNvPr id="77055"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56"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8" name="Group 6251"/>
                  <p:cNvGrpSpPr>
                    <a:grpSpLocks noChangeAspect="1"/>
                  </p:cNvGrpSpPr>
                  <p:nvPr/>
                </p:nvGrpSpPr>
                <p:grpSpPr bwMode="auto">
                  <a:xfrm>
                    <a:off x="2897827" y="4225670"/>
                    <a:ext cx="10544" cy="89351"/>
                    <a:chOff x="2065" y="2441"/>
                    <a:chExt cx="40" cy="272"/>
                  </a:xfrm>
                </p:grpSpPr>
                <p:sp>
                  <p:nvSpPr>
                    <p:cNvPr id="77053"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54"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39" name="Group 6272"/>
                  <p:cNvGrpSpPr>
                    <a:grpSpLocks noChangeAspect="1"/>
                  </p:cNvGrpSpPr>
                  <p:nvPr/>
                </p:nvGrpSpPr>
                <p:grpSpPr bwMode="auto">
                  <a:xfrm>
                    <a:off x="3082352" y="4231398"/>
                    <a:ext cx="11599" cy="108825"/>
                    <a:chOff x="2978" y="2432"/>
                    <a:chExt cx="46" cy="375"/>
                  </a:xfrm>
                </p:grpSpPr>
                <p:sp>
                  <p:nvSpPr>
                    <p:cNvPr id="77051"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52"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40" name="Group 6275"/>
                  <p:cNvGrpSpPr>
                    <a:grpSpLocks noChangeAspect="1"/>
                  </p:cNvGrpSpPr>
                  <p:nvPr/>
                </p:nvGrpSpPr>
                <p:grpSpPr bwMode="auto">
                  <a:xfrm>
                    <a:off x="3016977" y="4309293"/>
                    <a:ext cx="10544" cy="58422"/>
                    <a:chOff x="2668" y="2761"/>
                    <a:chExt cx="40" cy="217"/>
                  </a:xfrm>
                </p:grpSpPr>
                <p:sp>
                  <p:nvSpPr>
                    <p:cNvPr id="77049"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50"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7041" name="Group 6281"/>
                  <p:cNvGrpSpPr>
                    <a:grpSpLocks noChangeAspect="1"/>
                  </p:cNvGrpSpPr>
                  <p:nvPr/>
                </p:nvGrpSpPr>
                <p:grpSpPr bwMode="auto">
                  <a:xfrm>
                    <a:off x="3046501" y="4268054"/>
                    <a:ext cx="11599" cy="98515"/>
                    <a:chOff x="1015" y="2428"/>
                    <a:chExt cx="46" cy="372"/>
                  </a:xfrm>
                </p:grpSpPr>
                <p:sp>
                  <p:nvSpPr>
                    <p:cNvPr id="77047"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48"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sp>
                <p:nvSpPr>
                  <p:cNvPr id="77042"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43"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44"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45"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7046"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84361" name="组合 224"/>
                <p:cNvGrpSpPr/>
                <p:nvPr/>
              </p:nvGrpSpPr>
              <p:grpSpPr>
                <a:xfrm>
                  <a:off x="744684" y="4221088"/>
                  <a:ext cx="1647017" cy="151209"/>
                  <a:chOff x="744684" y="4221088"/>
                  <a:chExt cx="1647017" cy="151209"/>
                </a:xfrm>
                <a:solidFill>
                  <a:schemeClr val="bg1">
                    <a:lumMod val="50000"/>
                  </a:schemeClr>
                </a:solidFill>
              </p:grpSpPr>
              <p:sp>
                <p:nvSpPr>
                  <p:cNvPr id="413" name="Freeform 5986"/>
                  <p:cNvSpPr>
                    <a:spLocks noChangeAspect="1"/>
                  </p:cNvSpPr>
                  <p:nvPr/>
                </p:nvSpPr>
                <p:spPr bwMode="auto">
                  <a:xfrm>
                    <a:off x="21808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14" name="Freeform 6297"/>
                  <p:cNvSpPr>
                    <a:spLocks noChangeAspect="1"/>
                  </p:cNvSpPr>
                  <p:nvPr/>
                </p:nvSpPr>
                <p:spPr bwMode="auto">
                  <a:xfrm flipH="1">
                    <a:off x="224091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nvGrpSpPr>
                  <p:cNvPr id="84364" name="组合 414"/>
                  <p:cNvGrpSpPr/>
                  <p:nvPr/>
                </p:nvGrpSpPr>
                <p:grpSpPr>
                  <a:xfrm>
                    <a:off x="744684" y="4221088"/>
                    <a:ext cx="1533139" cy="151209"/>
                    <a:chOff x="744684" y="4221088"/>
                    <a:chExt cx="1533139" cy="151209"/>
                  </a:xfrm>
                  <a:grpFill/>
                </p:grpSpPr>
                <p:sp>
                  <p:nvSpPr>
                    <p:cNvPr id="416" name="Freeform 5978"/>
                    <p:cNvSpPr>
                      <a:spLocks noChangeAspect="1"/>
                    </p:cNvSpPr>
                    <p:nvPr/>
                  </p:nvSpPr>
                  <p:spPr bwMode="auto">
                    <a:xfrm>
                      <a:off x="10314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17" name="Freeform 5979"/>
                    <p:cNvSpPr>
                      <a:spLocks noChangeAspect="1"/>
                    </p:cNvSpPr>
                    <p:nvPr/>
                  </p:nvSpPr>
                  <p:spPr bwMode="auto">
                    <a:xfrm>
                      <a:off x="949243"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18" name="Freeform 5980"/>
                    <p:cNvSpPr>
                      <a:spLocks noChangeAspect="1"/>
                    </p:cNvSpPr>
                    <p:nvPr/>
                  </p:nvSpPr>
                  <p:spPr bwMode="auto">
                    <a:xfrm>
                      <a:off x="13182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19" name="Freeform 5981"/>
                    <p:cNvSpPr>
                      <a:spLocks noChangeAspect="1"/>
                    </p:cNvSpPr>
                    <p:nvPr/>
                  </p:nvSpPr>
                  <p:spPr bwMode="auto">
                    <a:xfrm>
                      <a:off x="1234993"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20" name="Freeform 5982"/>
                    <p:cNvSpPr>
                      <a:spLocks noChangeAspect="1"/>
                    </p:cNvSpPr>
                    <p:nvPr/>
                  </p:nvSpPr>
                  <p:spPr bwMode="auto">
                    <a:xfrm>
                      <a:off x="1605098"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21" name="Freeform 5983"/>
                    <p:cNvSpPr>
                      <a:spLocks noChangeAspect="1"/>
                    </p:cNvSpPr>
                    <p:nvPr/>
                  </p:nvSpPr>
                  <p:spPr bwMode="auto">
                    <a:xfrm>
                      <a:off x="152285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22" name="Freeform 5984"/>
                    <p:cNvSpPr>
                      <a:spLocks noChangeAspect="1"/>
                    </p:cNvSpPr>
                    <p:nvPr/>
                  </p:nvSpPr>
                  <p:spPr bwMode="auto">
                    <a:xfrm>
                      <a:off x="189401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23" name="Freeform 5985"/>
                    <p:cNvSpPr>
                      <a:spLocks noChangeAspect="1"/>
                    </p:cNvSpPr>
                    <p:nvPr/>
                  </p:nvSpPr>
                  <p:spPr bwMode="auto">
                    <a:xfrm>
                      <a:off x="180860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24" name="Freeform 5987"/>
                    <p:cNvSpPr>
                      <a:spLocks noChangeAspect="1"/>
                    </p:cNvSpPr>
                    <p:nvPr/>
                  </p:nvSpPr>
                  <p:spPr bwMode="auto">
                    <a:xfrm>
                      <a:off x="209751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25" name="Freeform 6085"/>
                    <p:cNvSpPr>
                      <a:spLocks noChangeAspect="1"/>
                    </p:cNvSpPr>
                    <p:nvPr/>
                  </p:nvSpPr>
                  <p:spPr bwMode="auto">
                    <a:xfrm>
                      <a:off x="7446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nvGrpSpPr>
                    <p:cNvPr id="84366" name="Group 6086"/>
                    <p:cNvGrpSpPr>
                      <a:grpSpLocks noChangeAspect="1"/>
                    </p:cNvGrpSpPr>
                    <p:nvPr/>
                  </p:nvGrpSpPr>
                  <p:grpSpPr bwMode="auto">
                    <a:xfrm>
                      <a:off x="885977" y="4222234"/>
                      <a:ext cx="11599" cy="98515"/>
                      <a:chOff x="1015" y="2428"/>
                      <a:chExt cx="46" cy="372"/>
                    </a:xfrm>
                    <a:grpFill/>
                  </p:grpSpPr>
                  <p:sp>
                    <p:nvSpPr>
                      <p:cNvPr id="557" name="AutoShape 6087"/>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58" name="AutoShape 6088"/>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67" name="Group 6089"/>
                    <p:cNvGrpSpPr>
                      <a:grpSpLocks noChangeAspect="1"/>
                    </p:cNvGrpSpPr>
                    <p:nvPr/>
                  </p:nvGrpSpPr>
                  <p:grpSpPr bwMode="auto">
                    <a:xfrm>
                      <a:off x="1062067" y="4239416"/>
                      <a:ext cx="9490" cy="119134"/>
                      <a:chOff x="1790" y="2461"/>
                      <a:chExt cx="40" cy="447"/>
                    </a:xfrm>
                    <a:grpFill/>
                  </p:grpSpPr>
                  <p:sp>
                    <p:nvSpPr>
                      <p:cNvPr id="555" name="AutoShape 6090"/>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56" name="AutoShape 6091"/>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68" name="Group 6092"/>
                    <p:cNvGrpSpPr>
                      <a:grpSpLocks noChangeAspect="1"/>
                    </p:cNvGrpSpPr>
                    <p:nvPr/>
                  </p:nvGrpSpPr>
                  <p:grpSpPr bwMode="auto">
                    <a:xfrm>
                      <a:off x="918665" y="4235980"/>
                      <a:ext cx="9490" cy="122571"/>
                      <a:chOff x="1151" y="2490"/>
                      <a:chExt cx="40" cy="455"/>
                    </a:xfrm>
                    <a:grpFill/>
                  </p:grpSpPr>
                  <p:sp>
                    <p:nvSpPr>
                      <p:cNvPr id="553" name="AutoShape 6093"/>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54" name="AutoShape 6094"/>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69" name="Group 6095"/>
                    <p:cNvGrpSpPr>
                      <a:grpSpLocks noChangeAspect="1"/>
                    </p:cNvGrpSpPr>
                    <p:nvPr/>
                  </p:nvGrpSpPr>
                  <p:grpSpPr bwMode="auto">
                    <a:xfrm>
                      <a:off x="1091591" y="4225670"/>
                      <a:ext cx="9490" cy="85914"/>
                      <a:chOff x="1914" y="2425"/>
                      <a:chExt cx="40" cy="326"/>
                    </a:xfrm>
                    <a:grpFill/>
                  </p:grpSpPr>
                  <p:sp>
                    <p:nvSpPr>
                      <p:cNvPr id="551" name="AutoShape 6096"/>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52" name="AutoShape 6097"/>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0" name="Group 6098"/>
                    <p:cNvGrpSpPr>
                      <a:grpSpLocks noChangeAspect="1"/>
                    </p:cNvGrpSpPr>
                    <p:nvPr/>
                  </p:nvGrpSpPr>
                  <p:grpSpPr bwMode="auto">
                    <a:xfrm>
                      <a:off x="950298" y="4278364"/>
                      <a:ext cx="9490" cy="89351"/>
                      <a:chOff x="1284" y="2652"/>
                      <a:chExt cx="40" cy="337"/>
                    </a:xfrm>
                    <a:grpFill/>
                  </p:grpSpPr>
                  <p:sp>
                    <p:nvSpPr>
                      <p:cNvPr id="549" name="AutoShape 6099"/>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50" name="AutoShape 6100"/>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1" name="Group 6101"/>
                    <p:cNvGrpSpPr>
                      <a:grpSpLocks noChangeAspect="1"/>
                    </p:cNvGrpSpPr>
                    <p:nvPr/>
                  </p:nvGrpSpPr>
                  <p:grpSpPr bwMode="auto">
                    <a:xfrm>
                      <a:off x="1027271" y="4278364"/>
                      <a:ext cx="10544" cy="93933"/>
                      <a:chOff x="1658" y="2628"/>
                      <a:chExt cx="40" cy="355"/>
                    </a:xfrm>
                    <a:grpFill/>
                  </p:grpSpPr>
                  <p:sp>
                    <p:nvSpPr>
                      <p:cNvPr id="547" name="AutoShape 6102"/>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48" name="AutoShape 6103"/>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2" name="Group 6104"/>
                    <p:cNvGrpSpPr>
                      <a:grpSpLocks noChangeAspect="1"/>
                    </p:cNvGrpSpPr>
                    <p:nvPr/>
                  </p:nvGrpSpPr>
                  <p:grpSpPr bwMode="auto">
                    <a:xfrm>
                      <a:off x="995638" y="4326476"/>
                      <a:ext cx="10544" cy="32075"/>
                      <a:chOff x="1516" y="2835"/>
                      <a:chExt cx="42" cy="123"/>
                    </a:xfrm>
                    <a:grpFill/>
                  </p:grpSpPr>
                  <p:sp>
                    <p:nvSpPr>
                      <p:cNvPr id="545" name="AutoShape 6105"/>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46" name="AutoShape 6106"/>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3" name="Group 6107"/>
                    <p:cNvGrpSpPr>
                      <a:grpSpLocks noChangeAspect="1"/>
                    </p:cNvGrpSpPr>
                    <p:nvPr/>
                  </p:nvGrpSpPr>
                  <p:grpSpPr bwMode="auto">
                    <a:xfrm>
                      <a:off x="1193871" y="4230252"/>
                      <a:ext cx="9490" cy="116843"/>
                      <a:chOff x="2195" y="2463"/>
                      <a:chExt cx="40" cy="442"/>
                    </a:xfrm>
                    <a:grpFill/>
                  </p:grpSpPr>
                  <p:sp>
                    <p:nvSpPr>
                      <p:cNvPr id="543" name="AutoShape 6108"/>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44" name="AutoShape 6109"/>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4" name="Group 6110"/>
                    <p:cNvGrpSpPr>
                      <a:grpSpLocks noChangeAspect="1"/>
                    </p:cNvGrpSpPr>
                    <p:nvPr/>
                  </p:nvGrpSpPr>
                  <p:grpSpPr bwMode="auto">
                    <a:xfrm>
                      <a:off x="1227612" y="4266909"/>
                      <a:ext cx="10544" cy="103097"/>
                      <a:chOff x="2329" y="2599"/>
                      <a:chExt cx="43" cy="386"/>
                    </a:xfrm>
                    <a:grpFill/>
                  </p:grpSpPr>
                  <p:sp>
                    <p:nvSpPr>
                      <p:cNvPr id="541" name="AutoShape 611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42" name="AutoShape 611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5" name="Group 6113"/>
                    <p:cNvGrpSpPr>
                      <a:grpSpLocks noChangeAspect="1"/>
                    </p:cNvGrpSpPr>
                    <p:nvPr/>
                  </p:nvGrpSpPr>
                  <p:grpSpPr bwMode="auto">
                    <a:xfrm>
                      <a:off x="1117952" y="4231398"/>
                      <a:ext cx="10544" cy="42384"/>
                      <a:chOff x="2478" y="2807"/>
                      <a:chExt cx="43" cy="178"/>
                    </a:xfrm>
                    <a:grpFill/>
                  </p:grpSpPr>
                  <p:sp>
                    <p:nvSpPr>
                      <p:cNvPr id="539" name="AutoShape 611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40" name="AutoShape 611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6" name="Group 6116"/>
                    <p:cNvGrpSpPr>
                      <a:grpSpLocks noChangeAspect="1"/>
                    </p:cNvGrpSpPr>
                    <p:nvPr/>
                  </p:nvGrpSpPr>
                  <p:grpSpPr bwMode="auto">
                    <a:xfrm>
                      <a:off x="1161183" y="4225670"/>
                      <a:ext cx="9490" cy="71022"/>
                      <a:chOff x="2065" y="2441"/>
                      <a:chExt cx="40" cy="272"/>
                    </a:xfrm>
                    <a:grpFill/>
                  </p:grpSpPr>
                  <p:sp>
                    <p:nvSpPr>
                      <p:cNvPr id="537" name="AutoShape 6117"/>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38" name="AutoShape 6118"/>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78" name="Group 6119"/>
                    <p:cNvGrpSpPr>
                      <a:grpSpLocks noChangeAspect="1"/>
                    </p:cNvGrpSpPr>
                    <p:nvPr/>
                  </p:nvGrpSpPr>
                  <p:grpSpPr bwMode="auto">
                    <a:xfrm>
                      <a:off x="1260300" y="4319603"/>
                      <a:ext cx="10544" cy="42384"/>
                      <a:chOff x="2478" y="2807"/>
                      <a:chExt cx="43" cy="178"/>
                    </a:xfrm>
                    <a:grpFill/>
                  </p:grpSpPr>
                  <p:sp>
                    <p:nvSpPr>
                      <p:cNvPr id="535" name="AutoShape 6120"/>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36" name="AutoShape 6121"/>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84381" name="Group 6122"/>
                    <p:cNvGrpSpPr>
                      <a:grpSpLocks noChangeAspect="1"/>
                    </p:cNvGrpSpPr>
                    <p:nvPr/>
                  </p:nvGrpSpPr>
                  <p:grpSpPr bwMode="auto">
                    <a:xfrm>
                      <a:off x="1394212" y="4225670"/>
                      <a:ext cx="11599" cy="59567"/>
                      <a:chOff x="3094" y="2443"/>
                      <a:chExt cx="40" cy="183"/>
                    </a:xfrm>
                    <a:grpFill/>
                  </p:grpSpPr>
                  <p:sp>
                    <p:nvSpPr>
                      <p:cNvPr id="533" name="AutoShape 6123"/>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34" name="AutoShape 6124"/>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26" name="Group 6125"/>
                    <p:cNvGrpSpPr>
                      <a:grpSpLocks noChangeAspect="1"/>
                    </p:cNvGrpSpPr>
                    <p:nvPr/>
                  </p:nvGrpSpPr>
                  <p:grpSpPr bwMode="auto">
                    <a:xfrm>
                      <a:off x="1364688" y="4225670"/>
                      <a:ext cx="11599" cy="108825"/>
                      <a:chOff x="2978" y="2432"/>
                      <a:chExt cx="46" cy="375"/>
                    </a:xfrm>
                    <a:grpFill/>
                  </p:grpSpPr>
                  <p:sp>
                    <p:nvSpPr>
                      <p:cNvPr id="531" name="AutoShape 6126"/>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32" name="AutoShape 6127"/>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29" name="Group 6128"/>
                    <p:cNvGrpSpPr>
                      <a:grpSpLocks noChangeAspect="1"/>
                    </p:cNvGrpSpPr>
                    <p:nvPr/>
                  </p:nvGrpSpPr>
                  <p:grpSpPr bwMode="auto">
                    <a:xfrm>
                      <a:off x="1332001" y="4249726"/>
                      <a:ext cx="10544" cy="116843"/>
                      <a:chOff x="2832" y="2516"/>
                      <a:chExt cx="43" cy="436"/>
                    </a:xfrm>
                    <a:grpFill/>
                  </p:grpSpPr>
                  <p:sp>
                    <p:nvSpPr>
                      <p:cNvPr id="529" name="AutoShape 6129"/>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30" name="AutoShape 6130"/>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0" name="Group 6131"/>
                    <p:cNvGrpSpPr>
                      <a:grpSpLocks noChangeAspect="1"/>
                    </p:cNvGrpSpPr>
                    <p:nvPr/>
                  </p:nvGrpSpPr>
                  <p:grpSpPr bwMode="auto">
                    <a:xfrm>
                      <a:off x="1297205" y="4307002"/>
                      <a:ext cx="9490" cy="57276"/>
                      <a:chOff x="2668" y="2761"/>
                      <a:chExt cx="40" cy="217"/>
                    </a:xfrm>
                    <a:grpFill/>
                  </p:grpSpPr>
                  <p:sp>
                    <p:nvSpPr>
                      <p:cNvPr id="527" name="AutoShape 6132"/>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28" name="AutoShape 6133"/>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1" name="Group 6134"/>
                    <p:cNvGrpSpPr>
                      <a:grpSpLocks noChangeAspect="1"/>
                    </p:cNvGrpSpPr>
                    <p:nvPr/>
                  </p:nvGrpSpPr>
                  <p:grpSpPr bwMode="auto">
                    <a:xfrm flipV="1">
                      <a:off x="1505981" y="4252017"/>
                      <a:ext cx="9490" cy="116843"/>
                      <a:chOff x="3217" y="3037"/>
                      <a:chExt cx="46" cy="372"/>
                    </a:xfrm>
                    <a:grpFill/>
                  </p:grpSpPr>
                  <p:sp>
                    <p:nvSpPr>
                      <p:cNvPr id="525" name="AutoShape 6135"/>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26" name="AutoShape 6136"/>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2" name="Group 6137"/>
                    <p:cNvGrpSpPr>
                      <a:grpSpLocks noChangeAspect="1"/>
                    </p:cNvGrpSpPr>
                    <p:nvPr/>
                  </p:nvGrpSpPr>
                  <p:grpSpPr bwMode="auto">
                    <a:xfrm>
                      <a:off x="1470131" y="4222234"/>
                      <a:ext cx="11599" cy="116843"/>
                      <a:chOff x="3353" y="3099"/>
                      <a:chExt cx="40" cy="455"/>
                    </a:xfrm>
                    <a:grpFill/>
                  </p:grpSpPr>
                  <p:sp>
                    <p:nvSpPr>
                      <p:cNvPr id="523" name="AutoShape 6138"/>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24" name="AutoShape 6139"/>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3" name="Group 6140"/>
                    <p:cNvGrpSpPr>
                      <a:grpSpLocks noChangeAspect="1"/>
                    </p:cNvGrpSpPr>
                    <p:nvPr/>
                  </p:nvGrpSpPr>
                  <p:grpSpPr bwMode="auto">
                    <a:xfrm>
                      <a:off x="1441661" y="4224525"/>
                      <a:ext cx="11599" cy="68731"/>
                      <a:chOff x="3486" y="3261"/>
                      <a:chExt cx="40" cy="337"/>
                    </a:xfrm>
                    <a:grpFill/>
                  </p:grpSpPr>
                  <p:sp>
                    <p:nvSpPr>
                      <p:cNvPr id="521" name="AutoShape 6141"/>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22" name="AutoShape 6142"/>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4" name="Group 6143"/>
                    <p:cNvGrpSpPr>
                      <a:grpSpLocks noChangeAspect="1"/>
                    </p:cNvGrpSpPr>
                    <p:nvPr/>
                  </p:nvGrpSpPr>
                  <p:grpSpPr bwMode="auto">
                    <a:xfrm>
                      <a:off x="1645166" y="4229107"/>
                      <a:ext cx="9490" cy="117989"/>
                      <a:chOff x="2195" y="2463"/>
                      <a:chExt cx="40" cy="442"/>
                    </a:xfrm>
                    <a:grpFill/>
                  </p:grpSpPr>
                  <p:sp>
                    <p:nvSpPr>
                      <p:cNvPr id="519" name="AutoShape 6144"/>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20" name="AutoShape 6145"/>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5" name="Group 6146"/>
                    <p:cNvGrpSpPr>
                      <a:grpSpLocks noChangeAspect="1"/>
                    </p:cNvGrpSpPr>
                    <p:nvPr/>
                  </p:nvGrpSpPr>
                  <p:grpSpPr bwMode="auto">
                    <a:xfrm>
                      <a:off x="1609315" y="4266909"/>
                      <a:ext cx="10544" cy="103097"/>
                      <a:chOff x="2329" y="2599"/>
                      <a:chExt cx="43" cy="386"/>
                    </a:xfrm>
                    <a:grpFill/>
                  </p:grpSpPr>
                  <p:sp>
                    <p:nvSpPr>
                      <p:cNvPr id="517" name="AutoShape 6147"/>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18" name="AutoShape 6148"/>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6" name="Group 6149"/>
                    <p:cNvGrpSpPr>
                      <a:grpSpLocks noChangeAspect="1"/>
                    </p:cNvGrpSpPr>
                    <p:nvPr/>
                  </p:nvGrpSpPr>
                  <p:grpSpPr bwMode="auto">
                    <a:xfrm>
                      <a:off x="1535505" y="4295547"/>
                      <a:ext cx="9490" cy="71022"/>
                      <a:chOff x="2065" y="2441"/>
                      <a:chExt cx="40" cy="272"/>
                    </a:xfrm>
                    <a:grpFill/>
                  </p:grpSpPr>
                  <p:sp>
                    <p:nvSpPr>
                      <p:cNvPr id="515" name="AutoShape 6150"/>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16" name="AutoShape 6151"/>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7" name="Group 6152"/>
                    <p:cNvGrpSpPr>
                      <a:grpSpLocks noChangeAspect="1"/>
                    </p:cNvGrpSpPr>
                    <p:nvPr/>
                  </p:nvGrpSpPr>
                  <p:grpSpPr bwMode="auto">
                    <a:xfrm flipV="1">
                      <a:off x="1576628" y="4313875"/>
                      <a:ext cx="11599" cy="48112"/>
                      <a:chOff x="2815" y="1923"/>
                      <a:chExt cx="40" cy="217"/>
                    </a:xfrm>
                    <a:grpFill/>
                  </p:grpSpPr>
                  <p:sp>
                    <p:nvSpPr>
                      <p:cNvPr id="513" name="AutoShape 6153"/>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14" name="AutoShape 6154"/>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8" name="Group 6155"/>
                    <p:cNvGrpSpPr>
                      <a:grpSpLocks noChangeAspect="1"/>
                    </p:cNvGrpSpPr>
                    <p:nvPr/>
                  </p:nvGrpSpPr>
                  <p:grpSpPr bwMode="auto">
                    <a:xfrm>
                      <a:off x="1676799" y="4224525"/>
                      <a:ext cx="11599" cy="72168"/>
                      <a:chOff x="2329" y="2599"/>
                      <a:chExt cx="43" cy="386"/>
                    </a:xfrm>
                    <a:grpFill/>
                  </p:grpSpPr>
                  <p:sp>
                    <p:nvSpPr>
                      <p:cNvPr id="511" name="AutoShape 615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12" name="AutoShape 615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39" name="Group 6158"/>
                    <p:cNvGrpSpPr>
                      <a:grpSpLocks noChangeAspect="1"/>
                    </p:cNvGrpSpPr>
                    <p:nvPr/>
                  </p:nvGrpSpPr>
                  <p:grpSpPr bwMode="auto">
                    <a:xfrm>
                      <a:off x="1716867" y="4232543"/>
                      <a:ext cx="10544" cy="42384"/>
                      <a:chOff x="2478" y="2807"/>
                      <a:chExt cx="43" cy="178"/>
                    </a:xfrm>
                    <a:grpFill/>
                  </p:grpSpPr>
                  <p:sp>
                    <p:nvSpPr>
                      <p:cNvPr id="509" name="AutoShape 615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10" name="AutoShape 616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0" name="Group 6161"/>
                    <p:cNvGrpSpPr>
                      <a:grpSpLocks noChangeAspect="1"/>
                    </p:cNvGrpSpPr>
                    <p:nvPr/>
                  </p:nvGrpSpPr>
                  <p:grpSpPr bwMode="auto">
                    <a:xfrm>
                      <a:off x="1781187" y="4241707"/>
                      <a:ext cx="10544" cy="117989"/>
                      <a:chOff x="2195" y="2463"/>
                      <a:chExt cx="40" cy="442"/>
                    </a:xfrm>
                    <a:grpFill/>
                  </p:grpSpPr>
                  <p:sp>
                    <p:nvSpPr>
                      <p:cNvPr id="507" name="AutoShape 6162"/>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08" name="AutoShape 6163"/>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1" name="Group 6164"/>
                    <p:cNvGrpSpPr>
                      <a:grpSpLocks noChangeAspect="1"/>
                    </p:cNvGrpSpPr>
                    <p:nvPr/>
                  </p:nvGrpSpPr>
                  <p:grpSpPr bwMode="auto">
                    <a:xfrm>
                      <a:off x="1814929" y="4285237"/>
                      <a:ext cx="10544" cy="83623"/>
                      <a:chOff x="2329" y="2599"/>
                      <a:chExt cx="43" cy="386"/>
                    </a:xfrm>
                    <a:grpFill/>
                  </p:grpSpPr>
                  <p:sp>
                    <p:nvSpPr>
                      <p:cNvPr id="505" name="AutoShape 6165"/>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06" name="AutoShape 6166"/>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2" name="Group 6167"/>
                    <p:cNvGrpSpPr>
                      <a:grpSpLocks noChangeAspect="1"/>
                    </p:cNvGrpSpPr>
                    <p:nvPr/>
                  </p:nvGrpSpPr>
                  <p:grpSpPr bwMode="auto">
                    <a:xfrm>
                      <a:off x="1748500" y="4223379"/>
                      <a:ext cx="10544" cy="89351"/>
                      <a:chOff x="2065" y="2441"/>
                      <a:chExt cx="40" cy="272"/>
                    </a:xfrm>
                    <a:grpFill/>
                  </p:grpSpPr>
                  <p:sp>
                    <p:nvSpPr>
                      <p:cNvPr id="503" name="AutoShape 6168"/>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04" name="AutoShape 6169"/>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3" name="Group 6170"/>
                    <p:cNvGrpSpPr>
                      <a:grpSpLocks noChangeAspect="1"/>
                    </p:cNvGrpSpPr>
                    <p:nvPr/>
                  </p:nvGrpSpPr>
                  <p:grpSpPr bwMode="auto">
                    <a:xfrm>
                      <a:off x="2035304" y="4222234"/>
                      <a:ext cx="11599" cy="98515"/>
                      <a:chOff x="1015" y="2428"/>
                      <a:chExt cx="46" cy="372"/>
                    </a:xfrm>
                    <a:grpFill/>
                  </p:grpSpPr>
                  <p:sp>
                    <p:nvSpPr>
                      <p:cNvPr id="501" name="AutoShape 6171"/>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02" name="AutoShape 6172"/>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4" name="Group 6173"/>
                    <p:cNvGrpSpPr>
                      <a:grpSpLocks noChangeAspect="1"/>
                    </p:cNvGrpSpPr>
                    <p:nvPr/>
                  </p:nvGrpSpPr>
                  <p:grpSpPr bwMode="auto">
                    <a:xfrm>
                      <a:off x="2207176" y="4239416"/>
                      <a:ext cx="9490" cy="119134"/>
                      <a:chOff x="1790" y="2461"/>
                      <a:chExt cx="40" cy="447"/>
                    </a:xfrm>
                    <a:grpFill/>
                  </p:grpSpPr>
                  <p:sp>
                    <p:nvSpPr>
                      <p:cNvPr id="499" name="AutoShape 6174"/>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500" name="AutoShape 6175"/>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5" name="Group 6176"/>
                    <p:cNvGrpSpPr>
                      <a:grpSpLocks noChangeAspect="1"/>
                    </p:cNvGrpSpPr>
                    <p:nvPr/>
                  </p:nvGrpSpPr>
                  <p:grpSpPr bwMode="auto">
                    <a:xfrm>
                      <a:off x="2067992" y="4235980"/>
                      <a:ext cx="9490" cy="122571"/>
                      <a:chOff x="1151" y="2490"/>
                      <a:chExt cx="40" cy="455"/>
                    </a:xfrm>
                    <a:grpFill/>
                  </p:grpSpPr>
                  <p:sp>
                    <p:nvSpPr>
                      <p:cNvPr id="497" name="AutoShape 6177"/>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98" name="AutoShape 6178"/>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6" name="Group 6179"/>
                    <p:cNvGrpSpPr>
                      <a:grpSpLocks noChangeAspect="1"/>
                    </p:cNvGrpSpPr>
                    <p:nvPr/>
                  </p:nvGrpSpPr>
                  <p:grpSpPr bwMode="auto">
                    <a:xfrm>
                      <a:off x="2245136" y="4225670"/>
                      <a:ext cx="9490" cy="85914"/>
                      <a:chOff x="1914" y="2425"/>
                      <a:chExt cx="40" cy="326"/>
                    </a:xfrm>
                    <a:grpFill/>
                  </p:grpSpPr>
                  <p:sp>
                    <p:nvSpPr>
                      <p:cNvPr id="495" name="AutoShape 6180"/>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96" name="AutoShape 6181"/>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7" name="Group 6182"/>
                    <p:cNvGrpSpPr>
                      <a:grpSpLocks noChangeAspect="1"/>
                    </p:cNvGrpSpPr>
                    <p:nvPr/>
                  </p:nvGrpSpPr>
                  <p:grpSpPr bwMode="auto">
                    <a:xfrm>
                      <a:off x="2099625" y="4278364"/>
                      <a:ext cx="8435" cy="89351"/>
                      <a:chOff x="1284" y="2652"/>
                      <a:chExt cx="40" cy="337"/>
                    </a:xfrm>
                    <a:grpFill/>
                  </p:grpSpPr>
                  <p:sp>
                    <p:nvSpPr>
                      <p:cNvPr id="493" name="AutoShape 6183"/>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94" name="AutoShape 6184"/>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48" name="Group 6185"/>
                    <p:cNvGrpSpPr>
                      <a:grpSpLocks noChangeAspect="1"/>
                    </p:cNvGrpSpPr>
                    <p:nvPr/>
                  </p:nvGrpSpPr>
                  <p:grpSpPr bwMode="auto">
                    <a:xfrm>
                      <a:off x="2176598" y="4273782"/>
                      <a:ext cx="10544" cy="93933"/>
                      <a:chOff x="1658" y="2628"/>
                      <a:chExt cx="40" cy="355"/>
                    </a:xfrm>
                    <a:grpFill/>
                  </p:grpSpPr>
                  <p:sp>
                    <p:nvSpPr>
                      <p:cNvPr id="491" name="AutoShape 6186"/>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92" name="AutoShape 6187"/>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56" name="Group 6188"/>
                    <p:cNvGrpSpPr>
                      <a:grpSpLocks noChangeAspect="1"/>
                    </p:cNvGrpSpPr>
                    <p:nvPr/>
                  </p:nvGrpSpPr>
                  <p:grpSpPr bwMode="auto">
                    <a:xfrm>
                      <a:off x="2144965" y="4326476"/>
                      <a:ext cx="10544" cy="32075"/>
                      <a:chOff x="1516" y="2835"/>
                      <a:chExt cx="42" cy="123"/>
                    </a:xfrm>
                    <a:grpFill/>
                  </p:grpSpPr>
                  <p:sp>
                    <p:nvSpPr>
                      <p:cNvPr id="489" name="AutoShape 6189"/>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90" name="AutoShape 6190"/>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57" name="Group 6197"/>
                    <p:cNvGrpSpPr>
                      <a:grpSpLocks noChangeAspect="1"/>
                    </p:cNvGrpSpPr>
                    <p:nvPr/>
                  </p:nvGrpSpPr>
                  <p:grpSpPr bwMode="auto">
                    <a:xfrm>
                      <a:off x="2267279" y="4231398"/>
                      <a:ext cx="10544" cy="42384"/>
                      <a:chOff x="2478" y="2807"/>
                      <a:chExt cx="43" cy="178"/>
                    </a:xfrm>
                    <a:grpFill/>
                  </p:grpSpPr>
                  <p:sp>
                    <p:nvSpPr>
                      <p:cNvPr id="487" name="AutoShape 6198"/>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88" name="AutoShape 6199"/>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58" name="Group 6254"/>
                    <p:cNvGrpSpPr>
                      <a:grpSpLocks noChangeAspect="1"/>
                    </p:cNvGrpSpPr>
                    <p:nvPr/>
                  </p:nvGrpSpPr>
                  <p:grpSpPr bwMode="auto">
                    <a:xfrm>
                      <a:off x="1924589" y="4234834"/>
                      <a:ext cx="10544" cy="119134"/>
                      <a:chOff x="1790" y="2461"/>
                      <a:chExt cx="40" cy="447"/>
                    </a:xfrm>
                    <a:grpFill/>
                  </p:grpSpPr>
                  <p:sp>
                    <p:nvSpPr>
                      <p:cNvPr id="485" name="AutoShape 625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86" name="AutoShape 625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59" name="Group 6257"/>
                    <p:cNvGrpSpPr>
                      <a:grpSpLocks noChangeAspect="1"/>
                    </p:cNvGrpSpPr>
                    <p:nvPr/>
                  </p:nvGrpSpPr>
                  <p:grpSpPr bwMode="auto">
                    <a:xfrm>
                      <a:off x="1957277" y="4225670"/>
                      <a:ext cx="9490" cy="85914"/>
                      <a:chOff x="1914" y="2425"/>
                      <a:chExt cx="40" cy="326"/>
                    </a:xfrm>
                    <a:grpFill/>
                  </p:grpSpPr>
                  <p:sp>
                    <p:nvSpPr>
                      <p:cNvPr id="483" name="AutoShape 6258"/>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84" name="AutoShape 6259"/>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60" name="Group 6260"/>
                    <p:cNvGrpSpPr>
                      <a:grpSpLocks noChangeAspect="1"/>
                    </p:cNvGrpSpPr>
                    <p:nvPr/>
                  </p:nvGrpSpPr>
                  <p:grpSpPr bwMode="auto">
                    <a:xfrm>
                      <a:off x="1888739" y="4276073"/>
                      <a:ext cx="10544" cy="93933"/>
                      <a:chOff x="1658" y="2628"/>
                      <a:chExt cx="40" cy="355"/>
                    </a:xfrm>
                    <a:grpFill/>
                  </p:grpSpPr>
                  <p:sp>
                    <p:nvSpPr>
                      <p:cNvPr id="481" name="AutoShape 6261"/>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82" name="AutoShape 6262"/>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61" name="Group 6263"/>
                    <p:cNvGrpSpPr>
                      <a:grpSpLocks noChangeAspect="1"/>
                    </p:cNvGrpSpPr>
                    <p:nvPr/>
                  </p:nvGrpSpPr>
                  <p:grpSpPr bwMode="auto">
                    <a:xfrm>
                      <a:off x="1858160" y="4324185"/>
                      <a:ext cx="9490" cy="33220"/>
                      <a:chOff x="1516" y="2835"/>
                      <a:chExt cx="42" cy="123"/>
                    </a:xfrm>
                    <a:grpFill/>
                  </p:grpSpPr>
                  <p:sp>
                    <p:nvSpPr>
                      <p:cNvPr id="479" name="AutoShape 6264"/>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80" name="AutoShape 6265"/>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nvGrpSpPr>
                    <p:cNvPr id="462" name="Group 6266"/>
                    <p:cNvGrpSpPr>
                      <a:grpSpLocks noChangeAspect="1"/>
                    </p:cNvGrpSpPr>
                    <p:nvPr/>
                  </p:nvGrpSpPr>
                  <p:grpSpPr bwMode="auto">
                    <a:xfrm flipV="1">
                      <a:off x="1981529" y="4229107"/>
                      <a:ext cx="10544" cy="42384"/>
                      <a:chOff x="2478" y="2807"/>
                      <a:chExt cx="43" cy="178"/>
                    </a:xfrm>
                    <a:grpFill/>
                  </p:grpSpPr>
                  <p:sp>
                    <p:nvSpPr>
                      <p:cNvPr id="477" name="AutoShape 6267"/>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8" name="AutoShape 6268"/>
                      <p:cNvSpPr>
                        <a:spLocks noChangeAspect="1" noChangeArrowheads="1"/>
                      </p:cNvSpPr>
                      <p:nvPr/>
                    </p:nvSpPr>
                    <p:spPr bwMode="auto">
                      <a:xfrm flipV="1">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sp>
                  <p:nvSpPr>
                    <p:cNvPr id="467" name="Freeform 6298"/>
                    <p:cNvSpPr>
                      <a:spLocks noChangeAspect="1"/>
                    </p:cNvSpPr>
                    <p:nvPr/>
                  </p:nvSpPr>
                  <p:spPr bwMode="auto">
                    <a:xfrm flipH="1">
                      <a:off x="203741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68" name="Freeform 6299"/>
                    <p:cNvSpPr>
                      <a:spLocks noChangeAspect="1"/>
                    </p:cNvSpPr>
                    <p:nvPr/>
                  </p:nvSpPr>
                  <p:spPr bwMode="auto">
                    <a:xfrm flipH="1">
                      <a:off x="1955168"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69" name="Freeform 6300"/>
                    <p:cNvSpPr>
                      <a:spLocks noChangeAspect="1"/>
                    </p:cNvSpPr>
                    <p:nvPr/>
                  </p:nvSpPr>
                  <p:spPr bwMode="auto">
                    <a:xfrm flipH="1">
                      <a:off x="17485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0" name="Freeform 6301"/>
                    <p:cNvSpPr>
                      <a:spLocks noChangeAspect="1"/>
                    </p:cNvSpPr>
                    <p:nvPr/>
                  </p:nvSpPr>
                  <p:spPr bwMode="auto">
                    <a:xfrm flipH="1">
                      <a:off x="166520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1" name="Freeform 6302"/>
                    <p:cNvSpPr>
                      <a:spLocks noChangeAspect="1"/>
                    </p:cNvSpPr>
                    <p:nvPr/>
                  </p:nvSpPr>
                  <p:spPr bwMode="auto">
                    <a:xfrm flipH="1">
                      <a:off x="1461695"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2" name="Freeform 6303"/>
                    <p:cNvSpPr>
                      <a:spLocks noChangeAspect="1"/>
                    </p:cNvSpPr>
                    <p:nvPr/>
                  </p:nvSpPr>
                  <p:spPr bwMode="auto">
                    <a:xfrm flipH="1">
                      <a:off x="137839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3" name="Freeform 6304"/>
                    <p:cNvSpPr>
                      <a:spLocks noChangeAspect="1"/>
                    </p:cNvSpPr>
                    <p:nvPr/>
                  </p:nvSpPr>
                  <p:spPr bwMode="auto">
                    <a:xfrm flipH="1">
                      <a:off x="11748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4" name="Freeform 6305"/>
                    <p:cNvSpPr>
                      <a:spLocks noChangeAspect="1"/>
                    </p:cNvSpPr>
                    <p:nvPr/>
                  </p:nvSpPr>
                  <p:spPr bwMode="auto">
                    <a:xfrm flipH="1">
                      <a:off x="1091591"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5" name="Freeform 6306"/>
                    <p:cNvSpPr>
                      <a:spLocks noChangeAspect="1"/>
                    </p:cNvSpPr>
                    <p:nvPr/>
                  </p:nvSpPr>
                  <p:spPr bwMode="auto">
                    <a:xfrm flipH="1">
                      <a:off x="888086"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sp>
                  <p:nvSpPr>
                    <p:cNvPr id="476" name="Freeform 6307"/>
                    <p:cNvSpPr>
                      <a:spLocks noChangeAspect="1"/>
                    </p:cNvSpPr>
                    <p:nvPr/>
                  </p:nvSpPr>
                  <p:spPr bwMode="auto">
                    <a:xfrm flipH="1">
                      <a:off x="805841"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ln>
                          <a:solidFill>
                            <a:sysClr val="windowText" lastClr="000000"/>
                          </a:solidFill>
                        </a:ln>
                        <a:solidFill>
                          <a:schemeClr val="bg2"/>
                        </a:solidFill>
                        <a:latin typeface="Times New Roman" pitchFamily="18" charset="0"/>
                        <a:cs typeface="Times New Roman" pitchFamily="18" charset="0"/>
                      </a:endParaRPr>
                    </a:p>
                  </p:txBody>
                </p:sp>
              </p:grpSp>
            </p:grpSp>
            <p:sp>
              <p:nvSpPr>
                <p:cNvPr id="76934" name="Freeform 5993"/>
                <p:cNvSpPr>
                  <a:spLocks noChangeAspect="1"/>
                </p:cNvSpPr>
                <p:nvPr/>
              </p:nvSpPr>
              <p:spPr bwMode="auto">
                <a:xfrm>
                  <a:off x="4820018" y="4221087"/>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463" name="组合 226"/>
                <p:cNvGrpSpPr/>
                <p:nvPr/>
              </p:nvGrpSpPr>
              <p:grpSpPr>
                <a:xfrm>
                  <a:off x="4901209" y="4221087"/>
                  <a:ext cx="1214702" cy="151209"/>
                  <a:chOff x="3039120" y="4221088"/>
                  <a:chExt cx="1214702" cy="151209"/>
                </a:xfrm>
                <a:solidFill>
                  <a:schemeClr val="bg1">
                    <a:lumMod val="50000"/>
                  </a:schemeClr>
                </a:solidFill>
              </p:grpSpPr>
              <p:sp>
                <p:nvSpPr>
                  <p:cNvPr id="307"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08"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09"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10"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11"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12"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13"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14"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nvGrpSpPr>
                  <p:cNvPr id="464" name="Group 6001"/>
                  <p:cNvGrpSpPr>
                    <a:grpSpLocks noChangeAspect="1"/>
                  </p:cNvGrpSpPr>
                  <p:nvPr/>
                </p:nvGrpSpPr>
                <p:grpSpPr bwMode="auto">
                  <a:xfrm>
                    <a:off x="3184632" y="4223379"/>
                    <a:ext cx="11599" cy="99660"/>
                    <a:chOff x="1015" y="2428"/>
                    <a:chExt cx="46" cy="372"/>
                  </a:xfrm>
                  <a:grpFill/>
                </p:grpSpPr>
                <p:sp>
                  <p:nvSpPr>
                    <p:cNvPr id="411"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12"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465" name="Group 6004"/>
                  <p:cNvGrpSpPr>
                    <a:grpSpLocks noChangeAspect="1"/>
                  </p:cNvGrpSpPr>
                  <p:nvPr/>
                </p:nvGrpSpPr>
                <p:grpSpPr bwMode="auto">
                  <a:xfrm>
                    <a:off x="3354395" y="4239416"/>
                    <a:ext cx="9490" cy="119134"/>
                    <a:chOff x="1790" y="2461"/>
                    <a:chExt cx="40" cy="447"/>
                  </a:xfrm>
                  <a:grpFill/>
                </p:grpSpPr>
                <p:sp>
                  <p:nvSpPr>
                    <p:cNvPr id="409"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10"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466" name="Group 6007"/>
                  <p:cNvGrpSpPr>
                    <a:grpSpLocks noChangeAspect="1"/>
                  </p:cNvGrpSpPr>
                  <p:nvPr/>
                </p:nvGrpSpPr>
                <p:grpSpPr bwMode="auto">
                  <a:xfrm>
                    <a:off x="3217319" y="4240562"/>
                    <a:ext cx="9490" cy="121425"/>
                    <a:chOff x="1151" y="2490"/>
                    <a:chExt cx="40" cy="455"/>
                  </a:xfrm>
                  <a:grpFill/>
                </p:grpSpPr>
                <p:sp>
                  <p:nvSpPr>
                    <p:cNvPr id="407"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08"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59" name="Group 6010"/>
                  <p:cNvGrpSpPr>
                    <a:grpSpLocks noChangeAspect="1"/>
                  </p:cNvGrpSpPr>
                  <p:nvPr/>
                </p:nvGrpSpPr>
                <p:grpSpPr bwMode="auto">
                  <a:xfrm>
                    <a:off x="3391299" y="4223379"/>
                    <a:ext cx="8435" cy="85914"/>
                    <a:chOff x="1914" y="2425"/>
                    <a:chExt cx="40" cy="326"/>
                  </a:xfrm>
                  <a:grpFill/>
                </p:grpSpPr>
                <p:sp>
                  <p:nvSpPr>
                    <p:cNvPr id="405"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06"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0" name="Group 6013"/>
                  <p:cNvGrpSpPr>
                    <a:grpSpLocks noChangeAspect="1"/>
                  </p:cNvGrpSpPr>
                  <p:nvPr/>
                </p:nvGrpSpPr>
                <p:grpSpPr bwMode="auto">
                  <a:xfrm>
                    <a:off x="3248952" y="4278364"/>
                    <a:ext cx="8435" cy="89351"/>
                    <a:chOff x="1284" y="2652"/>
                    <a:chExt cx="40" cy="337"/>
                  </a:xfrm>
                  <a:grpFill/>
                </p:grpSpPr>
                <p:sp>
                  <p:nvSpPr>
                    <p:cNvPr id="403"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04"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1" name="Group 6016"/>
                  <p:cNvGrpSpPr>
                    <a:grpSpLocks noChangeAspect="1"/>
                  </p:cNvGrpSpPr>
                  <p:nvPr/>
                </p:nvGrpSpPr>
                <p:grpSpPr bwMode="auto">
                  <a:xfrm>
                    <a:off x="3320653" y="4278364"/>
                    <a:ext cx="9490" cy="93933"/>
                    <a:chOff x="1658" y="2628"/>
                    <a:chExt cx="40" cy="355"/>
                  </a:xfrm>
                  <a:grpFill/>
                </p:grpSpPr>
                <p:sp>
                  <p:nvSpPr>
                    <p:cNvPr id="401"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02"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2" name="Group 6019"/>
                  <p:cNvGrpSpPr>
                    <a:grpSpLocks noChangeAspect="1"/>
                  </p:cNvGrpSpPr>
                  <p:nvPr/>
                </p:nvGrpSpPr>
                <p:grpSpPr bwMode="auto">
                  <a:xfrm>
                    <a:off x="3291129" y="4326476"/>
                    <a:ext cx="9490" cy="32075"/>
                    <a:chOff x="1516" y="2835"/>
                    <a:chExt cx="42" cy="123"/>
                  </a:xfrm>
                  <a:grpFill/>
                </p:grpSpPr>
                <p:sp>
                  <p:nvSpPr>
                    <p:cNvPr id="399"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400"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3" name="Group 6022"/>
                  <p:cNvGrpSpPr>
                    <a:grpSpLocks noChangeAspect="1"/>
                  </p:cNvGrpSpPr>
                  <p:nvPr/>
                </p:nvGrpSpPr>
                <p:grpSpPr bwMode="auto">
                  <a:xfrm>
                    <a:off x="3488307" y="4230252"/>
                    <a:ext cx="10544" cy="116843"/>
                    <a:chOff x="2195" y="2463"/>
                    <a:chExt cx="40" cy="442"/>
                  </a:xfrm>
                  <a:grpFill/>
                </p:grpSpPr>
                <p:sp>
                  <p:nvSpPr>
                    <p:cNvPr id="397"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98"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4" name="Group 6025"/>
                  <p:cNvGrpSpPr>
                    <a:grpSpLocks noChangeAspect="1"/>
                  </p:cNvGrpSpPr>
                  <p:nvPr/>
                </p:nvGrpSpPr>
                <p:grpSpPr bwMode="auto">
                  <a:xfrm>
                    <a:off x="3523103" y="4266909"/>
                    <a:ext cx="10544" cy="103097"/>
                    <a:chOff x="2329" y="2599"/>
                    <a:chExt cx="43" cy="386"/>
                  </a:xfrm>
                  <a:grpFill/>
                </p:grpSpPr>
                <p:sp>
                  <p:nvSpPr>
                    <p:cNvPr id="395"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96"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5" name="Group 6028"/>
                  <p:cNvGrpSpPr>
                    <a:grpSpLocks noChangeAspect="1"/>
                  </p:cNvGrpSpPr>
                  <p:nvPr/>
                </p:nvGrpSpPr>
                <p:grpSpPr bwMode="auto">
                  <a:xfrm>
                    <a:off x="3417660" y="4231398"/>
                    <a:ext cx="10544" cy="42384"/>
                    <a:chOff x="2478" y="2807"/>
                    <a:chExt cx="43" cy="178"/>
                  </a:xfrm>
                  <a:grpFill/>
                </p:grpSpPr>
                <p:sp>
                  <p:nvSpPr>
                    <p:cNvPr id="393"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94"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6" name="Group 6031"/>
                  <p:cNvGrpSpPr>
                    <a:grpSpLocks noChangeAspect="1"/>
                  </p:cNvGrpSpPr>
                  <p:nvPr/>
                </p:nvGrpSpPr>
                <p:grpSpPr bwMode="auto">
                  <a:xfrm>
                    <a:off x="3455620" y="4225670"/>
                    <a:ext cx="9490" cy="71022"/>
                    <a:chOff x="2065" y="2441"/>
                    <a:chExt cx="40" cy="272"/>
                  </a:xfrm>
                  <a:grpFill/>
                </p:grpSpPr>
                <p:sp>
                  <p:nvSpPr>
                    <p:cNvPr id="391"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92"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7" name="Group 6034"/>
                  <p:cNvGrpSpPr>
                    <a:grpSpLocks noChangeAspect="1"/>
                  </p:cNvGrpSpPr>
                  <p:nvPr/>
                </p:nvGrpSpPr>
                <p:grpSpPr bwMode="auto">
                  <a:xfrm>
                    <a:off x="3555790" y="4319603"/>
                    <a:ext cx="10544" cy="42384"/>
                    <a:chOff x="2478" y="2807"/>
                    <a:chExt cx="43" cy="178"/>
                  </a:xfrm>
                  <a:grpFill/>
                </p:grpSpPr>
                <p:sp>
                  <p:nvSpPr>
                    <p:cNvPr id="389"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90"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8" name="Group 6037"/>
                  <p:cNvGrpSpPr>
                    <a:grpSpLocks noChangeAspect="1"/>
                  </p:cNvGrpSpPr>
                  <p:nvPr/>
                </p:nvGrpSpPr>
                <p:grpSpPr bwMode="auto">
                  <a:xfrm>
                    <a:off x="3689703" y="4225670"/>
                    <a:ext cx="10544" cy="59567"/>
                    <a:chOff x="3094" y="2443"/>
                    <a:chExt cx="40" cy="183"/>
                  </a:xfrm>
                  <a:grpFill/>
                </p:grpSpPr>
                <p:sp>
                  <p:nvSpPr>
                    <p:cNvPr id="387"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88"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69" name="Group 6040"/>
                  <p:cNvGrpSpPr>
                    <a:grpSpLocks noChangeAspect="1"/>
                  </p:cNvGrpSpPr>
                  <p:nvPr/>
                </p:nvGrpSpPr>
                <p:grpSpPr bwMode="auto">
                  <a:xfrm>
                    <a:off x="3660179" y="4225670"/>
                    <a:ext cx="10544" cy="108825"/>
                    <a:chOff x="2978" y="2432"/>
                    <a:chExt cx="46" cy="375"/>
                  </a:xfrm>
                  <a:grpFill/>
                </p:grpSpPr>
                <p:sp>
                  <p:nvSpPr>
                    <p:cNvPr id="385"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86"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70" name="Group 6043"/>
                  <p:cNvGrpSpPr>
                    <a:grpSpLocks noChangeAspect="1"/>
                  </p:cNvGrpSpPr>
                  <p:nvPr/>
                </p:nvGrpSpPr>
                <p:grpSpPr bwMode="auto">
                  <a:xfrm>
                    <a:off x="3628546" y="4247435"/>
                    <a:ext cx="10544" cy="116843"/>
                    <a:chOff x="2832" y="2516"/>
                    <a:chExt cx="43" cy="436"/>
                  </a:xfrm>
                  <a:grpFill/>
                </p:grpSpPr>
                <p:sp>
                  <p:nvSpPr>
                    <p:cNvPr id="383"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84"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71" name="Group 6046"/>
                  <p:cNvGrpSpPr>
                    <a:grpSpLocks noChangeAspect="1"/>
                  </p:cNvGrpSpPr>
                  <p:nvPr/>
                </p:nvGrpSpPr>
                <p:grpSpPr bwMode="auto">
                  <a:xfrm>
                    <a:off x="3593750" y="4309293"/>
                    <a:ext cx="9490" cy="57276"/>
                    <a:chOff x="2668" y="2761"/>
                    <a:chExt cx="40" cy="217"/>
                  </a:xfrm>
                  <a:grpFill/>
                </p:grpSpPr>
                <p:sp>
                  <p:nvSpPr>
                    <p:cNvPr id="381"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82"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72" name="Group 6049"/>
                  <p:cNvGrpSpPr>
                    <a:grpSpLocks noChangeAspect="1"/>
                  </p:cNvGrpSpPr>
                  <p:nvPr/>
                </p:nvGrpSpPr>
                <p:grpSpPr bwMode="auto">
                  <a:xfrm flipV="1">
                    <a:off x="3800418" y="4252017"/>
                    <a:ext cx="9490" cy="116843"/>
                    <a:chOff x="3217" y="3037"/>
                    <a:chExt cx="46" cy="372"/>
                  </a:xfrm>
                  <a:grpFill/>
                </p:grpSpPr>
                <p:sp>
                  <p:nvSpPr>
                    <p:cNvPr id="379"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80"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73" name="Group 6052"/>
                  <p:cNvGrpSpPr>
                    <a:grpSpLocks noChangeAspect="1"/>
                  </p:cNvGrpSpPr>
                  <p:nvPr/>
                </p:nvGrpSpPr>
                <p:grpSpPr bwMode="auto">
                  <a:xfrm>
                    <a:off x="3765622" y="4222234"/>
                    <a:ext cx="11599" cy="116843"/>
                    <a:chOff x="3353" y="3099"/>
                    <a:chExt cx="40" cy="455"/>
                  </a:xfrm>
                  <a:grpFill/>
                </p:grpSpPr>
                <p:sp>
                  <p:nvSpPr>
                    <p:cNvPr id="377"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78"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74" name="Group 6055"/>
                  <p:cNvGrpSpPr>
                    <a:grpSpLocks noChangeAspect="1"/>
                  </p:cNvGrpSpPr>
                  <p:nvPr/>
                </p:nvGrpSpPr>
                <p:grpSpPr bwMode="auto">
                  <a:xfrm>
                    <a:off x="3738206" y="4226816"/>
                    <a:ext cx="11599" cy="68731"/>
                    <a:chOff x="3486" y="3261"/>
                    <a:chExt cx="40" cy="337"/>
                  </a:xfrm>
                  <a:grpFill/>
                </p:grpSpPr>
                <p:sp>
                  <p:nvSpPr>
                    <p:cNvPr id="375"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76"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575" name="Group 6058"/>
                  <p:cNvGrpSpPr>
                    <a:grpSpLocks noChangeAspect="1"/>
                  </p:cNvGrpSpPr>
                  <p:nvPr/>
                </p:nvGrpSpPr>
                <p:grpSpPr bwMode="auto">
                  <a:xfrm>
                    <a:off x="3941711" y="4229107"/>
                    <a:ext cx="10544" cy="117989"/>
                    <a:chOff x="2195" y="2463"/>
                    <a:chExt cx="40" cy="442"/>
                  </a:xfrm>
                  <a:grpFill/>
                </p:grpSpPr>
                <p:sp>
                  <p:nvSpPr>
                    <p:cNvPr id="373"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74"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08" name="Group 6061"/>
                  <p:cNvGrpSpPr>
                    <a:grpSpLocks noChangeAspect="1"/>
                  </p:cNvGrpSpPr>
                  <p:nvPr/>
                </p:nvGrpSpPr>
                <p:grpSpPr bwMode="auto">
                  <a:xfrm>
                    <a:off x="3901643" y="4269200"/>
                    <a:ext cx="10544" cy="103097"/>
                    <a:chOff x="2329" y="2599"/>
                    <a:chExt cx="43" cy="386"/>
                  </a:xfrm>
                  <a:grpFill/>
                </p:grpSpPr>
                <p:sp>
                  <p:nvSpPr>
                    <p:cNvPr id="371"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72"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09" name="Group 6064"/>
                  <p:cNvGrpSpPr>
                    <a:grpSpLocks noChangeAspect="1"/>
                  </p:cNvGrpSpPr>
                  <p:nvPr/>
                </p:nvGrpSpPr>
                <p:grpSpPr bwMode="auto">
                  <a:xfrm>
                    <a:off x="3829942" y="4295547"/>
                    <a:ext cx="10544" cy="71022"/>
                    <a:chOff x="2065" y="2441"/>
                    <a:chExt cx="40" cy="272"/>
                  </a:xfrm>
                  <a:grpFill/>
                </p:grpSpPr>
                <p:sp>
                  <p:nvSpPr>
                    <p:cNvPr id="369"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70"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0" name="Group 6067"/>
                  <p:cNvGrpSpPr>
                    <a:grpSpLocks noChangeAspect="1"/>
                  </p:cNvGrpSpPr>
                  <p:nvPr/>
                </p:nvGrpSpPr>
                <p:grpSpPr bwMode="auto">
                  <a:xfrm flipV="1">
                    <a:off x="3872119" y="4313875"/>
                    <a:ext cx="10544" cy="48112"/>
                    <a:chOff x="2815" y="1923"/>
                    <a:chExt cx="40" cy="217"/>
                  </a:xfrm>
                  <a:grpFill/>
                </p:grpSpPr>
                <p:sp>
                  <p:nvSpPr>
                    <p:cNvPr id="367"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68"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1" name="Group 6070"/>
                  <p:cNvGrpSpPr>
                    <a:grpSpLocks noChangeAspect="1"/>
                  </p:cNvGrpSpPr>
                  <p:nvPr/>
                </p:nvGrpSpPr>
                <p:grpSpPr bwMode="auto">
                  <a:xfrm>
                    <a:off x="3971235" y="4224525"/>
                    <a:ext cx="11599" cy="72168"/>
                    <a:chOff x="2329" y="2599"/>
                    <a:chExt cx="43" cy="386"/>
                  </a:xfrm>
                  <a:grpFill/>
                </p:grpSpPr>
                <p:sp>
                  <p:nvSpPr>
                    <p:cNvPr id="365"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66"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2" name="Group 6073"/>
                  <p:cNvGrpSpPr>
                    <a:grpSpLocks noChangeAspect="1"/>
                  </p:cNvGrpSpPr>
                  <p:nvPr/>
                </p:nvGrpSpPr>
                <p:grpSpPr bwMode="auto">
                  <a:xfrm>
                    <a:off x="4012358" y="4230252"/>
                    <a:ext cx="10544" cy="42384"/>
                    <a:chOff x="2478" y="2807"/>
                    <a:chExt cx="43" cy="178"/>
                  </a:xfrm>
                  <a:grpFill/>
                </p:grpSpPr>
                <p:sp>
                  <p:nvSpPr>
                    <p:cNvPr id="363"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64"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3" name="Group 6076"/>
                  <p:cNvGrpSpPr>
                    <a:grpSpLocks noChangeAspect="1"/>
                  </p:cNvGrpSpPr>
                  <p:nvPr/>
                </p:nvGrpSpPr>
                <p:grpSpPr bwMode="auto">
                  <a:xfrm>
                    <a:off x="4075624" y="4241707"/>
                    <a:ext cx="11599" cy="117989"/>
                    <a:chOff x="2195" y="2463"/>
                    <a:chExt cx="40" cy="442"/>
                  </a:xfrm>
                  <a:grpFill/>
                </p:grpSpPr>
                <p:sp>
                  <p:nvSpPr>
                    <p:cNvPr id="361"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62"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4" name="Group 6079"/>
                  <p:cNvGrpSpPr>
                    <a:grpSpLocks noChangeAspect="1"/>
                  </p:cNvGrpSpPr>
                  <p:nvPr/>
                </p:nvGrpSpPr>
                <p:grpSpPr bwMode="auto">
                  <a:xfrm>
                    <a:off x="4110420" y="4285237"/>
                    <a:ext cx="10544" cy="83623"/>
                    <a:chOff x="2329" y="2599"/>
                    <a:chExt cx="43" cy="386"/>
                  </a:xfrm>
                  <a:grpFill/>
                </p:grpSpPr>
                <p:sp>
                  <p:nvSpPr>
                    <p:cNvPr id="359"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60"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5" name="Group 6082"/>
                  <p:cNvGrpSpPr>
                    <a:grpSpLocks noChangeAspect="1"/>
                  </p:cNvGrpSpPr>
                  <p:nvPr/>
                </p:nvGrpSpPr>
                <p:grpSpPr bwMode="auto">
                  <a:xfrm>
                    <a:off x="4042936" y="4225670"/>
                    <a:ext cx="11599" cy="89351"/>
                    <a:chOff x="2065" y="2441"/>
                    <a:chExt cx="40" cy="272"/>
                  </a:xfrm>
                  <a:grpFill/>
                </p:grpSpPr>
                <p:sp>
                  <p:nvSpPr>
                    <p:cNvPr id="357"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58"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6" name="Group 6269"/>
                  <p:cNvGrpSpPr>
                    <a:grpSpLocks noChangeAspect="1"/>
                  </p:cNvGrpSpPr>
                  <p:nvPr/>
                </p:nvGrpSpPr>
                <p:grpSpPr bwMode="auto">
                  <a:xfrm>
                    <a:off x="3111876" y="4227961"/>
                    <a:ext cx="11599" cy="59567"/>
                    <a:chOff x="3094" y="2443"/>
                    <a:chExt cx="40" cy="183"/>
                  </a:xfrm>
                  <a:grpFill/>
                </p:grpSpPr>
                <p:sp>
                  <p:nvSpPr>
                    <p:cNvPr id="355"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56"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17" name="Group 6278"/>
                  <p:cNvGrpSpPr>
                    <a:grpSpLocks noChangeAspect="1"/>
                  </p:cNvGrpSpPr>
                  <p:nvPr/>
                </p:nvGrpSpPr>
                <p:grpSpPr bwMode="auto">
                  <a:xfrm>
                    <a:off x="3157216" y="4233689"/>
                    <a:ext cx="10544" cy="42384"/>
                    <a:chOff x="2478" y="2807"/>
                    <a:chExt cx="43" cy="178"/>
                  </a:xfrm>
                  <a:grpFill/>
                </p:grpSpPr>
                <p:sp>
                  <p:nvSpPr>
                    <p:cNvPr id="353"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354"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sp>
                <p:nvSpPr>
                  <p:cNvPr id="345"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dirty="0">
                      <a:solidFill>
                        <a:schemeClr val="bg2"/>
                      </a:solidFill>
                      <a:latin typeface="Times New Roman" pitchFamily="18" charset="0"/>
                      <a:cs typeface="Times New Roman" pitchFamily="18" charset="0"/>
                    </a:endParaRPr>
                  </a:p>
                </p:txBody>
              </p:sp>
              <p:sp>
                <p:nvSpPr>
                  <p:cNvPr id="346"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47"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48"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49"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50"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51"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352"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grpSp>
              <p:nvGrpSpPr>
                <p:cNvPr id="76936" name="组合 227"/>
                <p:cNvGrpSpPr>
                  <a:grpSpLocks/>
                </p:cNvGrpSpPr>
                <p:nvPr/>
              </p:nvGrpSpPr>
              <p:grpSpPr bwMode="auto">
                <a:xfrm>
                  <a:off x="4172599" y="4221087"/>
                  <a:ext cx="783441" cy="151209"/>
                  <a:chOff x="2310510" y="4221088"/>
                  <a:chExt cx="783441" cy="151209"/>
                </a:xfrm>
              </p:grpSpPr>
              <p:sp>
                <p:nvSpPr>
                  <p:cNvPr id="76937"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38"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39"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40"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6941" name="Group 6191"/>
                  <p:cNvGrpSpPr>
                    <a:grpSpLocks noChangeAspect="1"/>
                  </p:cNvGrpSpPr>
                  <p:nvPr/>
                </p:nvGrpSpPr>
                <p:grpSpPr bwMode="auto">
                  <a:xfrm>
                    <a:off x="2343198" y="4230252"/>
                    <a:ext cx="9490" cy="116843"/>
                    <a:chOff x="2195" y="2463"/>
                    <a:chExt cx="40" cy="442"/>
                  </a:xfrm>
                </p:grpSpPr>
                <p:sp>
                  <p:nvSpPr>
                    <p:cNvPr id="77013"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14"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2" name="Group 6194"/>
                  <p:cNvGrpSpPr>
                    <a:grpSpLocks noChangeAspect="1"/>
                  </p:cNvGrpSpPr>
                  <p:nvPr/>
                </p:nvGrpSpPr>
                <p:grpSpPr bwMode="auto">
                  <a:xfrm>
                    <a:off x="2376939" y="4266909"/>
                    <a:ext cx="10544" cy="103097"/>
                    <a:chOff x="2329" y="2599"/>
                    <a:chExt cx="43" cy="386"/>
                  </a:xfrm>
                </p:grpSpPr>
                <p:sp>
                  <p:nvSpPr>
                    <p:cNvPr id="77011"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12"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3" name="Group 6200"/>
                  <p:cNvGrpSpPr>
                    <a:grpSpLocks noChangeAspect="1"/>
                  </p:cNvGrpSpPr>
                  <p:nvPr/>
                </p:nvGrpSpPr>
                <p:grpSpPr bwMode="auto">
                  <a:xfrm>
                    <a:off x="2310510" y="4225670"/>
                    <a:ext cx="9490" cy="71022"/>
                    <a:chOff x="2065" y="2441"/>
                    <a:chExt cx="40" cy="272"/>
                  </a:xfrm>
                </p:grpSpPr>
                <p:sp>
                  <p:nvSpPr>
                    <p:cNvPr id="77009"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10"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4" name="Group 6203"/>
                  <p:cNvGrpSpPr>
                    <a:grpSpLocks noChangeAspect="1"/>
                  </p:cNvGrpSpPr>
                  <p:nvPr/>
                </p:nvGrpSpPr>
                <p:grpSpPr bwMode="auto">
                  <a:xfrm>
                    <a:off x="2409627" y="4319603"/>
                    <a:ext cx="10544" cy="42384"/>
                    <a:chOff x="2478" y="2807"/>
                    <a:chExt cx="43" cy="178"/>
                  </a:xfrm>
                </p:grpSpPr>
                <p:sp>
                  <p:nvSpPr>
                    <p:cNvPr id="77007"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08"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5" name="Group 6206"/>
                  <p:cNvGrpSpPr>
                    <a:grpSpLocks noChangeAspect="1"/>
                  </p:cNvGrpSpPr>
                  <p:nvPr/>
                </p:nvGrpSpPr>
                <p:grpSpPr bwMode="auto">
                  <a:xfrm>
                    <a:off x="2543539" y="4225670"/>
                    <a:ext cx="11599" cy="59567"/>
                    <a:chOff x="3094" y="2443"/>
                    <a:chExt cx="40" cy="183"/>
                  </a:xfrm>
                </p:grpSpPr>
                <p:sp>
                  <p:nvSpPr>
                    <p:cNvPr id="77005"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06"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6" name="Group 6209"/>
                  <p:cNvGrpSpPr>
                    <a:grpSpLocks noChangeAspect="1"/>
                  </p:cNvGrpSpPr>
                  <p:nvPr/>
                </p:nvGrpSpPr>
                <p:grpSpPr bwMode="auto">
                  <a:xfrm>
                    <a:off x="2516124" y="4225670"/>
                    <a:ext cx="11599" cy="108825"/>
                    <a:chOff x="2978" y="2432"/>
                    <a:chExt cx="46" cy="375"/>
                  </a:xfrm>
                </p:grpSpPr>
                <p:sp>
                  <p:nvSpPr>
                    <p:cNvPr id="77003"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04"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7" name="Group 6212"/>
                  <p:cNvGrpSpPr>
                    <a:grpSpLocks noChangeAspect="1"/>
                  </p:cNvGrpSpPr>
                  <p:nvPr/>
                </p:nvGrpSpPr>
                <p:grpSpPr bwMode="auto">
                  <a:xfrm>
                    <a:off x="2483437" y="4247435"/>
                    <a:ext cx="10544" cy="116843"/>
                    <a:chOff x="2832" y="2516"/>
                    <a:chExt cx="43" cy="436"/>
                  </a:xfrm>
                </p:grpSpPr>
                <p:sp>
                  <p:nvSpPr>
                    <p:cNvPr id="77001"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02"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8" name="Group 6215"/>
                  <p:cNvGrpSpPr>
                    <a:grpSpLocks noChangeAspect="1"/>
                  </p:cNvGrpSpPr>
                  <p:nvPr/>
                </p:nvGrpSpPr>
                <p:grpSpPr bwMode="auto">
                  <a:xfrm>
                    <a:off x="2448640" y="4307002"/>
                    <a:ext cx="9490" cy="57276"/>
                    <a:chOff x="2668" y="2761"/>
                    <a:chExt cx="40" cy="217"/>
                  </a:xfrm>
                </p:grpSpPr>
                <p:sp>
                  <p:nvSpPr>
                    <p:cNvPr id="76999"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7000"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49" name="Group 6218"/>
                  <p:cNvGrpSpPr>
                    <a:grpSpLocks noChangeAspect="1"/>
                  </p:cNvGrpSpPr>
                  <p:nvPr/>
                </p:nvGrpSpPr>
                <p:grpSpPr bwMode="auto">
                  <a:xfrm flipV="1">
                    <a:off x="2655308" y="4252017"/>
                    <a:ext cx="9490" cy="116843"/>
                    <a:chOff x="3217" y="3037"/>
                    <a:chExt cx="46" cy="372"/>
                  </a:xfrm>
                </p:grpSpPr>
                <p:sp>
                  <p:nvSpPr>
                    <p:cNvPr id="76997"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98"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0" name="Group 6221"/>
                  <p:cNvGrpSpPr>
                    <a:grpSpLocks noChangeAspect="1"/>
                  </p:cNvGrpSpPr>
                  <p:nvPr/>
                </p:nvGrpSpPr>
                <p:grpSpPr bwMode="auto">
                  <a:xfrm>
                    <a:off x="2619458" y="4222234"/>
                    <a:ext cx="11599" cy="116843"/>
                    <a:chOff x="3353" y="3099"/>
                    <a:chExt cx="40" cy="455"/>
                  </a:xfrm>
                </p:grpSpPr>
                <p:sp>
                  <p:nvSpPr>
                    <p:cNvPr id="76995"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96"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1" name="Group 6224"/>
                  <p:cNvGrpSpPr>
                    <a:grpSpLocks noChangeAspect="1"/>
                  </p:cNvGrpSpPr>
                  <p:nvPr/>
                </p:nvGrpSpPr>
                <p:grpSpPr bwMode="auto">
                  <a:xfrm>
                    <a:off x="2590988" y="4224525"/>
                    <a:ext cx="11599" cy="68731"/>
                    <a:chOff x="3486" y="3261"/>
                    <a:chExt cx="40" cy="337"/>
                  </a:xfrm>
                </p:grpSpPr>
                <p:sp>
                  <p:nvSpPr>
                    <p:cNvPr id="76993"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94"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2" name="Group 6227"/>
                  <p:cNvGrpSpPr>
                    <a:grpSpLocks noChangeAspect="1"/>
                  </p:cNvGrpSpPr>
                  <p:nvPr/>
                </p:nvGrpSpPr>
                <p:grpSpPr bwMode="auto">
                  <a:xfrm>
                    <a:off x="2794493" y="4229107"/>
                    <a:ext cx="9490" cy="117989"/>
                    <a:chOff x="2195" y="2463"/>
                    <a:chExt cx="40" cy="442"/>
                  </a:xfrm>
                </p:grpSpPr>
                <p:sp>
                  <p:nvSpPr>
                    <p:cNvPr id="76991"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92"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3" name="Group 6230"/>
                  <p:cNvGrpSpPr>
                    <a:grpSpLocks noChangeAspect="1"/>
                  </p:cNvGrpSpPr>
                  <p:nvPr/>
                </p:nvGrpSpPr>
                <p:grpSpPr bwMode="auto">
                  <a:xfrm>
                    <a:off x="2756534" y="4266909"/>
                    <a:ext cx="10544" cy="103097"/>
                    <a:chOff x="2329" y="2599"/>
                    <a:chExt cx="43" cy="386"/>
                  </a:xfrm>
                </p:grpSpPr>
                <p:sp>
                  <p:nvSpPr>
                    <p:cNvPr id="76989"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90"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4" name="Group 6233"/>
                  <p:cNvGrpSpPr>
                    <a:grpSpLocks noChangeAspect="1"/>
                  </p:cNvGrpSpPr>
                  <p:nvPr/>
                </p:nvGrpSpPr>
                <p:grpSpPr bwMode="auto">
                  <a:xfrm>
                    <a:off x="2684832" y="4295547"/>
                    <a:ext cx="9490" cy="71022"/>
                    <a:chOff x="2065" y="2441"/>
                    <a:chExt cx="40" cy="272"/>
                  </a:xfrm>
                </p:grpSpPr>
                <p:sp>
                  <p:nvSpPr>
                    <p:cNvPr id="76987"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88"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5" name="Group 6236"/>
                  <p:cNvGrpSpPr>
                    <a:grpSpLocks noChangeAspect="1"/>
                  </p:cNvGrpSpPr>
                  <p:nvPr/>
                </p:nvGrpSpPr>
                <p:grpSpPr bwMode="auto">
                  <a:xfrm flipV="1">
                    <a:off x="2725955" y="4313875"/>
                    <a:ext cx="11599" cy="48112"/>
                    <a:chOff x="2815" y="1923"/>
                    <a:chExt cx="40" cy="217"/>
                  </a:xfrm>
                </p:grpSpPr>
                <p:sp>
                  <p:nvSpPr>
                    <p:cNvPr id="76985"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86"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6" name="Group 6239"/>
                  <p:cNvGrpSpPr>
                    <a:grpSpLocks noChangeAspect="1"/>
                  </p:cNvGrpSpPr>
                  <p:nvPr/>
                </p:nvGrpSpPr>
                <p:grpSpPr bwMode="auto">
                  <a:xfrm>
                    <a:off x="2826126" y="4224525"/>
                    <a:ext cx="11599" cy="72168"/>
                    <a:chOff x="2329" y="2599"/>
                    <a:chExt cx="43" cy="386"/>
                  </a:xfrm>
                </p:grpSpPr>
                <p:sp>
                  <p:nvSpPr>
                    <p:cNvPr id="76983"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84"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7" name="Group 6242"/>
                  <p:cNvGrpSpPr>
                    <a:grpSpLocks noChangeAspect="1"/>
                  </p:cNvGrpSpPr>
                  <p:nvPr/>
                </p:nvGrpSpPr>
                <p:grpSpPr bwMode="auto">
                  <a:xfrm>
                    <a:off x="2866194" y="4230252"/>
                    <a:ext cx="10544" cy="42384"/>
                    <a:chOff x="2478" y="2807"/>
                    <a:chExt cx="43" cy="178"/>
                  </a:xfrm>
                </p:grpSpPr>
                <p:sp>
                  <p:nvSpPr>
                    <p:cNvPr id="76981"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82"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8" name="Group 6245"/>
                  <p:cNvGrpSpPr>
                    <a:grpSpLocks noChangeAspect="1"/>
                  </p:cNvGrpSpPr>
                  <p:nvPr/>
                </p:nvGrpSpPr>
                <p:grpSpPr bwMode="auto">
                  <a:xfrm>
                    <a:off x="2930514" y="4241707"/>
                    <a:ext cx="10544" cy="117989"/>
                    <a:chOff x="2195" y="2463"/>
                    <a:chExt cx="40" cy="442"/>
                  </a:xfrm>
                </p:grpSpPr>
                <p:sp>
                  <p:nvSpPr>
                    <p:cNvPr id="76979"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80"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59" name="Group 6248"/>
                  <p:cNvGrpSpPr>
                    <a:grpSpLocks noChangeAspect="1"/>
                  </p:cNvGrpSpPr>
                  <p:nvPr/>
                </p:nvGrpSpPr>
                <p:grpSpPr bwMode="auto">
                  <a:xfrm>
                    <a:off x="2964256" y="4285237"/>
                    <a:ext cx="10544" cy="83623"/>
                    <a:chOff x="2329" y="2599"/>
                    <a:chExt cx="43" cy="386"/>
                  </a:xfrm>
                </p:grpSpPr>
                <p:sp>
                  <p:nvSpPr>
                    <p:cNvPr id="76977"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78"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60" name="Group 6251"/>
                  <p:cNvGrpSpPr>
                    <a:grpSpLocks noChangeAspect="1"/>
                  </p:cNvGrpSpPr>
                  <p:nvPr/>
                </p:nvGrpSpPr>
                <p:grpSpPr bwMode="auto">
                  <a:xfrm>
                    <a:off x="2897827" y="4225670"/>
                    <a:ext cx="10544" cy="89351"/>
                    <a:chOff x="2065" y="2441"/>
                    <a:chExt cx="40" cy="272"/>
                  </a:xfrm>
                </p:grpSpPr>
                <p:sp>
                  <p:nvSpPr>
                    <p:cNvPr id="76975"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76"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61" name="Group 6272"/>
                  <p:cNvGrpSpPr>
                    <a:grpSpLocks noChangeAspect="1"/>
                  </p:cNvGrpSpPr>
                  <p:nvPr/>
                </p:nvGrpSpPr>
                <p:grpSpPr bwMode="auto">
                  <a:xfrm>
                    <a:off x="3082352" y="4231398"/>
                    <a:ext cx="11599" cy="108825"/>
                    <a:chOff x="2978" y="2432"/>
                    <a:chExt cx="46" cy="375"/>
                  </a:xfrm>
                </p:grpSpPr>
                <p:sp>
                  <p:nvSpPr>
                    <p:cNvPr id="76973"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74"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62" name="Group 6275"/>
                  <p:cNvGrpSpPr>
                    <a:grpSpLocks noChangeAspect="1"/>
                  </p:cNvGrpSpPr>
                  <p:nvPr/>
                </p:nvGrpSpPr>
                <p:grpSpPr bwMode="auto">
                  <a:xfrm>
                    <a:off x="3016977" y="4309293"/>
                    <a:ext cx="10544" cy="58422"/>
                    <a:chOff x="2668" y="2761"/>
                    <a:chExt cx="40" cy="217"/>
                  </a:xfrm>
                </p:grpSpPr>
                <p:sp>
                  <p:nvSpPr>
                    <p:cNvPr id="76971"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72"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963" name="Group 6281"/>
                  <p:cNvGrpSpPr>
                    <a:grpSpLocks noChangeAspect="1"/>
                  </p:cNvGrpSpPr>
                  <p:nvPr/>
                </p:nvGrpSpPr>
                <p:grpSpPr bwMode="auto">
                  <a:xfrm>
                    <a:off x="3046501" y="4268054"/>
                    <a:ext cx="11599" cy="98515"/>
                    <a:chOff x="1015" y="2428"/>
                    <a:chExt cx="46" cy="372"/>
                  </a:xfrm>
                </p:grpSpPr>
                <p:sp>
                  <p:nvSpPr>
                    <p:cNvPr id="76969"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70"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sp>
                <p:nvSpPr>
                  <p:cNvPr id="76964"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65"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66"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67"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968"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pic>
            <p:nvPicPr>
              <p:cNvPr id="76925" name="Picture 235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870152" y="1484784"/>
                <a:ext cx="1829952" cy="1360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0" name="椭圆 219"/>
              <p:cNvSpPr/>
              <p:nvPr/>
            </p:nvSpPr>
            <p:spPr>
              <a:xfrm rot="581405">
                <a:off x="5379371" y="1999019"/>
                <a:ext cx="1105561" cy="414785"/>
              </a:xfrm>
              <a:prstGeom prst="ellipse">
                <a:avLst/>
              </a:prstGeom>
              <a:gradFill flip="none" rotWithShape="1">
                <a:gsLst>
                  <a:gs pos="0">
                    <a:srgbClr val="FBEAC7"/>
                  </a:gs>
                  <a:gs pos="0">
                    <a:srgbClr val="FEE7F2"/>
                  </a:gs>
                  <a:gs pos="36000">
                    <a:srgbClr val="FAC77D"/>
                  </a:gs>
                  <a:gs pos="61000">
                    <a:srgbClr val="FBA97D"/>
                  </a:gs>
                  <a:gs pos="82001">
                    <a:srgbClr val="FBD49C"/>
                  </a:gs>
                  <a:gs pos="0">
                    <a:srgbClr val="FEE7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2"/>
                    </a:solidFill>
                    <a:latin typeface="Times New Roman" pitchFamily="18" charset="0"/>
                    <a:cs typeface="Times New Roman" pitchFamily="18" charset="0"/>
                  </a:rPr>
                  <a:t>TAF9</a:t>
                </a:r>
                <a:endParaRPr lang="zh-CN" altLang="en-US" sz="1200" b="1" dirty="0">
                  <a:solidFill>
                    <a:schemeClr val="bg2"/>
                  </a:solidFill>
                  <a:latin typeface="Times New Roman" pitchFamily="18" charset="0"/>
                  <a:cs typeface="Times New Roman" pitchFamily="18" charset="0"/>
                </a:endParaRPr>
              </a:p>
            </p:txBody>
          </p:sp>
          <p:sp>
            <p:nvSpPr>
              <p:cNvPr id="221" name="椭圆 220"/>
              <p:cNvSpPr/>
              <p:nvPr/>
            </p:nvSpPr>
            <p:spPr>
              <a:xfrm rot="19698770">
                <a:off x="6165516" y="1885785"/>
                <a:ext cx="787362" cy="600129"/>
              </a:xfrm>
              <a:prstGeom prst="ellipse">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50" b="1" dirty="0">
                    <a:solidFill>
                      <a:schemeClr val="bg2"/>
                    </a:solidFill>
                    <a:latin typeface="Times New Roman" pitchFamily="18" charset="0"/>
                    <a:cs typeface="Times New Roman" pitchFamily="18" charset="0"/>
                  </a:rPr>
                  <a:t>TAF6</a:t>
                </a:r>
                <a:endParaRPr lang="zh-CN" altLang="en-US" sz="1050" b="1" dirty="0">
                  <a:solidFill>
                    <a:schemeClr val="bg2"/>
                  </a:solidFill>
                  <a:latin typeface="Times New Roman" pitchFamily="18" charset="0"/>
                  <a:cs typeface="Times New Roman" pitchFamily="18" charset="0"/>
                </a:endParaRPr>
              </a:p>
            </p:txBody>
          </p:sp>
        </p:grpSp>
        <p:sp>
          <p:nvSpPr>
            <p:cNvPr id="216" name="椭圆 215"/>
            <p:cNvSpPr/>
            <p:nvPr/>
          </p:nvSpPr>
          <p:spPr>
            <a:xfrm>
              <a:off x="6410937" y="3759465"/>
              <a:ext cx="864972" cy="509384"/>
            </a:xfrm>
            <a:prstGeom prst="ellips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B</a:t>
              </a:r>
              <a:endParaRPr lang="zh-CN" altLang="en-US" b="1" dirty="0">
                <a:solidFill>
                  <a:schemeClr val="bg2"/>
                </a:solidFill>
                <a:latin typeface="Times New Roman" pitchFamily="18" charset="0"/>
                <a:cs typeface="Times New Roman" pitchFamily="18" charset="0"/>
              </a:endParaRPr>
            </a:p>
          </p:txBody>
        </p:sp>
        <p:sp>
          <p:nvSpPr>
            <p:cNvPr id="217" name="椭圆 216"/>
            <p:cNvSpPr/>
            <p:nvPr/>
          </p:nvSpPr>
          <p:spPr>
            <a:xfrm>
              <a:off x="5813286" y="3871044"/>
              <a:ext cx="576648" cy="511809"/>
            </a:xfrm>
            <a:prstGeom prst="ellipse">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bg2"/>
                  </a:solidFill>
                  <a:latin typeface="Times New Roman" pitchFamily="18" charset="0"/>
                  <a:cs typeface="Times New Roman" pitchFamily="18" charset="0"/>
                </a:rPr>
                <a:t>F</a:t>
              </a:r>
              <a:endParaRPr lang="zh-CN" altLang="en-US" b="1" dirty="0">
                <a:solidFill>
                  <a:schemeClr val="bg2"/>
                </a:solidFill>
                <a:latin typeface="Times New Roman" pitchFamily="18" charset="0"/>
                <a:cs typeface="Times New Roman" pitchFamily="18" charset="0"/>
              </a:endParaRPr>
            </a:p>
          </p:txBody>
        </p:sp>
      </p:grpSp>
      <p:sp>
        <p:nvSpPr>
          <p:cNvPr id="214" name="椭圆 213"/>
          <p:cNvSpPr/>
          <p:nvPr/>
        </p:nvSpPr>
        <p:spPr bwMode="auto">
          <a:xfrm>
            <a:off x="762451" y="766491"/>
            <a:ext cx="3927180" cy="862309"/>
          </a:xfrm>
          <a:prstGeom prst="ellipse">
            <a:avLst/>
          </a:prstGeom>
          <a:gradFill flip="none" rotWithShape="1">
            <a:gsLst>
              <a:gs pos="5000">
                <a:srgbClr val="FF66FF">
                  <a:tint val="66000"/>
                  <a:satMod val="160000"/>
                  <a:alpha val="0"/>
                  <a:lumMod val="99000"/>
                  <a:lumOff val="1000"/>
                </a:srgbClr>
              </a:gs>
              <a:gs pos="70000">
                <a:srgbClr val="FF66FF">
                  <a:tint val="44500"/>
                  <a:satMod val="160000"/>
                </a:srgbClr>
              </a:gs>
              <a:gs pos="100000">
                <a:srgbClr val="FF66FF">
                  <a:tint val="23500"/>
                  <a:satMod val="160000"/>
                </a:srgbClr>
              </a:gs>
            </a:gsLst>
            <a:lin ang="16200000" scaled="1"/>
            <a:tileRect/>
          </a:gra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b="1" dirty="0">
              <a:solidFill>
                <a:schemeClr val="bg2"/>
              </a:solidFill>
              <a:latin typeface="Times New Roman" pitchFamily="18" charset="0"/>
              <a:cs typeface="Times New Roman" pitchFamily="18" charset="0"/>
            </a:endParaRPr>
          </a:p>
          <a:p>
            <a:pPr algn="ctr">
              <a:defRPr/>
            </a:pPr>
            <a:endParaRPr lang="en-US" altLang="zh-CN" b="1" dirty="0">
              <a:solidFill>
                <a:schemeClr val="bg2"/>
              </a:solidFill>
              <a:latin typeface="Times New Roman" pitchFamily="18" charset="0"/>
              <a:cs typeface="Times New Roman" pitchFamily="18" charset="0"/>
            </a:endParaRPr>
          </a:p>
          <a:p>
            <a:pPr algn="ctr">
              <a:defRPr/>
            </a:pPr>
            <a:endParaRPr lang="en-US" altLang="zh-CN" b="1" dirty="0">
              <a:solidFill>
                <a:schemeClr val="bg2"/>
              </a:solidFill>
              <a:latin typeface="Times New Roman" pitchFamily="18" charset="0"/>
              <a:cs typeface="Times New Roman" pitchFamily="18" charset="0"/>
            </a:endParaRPr>
          </a:p>
          <a:p>
            <a:pPr algn="ctr">
              <a:defRPr/>
            </a:pPr>
            <a:r>
              <a:rPr lang="en-US" altLang="zh-CN" b="1" dirty="0">
                <a:solidFill>
                  <a:schemeClr val="bg2"/>
                </a:solidFill>
                <a:latin typeface="Times New Roman" pitchFamily="18" charset="0"/>
                <a:cs typeface="Times New Roman" pitchFamily="18" charset="0"/>
              </a:rPr>
              <a:t>Poly Ⅱ</a:t>
            </a:r>
            <a:endParaRPr lang="zh-CN" altLang="en-US" b="1" dirty="0">
              <a:solidFill>
                <a:schemeClr val="bg2"/>
              </a:solidFill>
              <a:latin typeface="Times New Roman" pitchFamily="18" charset="0"/>
              <a:cs typeface="Times New Roman" pitchFamily="18" charset="0"/>
            </a:endParaRPr>
          </a:p>
        </p:txBody>
      </p:sp>
      <p:grpSp>
        <p:nvGrpSpPr>
          <p:cNvPr id="76828" name="组合 21"/>
          <p:cNvGrpSpPr>
            <a:grpSpLocks/>
          </p:cNvGrpSpPr>
          <p:nvPr/>
        </p:nvGrpSpPr>
        <p:grpSpPr bwMode="auto">
          <a:xfrm>
            <a:off x="1668463" y="3802063"/>
            <a:ext cx="1606550" cy="100012"/>
            <a:chOff x="673748" y="1513388"/>
            <a:chExt cx="1931681" cy="151210"/>
          </a:xfrm>
        </p:grpSpPr>
        <p:grpSp>
          <p:nvGrpSpPr>
            <p:cNvPr id="651" name="组合 22"/>
            <p:cNvGrpSpPr/>
            <p:nvPr/>
          </p:nvGrpSpPr>
          <p:grpSpPr>
            <a:xfrm>
              <a:off x="673748" y="1513389"/>
              <a:ext cx="1214702" cy="151209"/>
              <a:chOff x="3039120" y="4221088"/>
              <a:chExt cx="1214702" cy="151209"/>
            </a:xfrm>
            <a:solidFill>
              <a:schemeClr val="bg1">
                <a:lumMod val="50000"/>
              </a:schemeClr>
            </a:solidFill>
          </p:grpSpPr>
          <p:sp>
            <p:nvSpPr>
              <p:cNvPr id="104" name="Freeform 5992"/>
              <p:cNvSpPr>
                <a:spLocks noChangeAspect="1"/>
              </p:cNvSpPr>
              <p:nvPr/>
            </p:nvSpPr>
            <p:spPr bwMode="auto">
              <a:xfrm>
                <a:off x="3039120"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5" name="Freeform 5994"/>
              <p:cNvSpPr>
                <a:spLocks noChangeAspect="1"/>
              </p:cNvSpPr>
              <p:nvPr/>
            </p:nvSpPr>
            <p:spPr bwMode="auto">
              <a:xfrm>
                <a:off x="3326979" y="4221088"/>
                <a:ext cx="148674"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6" name="Freeform 5995"/>
              <p:cNvSpPr>
                <a:spLocks noChangeAspect="1"/>
              </p:cNvSpPr>
              <p:nvPr/>
            </p:nvSpPr>
            <p:spPr bwMode="auto">
              <a:xfrm>
                <a:off x="3243680"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7" name="Freeform 5996"/>
              <p:cNvSpPr>
                <a:spLocks noChangeAspect="1"/>
              </p:cNvSpPr>
              <p:nvPr/>
            </p:nvSpPr>
            <p:spPr bwMode="auto">
              <a:xfrm>
                <a:off x="3612729"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8" name="Freeform 5997"/>
              <p:cNvSpPr>
                <a:spLocks noChangeAspect="1"/>
              </p:cNvSpPr>
              <p:nvPr/>
            </p:nvSpPr>
            <p:spPr bwMode="auto">
              <a:xfrm>
                <a:off x="3530484"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09" name="Freeform 5998"/>
              <p:cNvSpPr>
                <a:spLocks noChangeAspect="1"/>
              </p:cNvSpPr>
              <p:nvPr/>
            </p:nvSpPr>
            <p:spPr bwMode="auto">
              <a:xfrm>
                <a:off x="3900588"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10" name="Freeform 5999"/>
              <p:cNvSpPr>
                <a:spLocks noChangeAspect="1"/>
              </p:cNvSpPr>
              <p:nvPr/>
            </p:nvSpPr>
            <p:spPr bwMode="auto">
              <a:xfrm>
                <a:off x="3817289"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11" name="Freeform 6000"/>
              <p:cNvSpPr>
                <a:spLocks noChangeAspect="1"/>
              </p:cNvSpPr>
              <p:nvPr/>
            </p:nvSpPr>
            <p:spPr bwMode="auto">
              <a:xfrm>
                <a:off x="4104093"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nvGrpSpPr>
              <p:cNvPr id="652" name="Group 6001"/>
              <p:cNvGrpSpPr>
                <a:grpSpLocks noChangeAspect="1"/>
              </p:cNvGrpSpPr>
              <p:nvPr/>
            </p:nvGrpSpPr>
            <p:grpSpPr bwMode="auto">
              <a:xfrm>
                <a:off x="3184632" y="4223379"/>
                <a:ext cx="11599" cy="99660"/>
                <a:chOff x="1015" y="2428"/>
                <a:chExt cx="46" cy="372"/>
              </a:xfrm>
              <a:grpFill/>
            </p:grpSpPr>
            <p:sp>
              <p:nvSpPr>
                <p:cNvPr id="208" name="AutoShape 6002"/>
                <p:cNvSpPr>
                  <a:spLocks noChangeAspect="1" noChangeArrowheads="1"/>
                </p:cNvSpPr>
                <p:nvPr/>
              </p:nvSpPr>
              <p:spPr bwMode="auto">
                <a:xfrm>
                  <a:off x="1015" y="2428"/>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209" name="AutoShape 6003"/>
                <p:cNvSpPr>
                  <a:spLocks noChangeAspect="1" noChangeArrowheads="1"/>
                </p:cNvSpPr>
                <p:nvPr/>
              </p:nvSpPr>
              <p:spPr bwMode="auto">
                <a:xfrm>
                  <a:off x="1015" y="2611"/>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3" name="Group 6004"/>
              <p:cNvGrpSpPr>
                <a:grpSpLocks noChangeAspect="1"/>
              </p:cNvGrpSpPr>
              <p:nvPr/>
            </p:nvGrpSpPr>
            <p:grpSpPr bwMode="auto">
              <a:xfrm>
                <a:off x="3354395" y="4239416"/>
                <a:ext cx="9490" cy="119134"/>
                <a:chOff x="1790" y="2461"/>
                <a:chExt cx="40" cy="447"/>
              </a:xfrm>
              <a:grpFill/>
            </p:grpSpPr>
            <p:sp>
              <p:nvSpPr>
                <p:cNvPr id="206" name="AutoShape 6005"/>
                <p:cNvSpPr>
                  <a:spLocks noChangeAspect="1" noChangeArrowheads="1"/>
                </p:cNvSpPr>
                <p:nvPr/>
              </p:nvSpPr>
              <p:spPr bwMode="auto">
                <a:xfrm>
                  <a:off x="1790" y="2461"/>
                  <a:ext cx="40" cy="22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207" name="AutoShape 6006"/>
                <p:cNvSpPr>
                  <a:spLocks noChangeAspect="1" noChangeArrowheads="1"/>
                </p:cNvSpPr>
                <p:nvPr/>
              </p:nvSpPr>
              <p:spPr bwMode="auto">
                <a:xfrm>
                  <a:off x="1790" y="2684"/>
                  <a:ext cx="40" cy="22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4" name="Group 6007"/>
              <p:cNvGrpSpPr>
                <a:grpSpLocks noChangeAspect="1"/>
              </p:cNvGrpSpPr>
              <p:nvPr/>
            </p:nvGrpSpPr>
            <p:grpSpPr bwMode="auto">
              <a:xfrm>
                <a:off x="3217319" y="4240562"/>
                <a:ext cx="9490" cy="121425"/>
                <a:chOff x="1151" y="2490"/>
                <a:chExt cx="40" cy="455"/>
              </a:xfrm>
              <a:grpFill/>
            </p:grpSpPr>
            <p:sp>
              <p:nvSpPr>
                <p:cNvPr id="204" name="AutoShape 6008"/>
                <p:cNvSpPr>
                  <a:spLocks noChangeAspect="1" noChangeArrowheads="1"/>
                </p:cNvSpPr>
                <p:nvPr/>
              </p:nvSpPr>
              <p:spPr bwMode="auto">
                <a:xfrm>
                  <a:off x="1151" y="2716"/>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205" name="AutoShape 6009"/>
                <p:cNvSpPr>
                  <a:spLocks noChangeAspect="1" noChangeArrowheads="1"/>
                </p:cNvSpPr>
                <p:nvPr/>
              </p:nvSpPr>
              <p:spPr bwMode="auto">
                <a:xfrm>
                  <a:off x="1151" y="2490"/>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5" name="Group 6010"/>
              <p:cNvGrpSpPr>
                <a:grpSpLocks noChangeAspect="1"/>
              </p:cNvGrpSpPr>
              <p:nvPr/>
            </p:nvGrpSpPr>
            <p:grpSpPr bwMode="auto">
              <a:xfrm>
                <a:off x="3391299" y="4223379"/>
                <a:ext cx="8435" cy="85914"/>
                <a:chOff x="1914" y="2425"/>
                <a:chExt cx="40" cy="326"/>
              </a:xfrm>
              <a:grpFill/>
            </p:grpSpPr>
            <p:sp>
              <p:nvSpPr>
                <p:cNvPr id="202" name="AutoShape 6011"/>
                <p:cNvSpPr>
                  <a:spLocks noChangeAspect="1" noChangeArrowheads="1"/>
                </p:cNvSpPr>
                <p:nvPr/>
              </p:nvSpPr>
              <p:spPr bwMode="auto">
                <a:xfrm>
                  <a:off x="1914" y="2425"/>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203" name="AutoShape 6012"/>
                <p:cNvSpPr>
                  <a:spLocks noChangeAspect="1" noChangeArrowheads="1"/>
                </p:cNvSpPr>
                <p:nvPr/>
              </p:nvSpPr>
              <p:spPr bwMode="auto">
                <a:xfrm>
                  <a:off x="1914" y="2588"/>
                  <a:ext cx="40" cy="163"/>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6" name="Group 6013"/>
              <p:cNvGrpSpPr>
                <a:grpSpLocks noChangeAspect="1"/>
              </p:cNvGrpSpPr>
              <p:nvPr/>
            </p:nvGrpSpPr>
            <p:grpSpPr bwMode="auto">
              <a:xfrm>
                <a:off x="3248952" y="4278364"/>
                <a:ext cx="8435" cy="89351"/>
                <a:chOff x="1284" y="2652"/>
                <a:chExt cx="40" cy="337"/>
              </a:xfrm>
              <a:grpFill/>
            </p:grpSpPr>
            <p:sp>
              <p:nvSpPr>
                <p:cNvPr id="200" name="AutoShape 6014"/>
                <p:cNvSpPr>
                  <a:spLocks noChangeAspect="1" noChangeArrowheads="1"/>
                </p:cNvSpPr>
                <p:nvPr/>
              </p:nvSpPr>
              <p:spPr bwMode="auto">
                <a:xfrm>
                  <a:off x="1284" y="282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201" name="AutoShape 6015"/>
                <p:cNvSpPr>
                  <a:spLocks noChangeAspect="1" noChangeArrowheads="1"/>
                </p:cNvSpPr>
                <p:nvPr/>
              </p:nvSpPr>
              <p:spPr bwMode="auto">
                <a:xfrm>
                  <a:off x="1284" y="2652"/>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7" name="Group 6016"/>
              <p:cNvGrpSpPr>
                <a:grpSpLocks noChangeAspect="1"/>
              </p:cNvGrpSpPr>
              <p:nvPr/>
            </p:nvGrpSpPr>
            <p:grpSpPr bwMode="auto">
              <a:xfrm>
                <a:off x="3320653" y="4278364"/>
                <a:ext cx="9490" cy="93933"/>
                <a:chOff x="1658" y="2628"/>
                <a:chExt cx="40" cy="355"/>
              </a:xfrm>
              <a:grpFill/>
            </p:grpSpPr>
            <p:sp>
              <p:nvSpPr>
                <p:cNvPr id="198" name="AutoShape 6017"/>
                <p:cNvSpPr>
                  <a:spLocks noChangeAspect="1" noChangeArrowheads="1"/>
                </p:cNvSpPr>
                <p:nvPr/>
              </p:nvSpPr>
              <p:spPr bwMode="auto">
                <a:xfrm>
                  <a:off x="1658" y="2628"/>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99" name="AutoShape 6018"/>
                <p:cNvSpPr>
                  <a:spLocks noChangeAspect="1" noChangeArrowheads="1"/>
                </p:cNvSpPr>
                <p:nvPr/>
              </p:nvSpPr>
              <p:spPr bwMode="auto">
                <a:xfrm>
                  <a:off x="1658" y="2805"/>
                  <a:ext cx="40" cy="17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8" name="Group 6019"/>
              <p:cNvGrpSpPr>
                <a:grpSpLocks noChangeAspect="1"/>
              </p:cNvGrpSpPr>
              <p:nvPr/>
            </p:nvGrpSpPr>
            <p:grpSpPr bwMode="auto">
              <a:xfrm>
                <a:off x="3291129" y="4326476"/>
                <a:ext cx="9490" cy="32075"/>
                <a:chOff x="1516" y="2835"/>
                <a:chExt cx="42" cy="123"/>
              </a:xfrm>
              <a:grpFill/>
            </p:grpSpPr>
            <p:sp>
              <p:nvSpPr>
                <p:cNvPr id="196" name="AutoShape 6020"/>
                <p:cNvSpPr>
                  <a:spLocks noChangeAspect="1" noChangeArrowheads="1"/>
                </p:cNvSpPr>
                <p:nvPr/>
              </p:nvSpPr>
              <p:spPr bwMode="auto">
                <a:xfrm>
                  <a:off x="1516" y="2897"/>
                  <a:ext cx="42" cy="6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97" name="AutoShape 6021"/>
                <p:cNvSpPr>
                  <a:spLocks noChangeAspect="1" noChangeArrowheads="1"/>
                </p:cNvSpPr>
                <p:nvPr/>
              </p:nvSpPr>
              <p:spPr bwMode="auto">
                <a:xfrm>
                  <a:off x="1516" y="2835"/>
                  <a:ext cx="42" cy="6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59" name="Group 6022"/>
              <p:cNvGrpSpPr>
                <a:grpSpLocks noChangeAspect="1"/>
              </p:cNvGrpSpPr>
              <p:nvPr/>
            </p:nvGrpSpPr>
            <p:grpSpPr bwMode="auto">
              <a:xfrm>
                <a:off x="3488307" y="4230252"/>
                <a:ext cx="10544" cy="116843"/>
                <a:chOff x="2195" y="2463"/>
                <a:chExt cx="40" cy="442"/>
              </a:xfrm>
              <a:grpFill/>
            </p:grpSpPr>
            <p:sp>
              <p:nvSpPr>
                <p:cNvPr id="194" name="AutoShape 6023"/>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95" name="AutoShape 6024"/>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0" name="Group 6025"/>
              <p:cNvGrpSpPr>
                <a:grpSpLocks noChangeAspect="1"/>
              </p:cNvGrpSpPr>
              <p:nvPr/>
            </p:nvGrpSpPr>
            <p:grpSpPr bwMode="auto">
              <a:xfrm>
                <a:off x="3523103" y="4266909"/>
                <a:ext cx="10544" cy="103097"/>
                <a:chOff x="2329" y="2599"/>
                <a:chExt cx="43" cy="386"/>
              </a:xfrm>
              <a:grpFill/>
            </p:grpSpPr>
            <p:sp>
              <p:nvSpPr>
                <p:cNvPr id="192" name="AutoShape 6026"/>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93" name="AutoShape 6027"/>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1" name="Group 6028"/>
              <p:cNvGrpSpPr>
                <a:grpSpLocks noChangeAspect="1"/>
              </p:cNvGrpSpPr>
              <p:nvPr/>
            </p:nvGrpSpPr>
            <p:grpSpPr bwMode="auto">
              <a:xfrm>
                <a:off x="3417660" y="4231398"/>
                <a:ext cx="10544" cy="42384"/>
                <a:chOff x="2478" y="2807"/>
                <a:chExt cx="43" cy="178"/>
              </a:xfrm>
              <a:grpFill/>
            </p:grpSpPr>
            <p:sp>
              <p:nvSpPr>
                <p:cNvPr id="190" name="AutoShape 602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91" name="AutoShape 603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2" name="Group 6031"/>
              <p:cNvGrpSpPr>
                <a:grpSpLocks noChangeAspect="1"/>
              </p:cNvGrpSpPr>
              <p:nvPr/>
            </p:nvGrpSpPr>
            <p:grpSpPr bwMode="auto">
              <a:xfrm>
                <a:off x="3455620" y="4225670"/>
                <a:ext cx="9490" cy="71022"/>
                <a:chOff x="2065" y="2441"/>
                <a:chExt cx="40" cy="272"/>
              </a:xfrm>
              <a:grpFill/>
            </p:grpSpPr>
            <p:sp>
              <p:nvSpPr>
                <p:cNvPr id="188" name="AutoShape 6032"/>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89" name="AutoShape 6033"/>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3" name="Group 6034"/>
              <p:cNvGrpSpPr>
                <a:grpSpLocks noChangeAspect="1"/>
              </p:cNvGrpSpPr>
              <p:nvPr/>
            </p:nvGrpSpPr>
            <p:grpSpPr bwMode="auto">
              <a:xfrm>
                <a:off x="3555790" y="4319603"/>
                <a:ext cx="10544" cy="42384"/>
                <a:chOff x="2478" y="2807"/>
                <a:chExt cx="43" cy="178"/>
              </a:xfrm>
              <a:grpFill/>
            </p:grpSpPr>
            <p:sp>
              <p:nvSpPr>
                <p:cNvPr id="186" name="AutoShape 6035"/>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87" name="AutoShape 6036"/>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4" name="Group 6037"/>
              <p:cNvGrpSpPr>
                <a:grpSpLocks noChangeAspect="1"/>
              </p:cNvGrpSpPr>
              <p:nvPr/>
            </p:nvGrpSpPr>
            <p:grpSpPr bwMode="auto">
              <a:xfrm>
                <a:off x="3689703" y="4225670"/>
                <a:ext cx="10544" cy="59567"/>
                <a:chOff x="3094" y="2443"/>
                <a:chExt cx="40" cy="183"/>
              </a:xfrm>
              <a:grpFill/>
            </p:grpSpPr>
            <p:sp>
              <p:nvSpPr>
                <p:cNvPr id="184" name="AutoShape 6038"/>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85" name="AutoShape 6039"/>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5" name="Group 6040"/>
              <p:cNvGrpSpPr>
                <a:grpSpLocks noChangeAspect="1"/>
              </p:cNvGrpSpPr>
              <p:nvPr/>
            </p:nvGrpSpPr>
            <p:grpSpPr bwMode="auto">
              <a:xfrm>
                <a:off x="3660179" y="4225670"/>
                <a:ext cx="10544" cy="108825"/>
                <a:chOff x="2978" y="2432"/>
                <a:chExt cx="46" cy="375"/>
              </a:xfrm>
              <a:grpFill/>
            </p:grpSpPr>
            <p:sp>
              <p:nvSpPr>
                <p:cNvPr id="182" name="AutoShape 6041"/>
                <p:cNvSpPr>
                  <a:spLocks noChangeAspect="1" noChangeArrowheads="1"/>
                </p:cNvSpPr>
                <p:nvPr/>
              </p:nvSpPr>
              <p:spPr bwMode="auto">
                <a:xfrm>
                  <a:off x="2978" y="2619"/>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83" name="AutoShape 6042"/>
                <p:cNvSpPr>
                  <a:spLocks noChangeAspect="1" noChangeArrowheads="1"/>
                </p:cNvSpPr>
                <p:nvPr/>
              </p:nvSpPr>
              <p:spPr bwMode="auto">
                <a:xfrm>
                  <a:off x="2978" y="2432"/>
                  <a:ext cx="46" cy="18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6" name="Group 6043"/>
              <p:cNvGrpSpPr>
                <a:grpSpLocks noChangeAspect="1"/>
              </p:cNvGrpSpPr>
              <p:nvPr/>
            </p:nvGrpSpPr>
            <p:grpSpPr bwMode="auto">
              <a:xfrm>
                <a:off x="3628546" y="4247435"/>
                <a:ext cx="10544" cy="116843"/>
                <a:chOff x="2832" y="2516"/>
                <a:chExt cx="43" cy="436"/>
              </a:xfrm>
              <a:grpFill/>
            </p:grpSpPr>
            <p:sp>
              <p:nvSpPr>
                <p:cNvPr id="180" name="AutoShape 6044"/>
                <p:cNvSpPr>
                  <a:spLocks noChangeAspect="1" noChangeArrowheads="1"/>
                </p:cNvSpPr>
                <p:nvPr/>
              </p:nvSpPr>
              <p:spPr bwMode="auto">
                <a:xfrm flipV="1">
                  <a:off x="2832" y="2516"/>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81" name="AutoShape 6045"/>
                <p:cNvSpPr>
                  <a:spLocks noChangeAspect="1" noChangeArrowheads="1"/>
                </p:cNvSpPr>
                <p:nvPr/>
              </p:nvSpPr>
              <p:spPr bwMode="auto">
                <a:xfrm flipV="1">
                  <a:off x="2832" y="2734"/>
                  <a:ext cx="43" cy="21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7" name="Group 6046"/>
              <p:cNvGrpSpPr>
                <a:grpSpLocks noChangeAspect="1"/>
              </p:cNvGrpSpPr>
              <p:nvPr/>
            </p:nvGrpSpPr>
            <p:grpSpPr bwMode="auto">
              <a:xfrm>
                <a:off x="3593750" y="4309293"/>
                <a:ext cx="9490" cy="57276"/>
                <a:chOff x="2668" y="2761"/>
                <a:chExt cx="40" cy="217"/>
              </a:xfrm>
              <a:grpFill/>
            </p:grpSpPr>
            <p:sp>
              <p:nvSpPr>
                <p:cNvPr id="178" name="AutoShape 6047"/>
                <p:cNvSpPr>
                  <a:spLocks noChangeAspect="1" noChangeArrowheads="1"/>
                </p:cNvSpPr>
                <p:nvPr/>
              </p:nvSpPr>
              <p:spPr bwMode="auto">
                <a:xfrm>
                  <a:off x="2668" y="2870"/>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79" name="AutoShape 6048"/>
                <p:cNvSpPr>
                  <a:spLocks noChangeAspect="1" noChangeArrowheads="1"/>
                </p:cNvSpPr>
                <p:nvPr/>
              </p:nvSpPr>
              <p:spPr bwMode="auto">
                <a:xfrm>
                  <a:off x="2668" y="2761"/>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8" name="Group 6049"/>
              <p:cNvGrpSpPr>
                <a:grpSpLocks noChangeAspect="1"/>
              </p:cNvGrpSpPr>
              <p:nvPr/>
            </p:nvGrpSpPr>
            <p:grpSpPr bwMode="auto">
              <a:xfrm flipV="1">
                <a:off x="3800418" y="4252017"/>
                <a:ext cx="9490" cy="116843"/>
                <a:chOff x="3217" y="3037"/>
                <a:chExt cx="46" cy="372"/>
              </a:xfrm>
              <a:grpFill/>
            </p:grpSpPr>
            <p:sp>
              <p:nvSpPr>
                <p:cNvPr id="176" name="AutoShape 6050"/>
                <p:cNvSpPr>
                  <a:spLocks noChangeAspect="1" noChangeArrowheads="1"/>
                </p:cNvSpPr>
                <p:nvPr/>
              </p:nvSpPr>
              <p:spPr bwMode="auto">
                <a:xfrm>
                  <a:off x="3217" y="3037"/>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77" name="AutoShape 6051"/>
                <p:cNvSpPr>
                  <a:spLocks noChangeAspect="1" noChangeArrowheads="1"/>
                </p:cNvSpPr>
                <p:nvPr/>
              </p:nvSpPr>
              <p:spPr bwMode="auto">
                <a:xfrm>
                  <a:off x="3217" y="3220"/>
                  <a:ext cx="46" cy="1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69" name="Group 6052"/>
              <p:cNvGrpSpPr>
                <a:grpSpLocks noChangeAspect="1"/>
              </p:cNvGrpSpPr>
              <p:nvPr/>
            </p:nvGrpSpPr>
            <p:grpSpPr bwMode="auto">
              <a:xfrm>
                <a:off x="3765622" y="4222234"/>
                <a:ext cx="11599" cy="116843"/>
                <a:chOff x="3353" y="3099"/>
                <a:chExt cx="40" cy="455"/>
              </a:xfrm>
              <a:grpFill/>
            </p:grpSpPr>
            <p:sp>
              <p:nvSpPr>
                <p:cNvPr id="174" name="AutoShape 6053"/>
                <p:cNvSpPr>
                  <a:spLocks noChangeAspect="1" noChangeArrowheads="1"/>
                </p:cNvSpPr>
                <p:nvPr/>
              </p:nvSpPr>
              <p:spPr bwMode="auto">
                <a:xfrm>
                  <a:off x="3353" y="3325"/>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75" name="AutoShape 6054"/>
                <p:cNvSpPr>
                  <a:spLocks noChangeAspect="1" noChangeArrowheads="1"/>
                </p:cNvSpPr>
                <p:nvPr/>
              </p:nvSpPr>
              <p:spPr bwMode="auto">
                <a:xfrm>
                  <a:off x="3353" y="3099"/>
                  <a:ext cx="40" cy="22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70" name="Group 6055"/>
              <p:cNvGrpSpPr>
                <a:grpSpLocks noChangeAspect="1"/>
              </p:cNvGrpSpPr>
              <p:nvPr/>
            </p:nvGrpSpPr>
            <p:grpSpPr bwMode="auto">
              <a:xfrm>
                <a:off x="3738206" y="4226816"/>
                <a:ext cx="11599" cy="68731"/>
                <a:chOff x="3486" y="3261"/>
                <a:chExt cx="40" cy="337"/>
              </a:xfrm>
              <a:grpFill/>
            </p:grpSpPr>
            <p:sp>
              <p:nvSpPr>
                <p:cNvPr id="172" name="AutoShape 6056"/>
                <p:cNvSpPr>
                  <a:spLocks noChangeAspect="1" noChangeArrowheads="1"/>
                </p:cNvSpPr>
                <p:nvPr/>
              </p:nvSpPr>
              <p:spPr bwMode="auto">
                <a:xfrm>
                  <a:off x="3486" y="3430"/>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73" name="AutoShape 6057"/>
                <p:cNvSpPr>
                  <a:spLocks noChangeAspect="1" noChangeArrowheads="1"/>
                </p:cNvSpPr>
                <p:nvPr/>
              </p:nvSpPr>
              <p:spPr bwMode="auto">
                <a:xfrm>
                  <a:off x="3486" y="3261"/>
                  <a:ext cx="40" cy="16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71" name="Group 6058"/>
              <p:cNvGrpSpPr>
                <a:grpSpLocks noChangeAspect="1"/>
              </p:cNvGrpSpPr>
              <p:nvPr/>
            </p:nvGrpSpPr>
            <p:grpSpPr bwMode="auto">
              <a:xfrm>
                <a:off x="3941711" y="4229107"/>
                <a:ext cx="10544" cy="117989"/>
                <a:chOff x="2195" y="2463"/>
                <a:chExt cx="40" cy="442"/>
              </a:xfrm>
              <a:grpFill/>
            </p:grpSpPr>
            <p:sp>
              <p:nvSpPr>
                <p:cNvPr id="170" name="AutoShape 6059"/>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71" name="AutoShape 6060"/>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72" name="Group 6061"/>
              <p:cNvGrpSpPr>
                <a:grpSpLocks noChangeAspect="1"/>
              </p:cNvGrpSpPr>
              <p:nvPr/>
            </p:nvGrpSpPr>
            <p:grpSpPr bwMode="auto">
              <a:xfrm>
                <a:off x="3901643" y="4269200"/>
                <a:ext cx="10544" cy="103097"/>
                <a:chOff x="2329" y="2599"/>
                <a:chExt cx="43" cy="386"/>
              </a:xfrm>
              <a:grpFill/>
            </p:grpSpPr>
            <p:sp>
              <p:nvSpPr>
                <p:cNvPr id="168" name="AutoShape 6062"/>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69" name="AutoShape 6063"/>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73" name="Group 6064"/>
              <p:cNvGrpSpPr>
                <a:grpSpLocks noChangeAspect="1"/>
              </p:cNvGrpSpPr>
              <p:nvPr/>
            </p:nvGrpSpPr>
            <p:grpSpPr bwMode="auto">
              <a:xfrm>
                <a:off x="3829942" y="4295547"/>
                <a:ext cx="10544" cy="71022"/>
                <a:chOff x="2065" y="2441"/>
                <a:chExt cx="40" cy="272"/>
              </a:xfrm>
              <a:grpFill/>
            </p:grpSpPr>
            <p:sp>
              <p:nvSpPr>
                <p:cNvPr id="166" name="AutoShape 6065"/>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67" name="AutoShape 6066"/>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674" name="Group 6067"/>
              <p:cNvGrpSpPr>
                <a:grpSpLocks noChangeAspect="1"/>
              </p:cNvGrpSpPr>
              <p:nvPr/>
            </p:nvGrpSpPr>
            <p:grpSpPr bwMode="auto">
              <a:xfrm flipV="1">
                <a:off x="3872119" y="4313875"/>
                <a:ext cx="10544" cy="48112"/>
                <a:chOff x="2815" y="1923"/>
                <a:chExt cx="40" cy="217"/>
              </a:xfrm>
              <a:grpFill/>
            </p:grpSpPr>
            <p:sp>
              <p:nvSpPr>
                <p:cNvPr id="164" name="AutoShape 6068"/>
                <p:cNvSpPr>
                  <a:spLocks noChangeAspect="1" noChangeArrowheads="1"/>
                </p:cNvSpPr>
                <p:nvPr/>
              </p:nvSpPr>
              <p:spPr bwMode="auto">
                <a:xfrm>
                  <a:off x="2815" y="2032"/>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65" name="AutoShape 6069"/>
                <p:cNvSpPr>
                  <a:spLocks noChangeAspect="1" noChangeArrowheads="1"/>
                </p:cNvSpPr>
                <p:nvPr/>
              </p:nvSpPr>
              <p:spPr bwMode="auto">
                <a:xfrm>
                  <a:off x="2815" y="1923"/>
                  <a:ext cx="40" cy="108"/>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44" name="Group 6070"/>
              <p:cNvGrpSpPr>
                <a:grpSpLocks noChangeAspect="1"/>
              </p:cNvGrpSpPr>
              <p:nvPr/>
            </p:nvGrpSpPr>
            <p:grpSpPr bwMode="auto">
              <a:xfrm>
                <a:off x="3971235" y="4224525"/>
                <a:ext cx="11599" cy="72168"/>
                <a:chOff x="2329" y="2599"/>
                <a:chExt cx="43" cy="386"/>
              </a:xfrm>
              <a:grpFill/>
            </p:grpSpPr>
            <p:sp>
              <p:nvSpPr>
                <p:cNvPr id="162" name="AutoShape 6071"/>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63" name="AutoShape 6072"/>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45" name="Group 6073"/>
              <p:cNvGrpSpPr>
                <a:grpSpLocks noChangeAspect="1"/>
              </p:cNvGrpSpPr>
              <p:nvPr/>
            </p:nvGrpSpPr>
            <p:grpSpPr bwMode="auto">
              <a:xfrm>
                <a:off x="4012358" y="4230252"/>
                <a:ext cx="10544" cy="42384"/>
                <a:chOff x="2478" y="2807"/>
                <a:chExt cx="43" cy="178"/>
              </a:xfrm>
              <a:grpFill/>
            </p:grpSpPr>
            <p:sp>
              <p:nvSpPr>
                <p:cNvPr id="160" name="AutoShape 6074"/>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61" name="AutoShape 6075"/>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46" name="Group 6076"/>
              <p:cNvGrpSpPr>
                <a:grpSpLocks noChangeAspect="1"/>
              </p:cNvGrpSpPr>
              <p:nvPr/>
            </p:nvGrpSpPr>
            <p:grpSpPr bwMode="auto">
              <a:xfrm>
                <a:off x="4075624" y="4241707"/>
                <a:ext cx="11599" cy="117989"/>
                <a:chOff x="2195" y="2463"/>
                <a:chExt cx="40" cy="442"/>
              </a:xfrm>
              <a:grpFill/>
            </p:grpSpPr>
            <p:sp>
              <p:nvSpPr>
                <p:cNvPr id="158" name="AutoShape 6077"/>
                <p:cNvSpPr>
                  <a:spLocks noChangeAspect="1" noChangeArrowheads="1"/>
                </p:cNvSpPr>
                <p:nvPr/>
              </p:nvSpPr>
              <p:spPr bwMode="auto">
                <a:xfrm>
                  <a:off x="2195" y="2684"/>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9" name="AutoShape 6078"/>
                <p:cNvSpPr>
                  <a:spLocks noChangeAspect="1" noChangeArrowheads="1"/>
                </p:cNvSpPr>
                <p:nvPr/>
              </p:nvSpPr>
              <p:spPr bwMode="auto">
                <a:xfrm>
                  <a:off x="2195" y="2463"/>
                  <a:ext cx="40" cy="221"/>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47" name="Group 6079"/>
              <p:cNvGrpSpPr>
                <a:grpSpLocks noChangeAspect="1"/>
              </p:cNvGrpSpPr>
              <p:nvPr/>
            </p:nvGrpSpPr>
            <p:grpSpPr bwMode="auto">
              <a:xfrm>
                <a:off x="4110420" y="4285237"/>
                <a:ext cx="10544" cy="83623"/>
                <a:chOff x="2329" y="2599"/>
                <a:chExt cx="43" cy="386"/>
              </a:xfrm>
              <a:grpFill/>
            </p:grpSpPr>
            <p:sp>
              <p:nvSpPr>
                <p:cNvPr id="156" name="AutoShape 6080"/>
                <p:cNvSpPr>
                  <a:spLocks noChangeAspect="1" noChangeArrowheads="1"/>
                </p:cNvSpPr>
                <p:nvPr/>
              </p:nvSpPr>
              <p:spPr bwMode="auto">
                <a:xfrm>
                  <a:off x="2329" y="2791"/>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7" name="AutoShape 6081"/>
                <p:cNvSpPr>
                  <a:spLocks noChangeAspect="1" noChangeArrowheads="1"/>
                </p:cNvSpPr>
                <p:nvPr/>
              </p:nvSpPr>
              <p:spPr bwMode="auto">
                <a:xfrm>
                  <a:off x="2329" y="2599"/>
                  <a:ext cx="43" cy="194"/>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48" name="Group 6082"/>
              <p:cNvGrpSpPr>
                <a:grpSpLocks noChangeAspect="1"/>
              </p:cNvGrpSpPr>
              <p:nvPr/>
            </p:nvGrpSpPr>
            <p:grpSpPr bwMode="auto">
              <a:xfrm>
                <a:off x="4042936" y="4225670"/>
                <a:ext cx="11599" cy="89351"/>
                <a:chOff x="2065" y="2441"/>
                <a:chExt cx="40" cy="272"/>
              </a:xfrm>
              <a:grpFill/>
            </p:grpSpPr>
            <p:sp>
              <p:nvSpPr>
                <p:cNvPr id="154" name="AutoShape 6083"/>
                <p:cNvSpPr>
                  <a:spLocks noChangeAspect="1" noChangeArrowheads="1"/>
                </p:cNvSpPr>
                <p:nvPr/>
              </p:nvSpPr>
              <p:spPr bwMode="auto">
                <a:xfrm>
                  <a:off x="2065" y="2576"/>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5" name="AutoShape 6084"/>
                <p:cNvSpPr>
                  <a:spLocks noChangeAspect="1" noChangeArrowheads="1"/>
                </p:cNvSpPr>
                <p:nvPr/>
              </p:nvSpPr>
              <p:spPr bwMode="auto">
                <a:xfrm>
                  <a:off x="2065" y="2441"/>
                  <a:ext cx="40" cy="137"/>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49" name="Group 6269"/>
              <p:cNvGrpSpPr>
                <a:grpSpLocks noChangeAspect="1"/>
              </p:cNvGrpSpPr>
              <p:nvPr/>
            </p:nvGrpSpPr>
            <p:grpSpPr bwMode="auto">
              <a:xfrm>
                <a:off x="3111876" y="4227961"/>
                <a:ext cx="11599" cy="59567"/>
                <a:chOff x="3094" y="2443"/>
                <a:chExt cx="40" cy="183"/>
              </a:xfrm>
              <a:grpFill/>
            </p:grpSpPr>
            <p:sp>
              <p:nvSpPr>
                <p:cNvPr id="152" name="AutoShape 6270"/>
                <p:cNvSpPr>
                  <a:spLocks noChangeAspect="1" noChangeArrowheads="1"/>
                </p:cNvSpPr>
                <p:nvPr/>
              </p:nvSpPr>
              <p:spPr bwMode="auto">
                <a:xfrm flipV="1">
                  <a:off x="3094" y="2443"/>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3" name="AutoShape 6271"/>
                <p:cNvSpPr>
                  <a:spLocks noChangeAspect="1" noChangeArrowheads="1"/>
                </p:cNvSpPr>
                <p:nvPr/>
              </p:nvSpPr>
              <p:spPr bwMode="auto">
                <a:xfrm flipV="1">
                  <a:off x="3094" y="2534"/>
                  <a:ext cx="40" cy="92"/>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grpSp>
            <p:nvGrpSpPr>
              <p:cNvPr id="750" name="Group 6278"/>
              <p:cNvGrpSpPr>
                <a:grpSpLocks noChangeAspect="1"/>
              </p:cNvGrpSpPr>
              <p:nvPr/>
            </p:nvGrpSpPr>
            <p:grpSpPr bwMode="auto">
              <a:xfrm>
                <a:off x="3157216" y="4233689"/>
                <a:ext cx="10544" cy="42384"/>
                <a:chOff x="2478" y="2807"/>
                <a:chExt cx="43" cy="178"/>
              </a:xfrm>
              <a:grpFill/>
            </p:grpSpPr>
            <p:sp>
              <p:nvSpPr>
                <p:cNvPr id="150" name="AutoShape 6279"/>
                <p:cNvSpPr>
                  <a:spLocks noChangeAspect="1" noChangeArrowheads="1"/>
                </p:cNvSpPr>
                <p:nvPr/>
              </p:nvSpPr>
              <p:spPr bwMode="auto">
                <a:xfrm>
                  <a:off x="2478" y="2807"/>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sp>
              <p:nvSpPr>
                <p:cNvPr id="151" name="AutoShape 6280"/>
                <p:cNvSpPr>
                  <a:spLocks noChangeAspect="1" noChangeArrowheads="1"/>
                </p:cNvSpPr>
                <p:nvPr/>
              </p:nvSpPr>
              <p:spPr bwMode="auto">
                <a:xfrm>
                  <a:off x="2478" y="2896"/>
                  <a:ext cx="43" cy="89"/>
                </a:xfrm>
                <a:prstGeom prst="roundRect">
                  <a:avLst>
                    <a:gd name="adj" fmla="val 16667"/>
                  </a:avLst>
                </a:prstGeom>
                <a:grpFill/>
                <a:ln w="9525">
                  <a:solidFill>
                    <a:schemeClr val="bg1">
                      <a:lumMod val="50000"/>
                    </a:schemeClr>
                  </a:solidFill>
                  <a:round/>
                  <a:headEnd/>
                  <a:tailEnd/>
                </a:ln>
                <a:effectLst/>
                <a:extLst/>
              </p:spPr>
              <p:txBody>
                <a:bodyPr wrap="none" anchor="ctr"/>
                <a:lstStyle/>
                <a:p>
                  <a:pPr>
                    <a:defRPr/>
                  </a:pPr>
                  <a:endParaRPr lang="zh-CN" altLang="en-US" b="1">
                    <a:solidFill>
                      <a:schemeClr val="bg2"/>
                    </a:solidFill>
                    <a:latin typeface="Times New Roman" pitchFamily="18" charset="0"/>
                    <a:cs typeface="Times New Roman" pitchFamily="18" charset="0"/>
                  </a:endParaRPr>
                </a:p>
              </p:txBody>
            </p:sp>
          </p:grpSp>
          <p:sp>
            <p:nvSpPr>
              <p:cNvPr id="142" name="Freeform 6284"/>
              <p:cNvSpPr>
                <a:spLocks noChangeAspect="1"/>
              </p:cNvSpPr>
              <p:nvPr/>
            </p:nvSpPr>
            <p:spPr bwMode="auto">
              <a:xfrm flipH="1">
                <a:off x="40439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3" name="Freeform 6285"/>
              <p:cNvSpPr>
                <a:spLocks noChangeAspect="1"/>
              </p:cNvSpPr>
              <p:nvPr/>
            </p:nvSpPr>
            <p:spPr bwMode="auto">
              <a:xfrm flipH="1">
                <a:off x="3960691"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4" name="Freeform 6286"/>
              <p:cNvSpPr>
                <a:spLocks noChangeAspect="1"/>
              </p:cNvSpPr>
              <p:nvPr/>
            </p:nvSpPr>
            <p:spPr bwMode="auto">
              <a:xfrm flipH="1">
                <a:off x="37561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5" name="Freeform 6287"/>
              <p:cNvSpPr>
                <a:spLocks noChangeAspect="1"/>
              </p:cNvSpPr>
              <p:nvPr/>
            </p:nvSpPr>
            <p:spPr bwMode="auto">
              <a:xfrm flipH="1">
                <a:off x="3672832" y="4221088"/>
                <a:ext cx="150783"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6" name="Freeform 6288"/>
              <p:cNvSpPr>
                <a:spLocks noChangeAspect="1"/>
              </p:cNvSpPr>
              <p:nvPr/>
            </p:nvSpPr>
            <p:spPr bwMode="auto">
              <a:xfrm flipH="1">
                <a:off x="34703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7" name="Freeform 6289"/>
              <p:cNvSpPr>
                <a:spLocks noChangeAspect="1"/>
              </p:cNvSpPr>
              <p:nvPr/>
            </p:nvSpPr>
            <p:spPr bwMode="auto">
              <a:xfrm flipH="1">
                <a:off x="3387082"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8" name="Freeform 6290"/>
              <p:cNvSpPr>
                <a:spLocks noChangeAspect="1"/>
              </p:cNvSpPr>
              <p:nvPr/>
            </p:nvSpPr>
            <p:spPr bwMode="auto">
              <a:xfrm flipH="1">
                <a:off x="31835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3175" cmpd="sng">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sp>
            <p:nvSpPr>
              <p:cNvPr id="149" name="Freeform 6291"/>
              <p:cNvSpPr>
                <a:spLocks noChangeAspect="1"/>
              </p:cNvSpPr>
              <p:nvPr/>
            </p:nvSpPr>
            <p:spPr bwMode="auto">
              <a:xfrm flipH="1">
                <a:off x="3100277" y="4221088"/>
                <a:ext cx="149729" cy="151209"/>
              </a:xfrm>
              <a:custGeom>
                <a:avLst/>
                <a:gdLst>
                  <a:gd name="T0" fmla="*/ 41 w 2730"/>
                  <a:gd name="T1" fmla="*/ 2512 h 2533"/>
                  <a:gd name="T2" fmla="*/ 310 w 2730"/>
                  <a:gd name="T3" fmla="*/ 2397 h 2533"/>
                  <a:gd name="T4" fmla="*/ 550 w 2730"/>
                  <a:gd name="T5" fmla="*/ 2186 h 2533"/>
                  <a:gd name="T6" fmla="*/ 742 w 2730"/>
                  <a:gd name="T7" fmla="*/ 1924 h 2533"/>
                  <a:gd name="T8" fmla="*/ 1261 w 2730"/>
                  <a:gd name="T9" fmla="*/ 1084 h 2533"/>
                  <a:gd name="T10" fmla="*/ 1831 w 2730"/>
                  <a:gd name="T11" fmla="*/ 342 h 2533"/>
                  <a:gd name="T12" fmla="*/ 2282 w 2730"/>
                  <a:gd name="T13" fmla="*/ 54 h 2533"/>
                  <a:gd name="T14" fmla="*/ 2703 w 2730"/>
                  <a:gd name="T15" fmla="*/ 18 h 2533"/>
                  <a:gd name="T16" fmla="*/ 2441 w 2730"/>
                  <a:gd name="T17" fmla="*/ 126 h 2533"/>
                  <a:gd name="T18" fmla="*/ 2214 w 2730"/>
                  <a:gd name="T19" fmla="*/ 314 h 2533"/>
                  <a:gd name="T20" fmla="*/ 1971 w 2730"/>
                  <a:gd name="T21" fmla="*/ 623 h 2533"/>
                  <a:gd name="T22" fmla="*/ 1678 w 2730"/>
                  <a:gd name="T23" fmla="*/ 1089 h 2533"/>
                  <a:gd name="T24" fmla="*/ 1102 w 2730"/>
                  <a:gd name="T25" fmla="*/ 1953 h 2533"/>
                  <a:gd name="T26" fmla="*/ 554 w 2730"/>
                  <a:gd name="T27" fmla="*/ 2440 h 2533"/>
                  <a:gd name="T28" fmla="*/ 41 w 2730"/>
                  <a:gd name="T29" fmla="*/ 2512 h 2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pFill/>
              <a:ln w="9525">
                <a:solidFill>
                  <a:schemeClr val="bg1">
                    <a:lumMod val="50000"/>
                  </a:schemeClr>
                </a:solidFill>
                <a:round/>
                <a:headEnd/>
                <a:tailEnd/>
              </a:ln>
              <a:effectLst/>
              <a:extLst/>
            </p:spPr>
            <p:txBody>
              <a:bodyPr/>
              <a:lstStyle/>
              <a:p>
                <a:pPr>
                  <a:defRPr/>
                </a:pPr>
                <a:endParaRPr lang="zh-CN" altLang="en-US" b="1">
                  <a:solidFill>
                    <a:schemeClr val="bg2"/>
                  </a:solidFill>
                  <a:latin typeface="Times New Roman" pitchFamily="18" charset="0"/>
                  <a:cs typeface="Times New Roman" pitchFamily="18" charset="0"/>
                </a:endParaRPr>
              </a:p>
            </p:txBody>
          </p:sp>
        </p:grpSp>
        <p:sp>
          <p:nvSpPr>
            <p:cNvPr id="76841" name="Freeform 5993"/>
            <p:cNvSpPr>
              <a:spLocks noChangeAspect="1"/>
            </p:cNvSpPr>
            <p:nvPr/>
          </p:nvSpPr>
          <p:spPr bwMode="auto">
            <a:xfrm>
              <a:off x="2454646" y="15133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6842" name="组合 24"/>
            <p:cNvGrpSpPr>
              <a:grpSpLocks/>
            </p:cNvGrpSpPr>
            <p:nvPr/>
          </p:nvGrpSpPr>
          <p:grpSpPr bwMode="auto">
            <a:xfrm>
              <a:off x="1807227" y="1513388"/>
              <a:ext cx="783441" cy="151209"/>
              <a:chOff x="2310510" y="4221088"/>
              <a:chExt cx="783441" cy="151209"/>
            </a:xfrm>
          </p:grpSpPr>
          <p:sp>
            <p:nvSpPr>
              <p:cNvPr id="76843" name="Freeform 5988"/>
              <p:cNvSpPr>
                <a:spLocks noChangeAspect="1"/>
              </p:cNvSpPr>
              <p:nvPr/>
            </p:nvSpPr>
            <p:spPr bwMode="auto">
              <a:xfrm>
                <a:off x="2467620"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44" name="Freeform 5989"/>
              <p:cNvSpPr>
                <a:spLocks noChangeAspect="1"/>
              </p:cNvSpPr>
              <p:nvPr/>
            </p:nvSpPr>
            <p:spPr bwMode="auto">
              <a:xfrm>
                <a:off x="2384320"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45" name="Freeform 5990"/>
              <p:cNvSpPr>
                <a:spLocks noChangeAspect="1"/>
              </p:cNvSpPr>
              <p:nvPr/>
            </p:nvSpPr>
            <p:spPr bwMode="auto">
              <a:xfrm>
                <a:off x="2754425"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46" name="Freeform 5991"/>
              <p:cNvSpPr>
                <a:spLocks noChangeAspect="1"/>
              </p:cNvSpPr>
              <p:nvPr/>
            </p:nvSpPr>
            <p:spPr bwMode="auto">
              <a:xfrm>
                <a:off x="2672179"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6847" name="Group 6191"/>
              <p:cNvGrpSpPr>
                <a:grpSpLocks noChangeAspect="1"/>
              </p:cNvGrpSpPr>
              <p:nvPr/>
            </p:nvGrpSpPr>
            <p:grpSpPr bwMode="auto">
              <a:xfrm>
                <a:off x="2343198" y="4230252"/>
                <a:ext cx="9490" cy="116843"/>
                <a:chOff x="2195" y="2463"/>
                <a:chExt cx="40" cy="442"/>
              </a:xfrm>
            </p:grpSpPr>
            <p:sp>
              <p:nvSpPr>
                <p:cNvPr id="76919" name="AutoShape 6192"/>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20" name="AutoShape 6193"/>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48" name="Group 6194"/>
              <p:cNvGrpSpPr>
                <a:grpSpLocks noChangeAspect="1"/>
              </p:cNvGrpSpPr>
              <p:nvPr/>
            </p:nvGrpSpPr>
            <p:grpSpPr bwMode="auto">
              <a:xfrm>
                <a:off x="2376939" y="4266909"/>
                <a:ext cx="10544" cy="103097"/>
                <a:chOff x="2329" y="2599"/>
                <a:chExt cx="43" cy="386"/>
              </a:xfrm>
            </p:grpSpPr>
            <p:sp>
              <p:nvSpPr>
                <p:cNvPr id="76917" name="AutoShape 6195"/>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18" name="AutoShape 6196"/>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49" name="Group 6200"/>
              <p:cNvGrpSpPr>
                <a:grpSpLocks noChangeAspect="1"/>
              </p:cNvGrpSpPr>
              <p:nvPr/>
            </p:nvGrpSpPr>
            <p:grpSpPr bwMode="auto">
              <a:xfrm>
                <a:off x="2310510" y="4225670"/>
                <a:ext cx="9490" cy="71022"/>
                <a:chOff x="2065" y="2441"/>
                <a:chExt cx="40" cy="272"/>
              </a:xfrm>
            </p:grpSpPr>
            <p:sp>
              <p:nvSpPr>
                <p:cNvPr id="76915" name="AutoShape 6201"/>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16" name="AutoShape 6202"/>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0" name="Group 6203"/>
              <p:cNvGrpSpPr>
                <a:grpSpLocks noChangeAspect="1"/>
              </p:cNvGrpSpPr>
              <p:nvPr/>
            </p:nvGrpSpPr>
            <p:grpSpPr bwMode="auto">
              <a:xfrm>
                <a:off x="2409627" y="4319603"/>
                <a:ext cx="10544" cy="42384"/>
                <a:chOff x="2478" y="2807"/>
                <a:chExt cx="43" cy="178"/>
              </a:xfrm>
            </p:grpSpPr>
            <p:sp>
              <p:nvSpPr>
                <p:cNvPr id="76913" name="AutoShape 6204"/>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14" name="AutoShape 6205"/>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1" name="Group 6206"/>
              <p:cNvGrpSpPr>
                <a:grpSpLocks noChangeAspect="1"/>
              </p:cNvGrpSpPr>
              <p:nvPr/>
            </p:nvGrpSpPr>
            <p:grpSpPr bwMode="auto">
              <a:xfrm>
                <a:off x="2543539" y="4225670"/>
                <a:ext cx="11599" cy="59567"/>
                <a:chOff x="3094" y="2443"/>
                <a:chExt cx="40" cy="183"/>
              </a:xfrm>
            </p:grpSpPr>
            <p:sp>
              <p:nvSpPr>
                <p:cNvPr id="76911" name="AutoShape 6207"/>
                <p:cNvSpPr>
                  <a:spLocks noChangeAspect="1" noChangeArrowheads="1"/>
                </p:cNvSpPr>
                <p:nvPr/>
              </p:nvSpPr>
              <p:spPr bwMode="auto">
                <a:xfrm flipV="1">
                  <a:off x="3094" y="2443"/>
                  <a:ext cx="40" cy="92"/>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12" name="AutoShape 6208"/>
                <p:cNvSpPr>
                  <a:spLocks noChangeAspect="1" noChangeArrowheads="1"/>
                </p:cNvSpPr>
                <p:nvPr/>
              </p:nvSpPr>
              <p:spPr bwMode="auto">
                <a:xfrm flipV="1">
                  <a:off x="3094" y="2534"/>
                  <a:ext cx="40" cy="92"/>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2" name="Group 6209"/>
              <p:cNvGrpSpPr>
                <a:grpSpLocks noChangeAspect="1"/>
              </p:cNvGrpSpPr>
              <p:nvPr/>
            </p:nvGrpSpPr>
            <p:grpSpPr bwMode="auto">
              <a:xfrm>
                <a:off x="2516124" y="4225670"/>
                <a:ext cx="11599" cy="108825"/>
                <a:chOff x="2978" y="2432"/>
                <a:chExt cx="46" cy="375"/>
              </a:xfrm>
            </p:grpSpPr>
            <p:sp>
              <p:nvSpPr>
                <p:cNvPr id="76909" name="AutoShape 6210"/>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10" name="AutoShape 6211"/>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3" name="Group 6212"/>
              <p:cNvGrpSpPr>
                <a:grpSpLocks noChangeAspect="1"/>
              </p:cNvGrpSpPr>
              <p:nvPr/>
            </p:nvGrpSpPr>
            <p:grpSpPr bwMode="auto">
              <a:xfrm>
                <a:off x="2483437" y="4247435"/>
                <a:ext cx="10544" cy="116843"/>
                <a:chOff x="2832" y="2516"/>
                <a:chExt cx="43" cy="436"/>
              </a:xfrm>
            </p:grpSpPr>
            <p:sp>
              <p:nvSpPr>
                <p:cNvPr id="76907" name="AutoShape 6213"/>
                <p:cNvSpPr>
                  <a:spLocks noChangeAspect="1" noChangeArrowheads="1"/>
                </p:cNvSpPr>
                <p:nvPr/>
              </p:nvSpPr>
              <p:spPr bwMode="auto">
                <a:xfrm flipV="1">
                  <a:off x="2832" y="2516"/>
                  <a:ext cx="43" cy="21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08" name="AutoShape 6214"/>
                <p:cNvSpPr>
                  <a:spLocks noChangeAspect="1" noChangeArrowheads="1"/>
                </p:cNvSpPr>
                <p:nvPr/>
              </p:nvSpPr>
              <p:spPr bwMode="auto">
                <a:xfrm flipV="1">
                  <a:off x="2832" y="2734"/>
                  <a:ext cx="43" cy="21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4" name="Group 6215"/>
              <p:cNvGrpSpPr>
                <a:grpSpLocks noChangeAspect="1"/>
              </p:cNvGrpSpPr>
              <p:nvPr/>
            </p:nvGrpSpPr>
            <p:grpSpPr bwMode="auto">
              <a:xfrm>
                <a:off x="2448640" y="4307002"/>
                <a:ext cx="9490" cy="57276"/>
                <a:chOff x="2668" y="2761"/>
                <a:chExt cx="40" cy="217"/>
              </a:xfrm>
            </p:grpSpPr>
            <p:sp>
              <p:nvSpPr>
                <p:cNvPr id="76905" name="AutoShape 621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06" name="AutoShape 621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5" name="Group 6218"/>
              <p:cNvGrpSpPr>
                <a:grpSpLocks noChangeAspect="1"/>
              </p:cNvGrpSpPr>
              <p:nvPr/>
            </p:nvGrpSpPr>
            <p:grpSpPr bwMode="auto">
              <a:xfrm flipV="1">
                <a:off x="2655308" y="4252017"/>
                <a:ext cx="9490" cy="116843"/>
                <a:chOff x="3217" y="3037"/>
                <a:chExt cx="46" cy="372"/>
              </a:xfrm>
            </p:grpSpPr>
            <p:sp>
              <p:nvSpPr>
                <p:cNvPr id="76903" name="AutoShape 6219"/>
                <p:cNvSpPr>
                  <a:spLocks noChangeAspect="1" noChangeArrowheads="1"/>
                </p:cNvSpPr>
                <p:nvPr/>
              </p:nvSpPr>
              <p:spPr bwMode="auto">
                <a:xfrm>
                  <a:off x="3217" y="3037"/>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04" name="AutoShape 6220"/>
                <p:cNvSpPr>
                  <a:spLocks noChangeAspect="1" noChangeArrowheads="1"/>
                </p:cNvSpPr>
                <p:nvPr/>
              </p:nvSpPr>
              <p:spPr bwMode="auto">
                <a:xfrm>
                  <a:off x="3217" y="3220"/>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6" name="Group 6221"/>
              <p:cNvGrpSpPr>
                <a:grpSpLocks noChangeAspect="1"/>
              </p:cNvGrpSpPr>
              <p:nvPr/>
            </p:nvGrpSpPr>
            <p:grpSpPr bwMode="auto">
              <a:xfrm>
                <a:off x="2619458" y="4222234"/>
                <a:ext cx="11599" cy="116843"/>
                <a:chOff x="3353" y="3099"/>
                <a:chExt cx="40" cy="455"/>
              </a:xfrm>
            </p:grpSpPr>
            <p:sp>
              <p:nvSpPr>
                <p:cNvPr id="76901" name="AutoShape 6222"/>
                <p:cNvSpPr>
                  <a:spLocks noChangeAspect="1" noChangeArrowheads="1"/>
                </p:cNvSpPr>
                <p:nvPr/>
              </p:nvSpPr>
              <p:spPr bwMode="auto">
                <a:xfrm>
                  <a:off x="3353" y="3325"/>
                  <a:ext cx="40" cy="22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02" name="AutoShape 6223"/>
                <p:cNvSpPr>
                  <a:spLocks noChangeAspect="1" noChangeArrowheads="1"/>
                </p:cNvSpPr>
                <p:nvPr/>
              </p:nvSpPr>
              <p:spPr bwMode="auto">
                <a:xfrm>
                  <a:off x="3353" y="3099"/>
                  <a:ext cx="40" cy="22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7" name="Group 6224"/>
              <p:cNvGrpSpPr>
                <a:grpSpLocks noChangeAspect="1"/>
              </p:cNvGrpSpPr>
              <p:nvPr/>
            </p:nvGrpSpPr>
            <p:grpSpPr bwMode="auto">
              <a:xfrm>
                <a:off x="2590988" y="4224525"/>
                <a:ext cx="11599" cy="68731"/>
                <a:chOff x="3486" y="3261"/>
                <a:chExt cx="40" cy="337"/>
              </a:xfrm>
            </p:grpSpPr>
            <p:sp>
              <p:nvSpPr>
                <p:cNvPr id="76899" name="AutoShape 6225"/>
                <p:cNvSpPr>
                  <a:spLocks noChangeAspect="1" noChangeArrowheads="1"/>
                </p:cNvSpPr>
                <p:nvPr/>
              </p:nvSpPr>
              <p:spPr bwMode="auto">
                <a:xfrm>
                  <a:off x="3486" y="3430"/>
                  <a:ext cx="40" cy="16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900" name="AutoShape 6226"/>
                <p:cNvSpPr>
                  <a:spLocks noChangeAspect="1" noChangeArrowheads="1"/>
                </p:cNvSpPr>
                <p:nvPr/>
              </p:nvSpPr>
              <p:spPr bwMode="auto">
                <a:xfrm>
                  <a:off x="3486" y="3261"/>
                  <a:ext cx="40" cy="16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8" name="Group 6227"/>
              <p:cNvGrpSpPr>
                <a:grpSpLocks noChangeAspect="1"/>
              </p:cNvGrpSpPr>
              <p:nvPr/>
            </p:nvGrpSpPr>
            <p:grpSpPr bwMode="auto">
              <a:xfrm>
                <a:off x="2794493" y="4229107"/>
                <a:ext cx="9490" cy="117989"/>
                <a:chOff x="2195" y="2463"/>
                <a:chExt cx="40" cy="442"/>
              </a:xfrm>
            </p:grpSpPr>
            <p:sp>
              <p:nvSpPr>
                <p:cNvPr id="76897" name="AutoShape 6228"/>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98" name="AutoShape 6229"/>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59" name="Group 6230"/>
              <p:cNvGrpSpPr>
                <a:grpSpLocks noChangeAspect="1"/>
              </p:cNvGrpSpPr>
              <p:nvPr/>
            </p:nvGrpSpPr>
            <p:grpSpPr bwMode="auto">
              <a:xfrm>
                <a:off x="2756534" y="4266909"/>
                <a:ext cx="10544" cy="103097"/>
                <a:chOff x="2329" y="2599"/>
                <a:chExt cx="43" cy="386"/>
              </a:xfrm>
            </p:grpSpPr>
            <p:sp>
              <p:nvSpPr>
                <p:cNvPr id="76895" name="AutoShape 6231"/>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96" name="AutoShape 6232"/>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0" name="Group 6233"/>
              <p:cNvGrpSpPr>
                <a:grpSpLocks noChangeAspect="1"/>
              </p:cNvGrpSpPr>
              <p:nvPr/>
            </p:nvGrpSpPr>
            <p:grpSpPr bwMode="auto">
              <a:xfrm>
                <a:off x="2684832" y="4295547"/>
                <a:ext cx="9490" cy="71022"/>
                <a:chOff x="2065" y="2441"/>
                <a:chExt cx="40" cy="272"/>
              </a:xfrm>
            </p:grpSpPr>
            <p:sp>
              <p:nvSpPr>
                <p:cNvPr id="76893" name="AutoShape 6234"/>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94" name="AutoShape 6235"/>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1" name="Group 6236"/>
              <p:cNvGrpSpPr>
                <a:grpSpLocks noChangeAspect="1"/>
              </p:cNvGrpSpPr>
              <p:nvPr/>
            </p:nvGrpSpPr>
            <p:grpSpPr bwMode="auto">
              <a:xfrm flipV="1">
                <a:off x="2725955" y="4313875"/>
                <a:ext cx="11599" cy="48112"/>
                <a:chOff x="2815" y="1923"/>
                <a:chExt cx="40" cy="217"/>
              </a:xfrm>
            </p:grpSpPr>
            <p:sp>
              <p:nvSpPr>
                <p:cNvPr id="76891" name="AutoShape 6237"/>
                <p:cNvSpPr>
                  <a:spLocks noChangeAspect="1" noChangeArrowheads="1"/>
                </p:cNvSpPr>
                <p:nvPr/>
              </p:nvSpPr>
              <p:spPr bwMode="auto">
                <a:xfrm>
                  <a:off x="2815" y="2032"/>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92" name="AutoShape 6238"/>
                <p:cNvSpPr>
                  <a:spLocks noChangeAspect="1" noChangeArrowheads="1"/>
                </p:cNvSpPr>
                <p:nvPr/>
              </p:nvSpPr>
              <p:spPr bwMode="auto">
                <a:xfrm>
                  <a:off x="2815" y="1923"/>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2" name="Group 6239"/>
              <p:cNvGrpSpPr>
                <a:grpSpLocks noChangeAspect="1"/>
              </p:cNvGrpSpPr>
              <p:nvPr/>
            </p:nvGrpSpPr>
            <p:grpSpPr bwMode="auto">
              <a:xfrm>
                <a:off x="2826126" y="4224525"/>
                <a:ext cx="11599" cy="72168"/>
                <a:chOff x="2329" y="2599"/>
                <a:chExt cx="43" cy="386"/>
              </a:xfrm>
            </p:grpSpPr>
            <p:sp>
              <p:nvSpPr>
                <p:cNvPr id="76889" name="AutoShape 6240"/>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90" name="AutoShape 6241"/>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3" name="Group 6242"/>
              <p:cNvGrpSpPr>
                <a:grpSpLocks noChangeAspect="1"/>
              </p:cNvGrpSpPr>
              <p:nvPr/>
            </p:nvGrpSpPr>
            <p:grpSpPr bwMode="auto">
              <a:xfrm>
                <a:off x="2866194" y="4230252"/>
                <a:ext cx="10544" cy="42384"/>
                <a:chOff x="2478" y="2807"/>
                <a:chExt cx="43" cy="178"/>
              </a:xfrm>
            </p:grpSpPr>
            <p:sp>
              <p:nvSpPr>
                <p:cNvPr id="76887" name="AutoShape 6243"/>
                <p:cNvSpPr>
                  <a:spLocks noChangeAspect="1" noChangeArrowheads="1"/>
                </p:cNvSpPr>
                <p:nvPr/>
              </p:nvSpPr>
              <p:spPr bwMode="auto">
                <a:xfrm>
                  <a:off x="2478" y="2807"/>
                  <a:ext cx="43" cy="89"/>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88" name="AutoShape 6244"/>
                <p:cNvSpPr>
                  <a:spLocks noChangeAspect="1" noChangeArrowheads="1"/>
                </p:cNvSpPr>
                <p:nvPr/>
              </p:nvSpPr>
              <p:spPr bwMode="auto">
                <a:xfrm>
                  <a:off x="2478" y="2896"/>
                  <a:ext cx="43" cy="89"/>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4" name="Group 6245"/>
              <p:cNvGrpSpPr>
                <a:grpSpLocks noChangeAspect="1"/>
              </p:cNvGrpSpPr>
              <p:nvPr/>
            </p:nvGrpSpPr>
            <p:grpSpPr bwMode="auto">
              <a:xfrm>
                <a:off x="2930514" y="4241707"/>
                <a:ext cx="10544" cy="117989"/>
                <a:chOff x="2195" y="2463"/>
                <a:chExt cx="40" cy="442"/>
              </a:xfrm>
            </p:grpSpPr>
            <p:sp>
              <p:nvSpPr>
                <p:cNvPr id="76885" name="AutoShape 6246"/>
                <p:cNvSpPr>
                  <a:spLocks noChangeAspect="1" noChangeArrowheads="1"/>
                </p:cNvSpPr>
                <p:nvPr/>
              </p:nvSpPr>
              <p:spPr bwMode="auto">
                <a:xfrm>
                  <a:off x="2195" y="2684"/>
                  <a:ext cx="40" cy="221"/>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86" name="AutoShape 6247"/>
                <p:cNvSpPr>
                  <a:spLocks noChangeAspect="1" noChangeArrowheads="1"/>
                </p:cNvSpPr>
                <p:nvPr/>
              </p:nvSpPr>
              <p:spPr bwMode="auto">
                <a:xfrm>
                  <a:off x="2195" y="2463"/>
                  <a:ext cx="40" cy="221"/>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5" name="Group 6248"/>
              <p:cNvGrpSpPr>
                <a:grpSpLocks noChangeAspect="1"/>
              </p:cNvGrpSpPr>
              <p:nvPr/>
            </p:nvGrpSpPr>
            <p:grpSpPr bwMode="auto">
              <a:xfrm>
                <a:off x="2964256" y="4285237"/>
                <a:ext cx="10544" cy="83623"/>
                <a:chOff x="2329" y="2599"/>
                <a:chExt cx="43" cy="386"/>
              </a:xfrm>
            </p:grpSpPr>
            <p:sp>
              <p:nvSpPr>
                <p:cNvPr id="76883" name="AutoShape 6249"/>
                <p:cNvSpPr>
                  <a:spLocks noChangeAspect="1" noChangeArrowheads="1"/>
                </p:cNvSpPr>
                <p:nvPr/>
              </p:nvSpPr>
              <p:spPr bwMode="auto">
                <a:xfrm>
                  <a:off x="2329" y="2791"/>
                  <a:ext cx="43" cy="194"/>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84" name="AutoShape 6250"/>
                <p:cNvSpPr>
                  <a:spLocks noChangeAspect="1" noChangeArrowheads="1"/>
                </p:cNvSpPr>
                <p:nvPr/>
              </p:nvSpPr>
              <p:spPr bwMode="auto">
                <a:xfrm>
                  <a:off x="2329" y="2599"/>
                  <a:ext cx="43" cy="194"/>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6" name="Group 6251"/>
              <p:cNvGrpSpPr>
                <a:grpSpLocks noChangeAspect="1"/>
              </p:cNvGrpSpPr>
              <p:nvPr/>
            </p:nvGrpSpPr>
            <p:grpSpPr bwMode="auto">
              <a:xfrm>
                <a:off x="2897827" y="4225670"/>
                <a:ext cx="10544" cy="89351"/>
                <a:chOff x="2065" y="2441"/>
                <a:chExt cx="40" cy="272"/>
              </a:xfrm>
            </p:grpSpPr>
            <p:sp>
              <p:nvSpPr>
                <p:cNvPr id="76881" name="AutoShape 6252"/>
                <p:cNvSpPr>
                  <a:spLocks noChangeAspect="1" noChangeArrowheads="1"/>
                </p:cNvSpPr>
                <p:nvPr/>
              </p:nvSpPr>
              <p:spPr bwMode="auto">
                <a:xfrm>
                  <a:off x="2065" y="2576"/>
                  <a:ext cx="40" cy="137"/>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82" name="AutoShape 6253"/>
                <p:cNvSpPr>
                  <a:spLocks noChangeAspect="1" noChangeArrowheads="1"/>
                </p:cNvSpPr>
                <p:nvPr/>
              </p:nvSpPr>
              <p:spPr bwMode="auto">
                <a:xfrm>
                  <a:off x="2065" y="2441"/>
                  <a:ext cx="40" cy="137"/>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7" name="Group 6272"/>
              <p:cNvGrpSpPr>
                <a:grpSpLocks noChangeAspect="1"/>
              </p:cNvGrpSpPr>
              <p:nvPr/>
            </p:nvGrpSpPr>
            <p:grpSpPr bwMode="auto">
              <a:xfrm>
                <a:off x="3082352" y="4231398"/>
                <a:ext cx="11599" cy="108825"/>
                <a:chOff x="2978" y="2432"/>
                <a:chExt cx="46" cy="375"/>
              </a:xfrm>
            </p:grpSpPr>
            <p:sp>
              <p:nvSpPr>
                <p:cNvPr id="76879" name="AutoShape 6273"/>
                <p:cNvSpPr>
                  <a:spLocks noChangeAspect="1" noChangeArrowheads="1"/>
                </p:cNvSpPr>
                <p:nvPr/>
              </p:nvSpPr>
              <p:spPr bwMode="auto">
                <a:xfrm>
                  <a:off x="2978" y="2619"/>
                  <a:ext cx="46" cy="188"/>
                </a:xfrm>
                <a:prstGeom prst="roundRect">
                  <a:avLst>
                    <a:gd name="adj" fmla="val 16667"/>
                  </a:avLst>
                </a:prstGeom>
                <a:gradFill rotWithShape="1">
                  <a:gsLst>
                    <a:gs pos="0">
                      <a:srgbClr val="8C3D91"/>
                    </a:gs>
                    <a:gs pos="12000">
                      <a:srgbClr val="7005D4"/>
                    </a:gs>
                    <a:gs pos="30000">
                      <a:srgbClr val="181CC7"/>
                    </a:gs>
                    <a:gs pos="60001">
                      <a:srgbClr val="0A128C"/>
                    </a:gs>
                    <a:gs pos="100000">
                      <a:srgbClr val="00000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80" name="AutoShape 6274"/>
                <p:cNvSpPr>
                  <a:spLocks noChangeAspect="1" noChangeArrowheads="1"/>
                </p:cNvSpPr>
                <p:nvPr/>
              </p:nvSpPr>
              <p:spPr bwMode="auto">
                <a:xfrm>
                  <a:off x="2978" y="2432"/>
                  <a:ext cx="46" cy="188"/>
                </a:xfrm>
                <a:prstGeom prst="roundRect">
                  <a:avLst>
                    <a:gd name="adj" fmla="val 16667"/>
                  </a:avLst>
                </a:prstGeom>
                <a:gradFill rotWithShape="1">
                  <a:gsLst>
                    <a:gs pos="0">
                      <a:srgbClr val="FFF200"/>
                    </a:gs>
                    <a:gs pos="45000">
                      <a:srgbClr val="FF7A00"/>
                    </a:gs>
                    <a:gs pos="70000">
                      <a:srgbClr val="FF0300"/>
                    </a:gs>
                    <a:gs pos="100000">
                      <a:srgbClr val="4D080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8" name="Group 6275"/>
              <p:cNvGrpSpPr>
                <a:grpSpLocks noChangeAspect="1"/>
              </p:cNvGrpSpPr>
              <p:nvPr/>
            </p:nvGrpSpPr>
            <p:grpSpPr bwMode="auto">
              <a:xfrm>
                <a:off x="3016977" y="4309293"/>
                <a:ext cx="10544" cy="58422"/>
                <a:chOff x="2668" y="2761"/>
                <a:chExt cx="40" cy="217"/>
              </a:xfrm>
            </p:grpSpPr>
            <p:sp>
              <p:nvSpPr>
                <p:cNvPr id="76877" name="AutoShape 6276"/>
                <p:cNvSpPr>
                  <a:spLocks noChangeAspect="1" noChangeArrowheads="1"/>
                </p:cNvSpPr>
                <p:nvPr/>
              </p:nvSpPr>
              <p:spPr bwMode="auto">
                <a:xfrm>
                  <a:off x="2668" y="2870"/>
                  <a:ext cx="40" cy="108"/>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78" name="AutoShape 6277"/>
                <p:cNvSpPr>
                  <a:spLocks noChangeAspect="1" noChangeArrowheads="1"/>
                </p:cNvSpPr>
                <p:nvPr/>
              </p:nvSpPr>
              <p:spPr bwMode="auto">
                <a:xfrm>
                  <a:off x="2668" y="2761"/>
                  <a:ext cx="40" cy="108"/>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grpSp>
            <p:nvGrpSpPr>
              <p:cNvPr id="76869" name="Group 6281"/>
              <p:cNvGrpSpPr>
                <a:grpSpLocks noChangeAspect="1"/>
              </p:cNvGrpSpPr>
              <p:nvPr/>
            </p:nvGrpSpPr>
            <p:grpSpPr bwMode="auto">
              <a:xfrm>
                <a:off x="3046501" y="4268054"/>
                <a:ext cx="11599" cy="98515"/>
                <a:chOff x="1015" y="2428"/>
                <a:chExt cx="46" cy="372"/>
              </a:xfrm>
            </p:grpSpPr>
            <p:sp>
              <p:nvSpPr>
                <p:cNvPr id="76875" name="AutoShape 6282"/>
                <p:cNvSpPr>
                  <a:spLocks noChangeAspect="1" noChangeArrowheads="1"/>
                </p:cNvSpPr>
                <p:nvPr/>
              </p:nvSpPr>
              <p:spPr bwMode="auto">
                <a:xfrm>
                  <a:off x="1015" y="2428"/>
                  <a:ext cx="46" cy="189"/>
                </a:xfrm>
                <a:prstGeom prst="roundRect">
                  <a:avLst>
                    <a:gd name="adj" fmla="val 16667"/>
                  </a:avLst>
                </a:pr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sp>
              <p:nvSpPr>
                <p:cNvPr id="76876" name="AutoShape 6283"/>
                <p:cNvSpPr>
                  <a:spLocks noChangeAspect="1" noChangeArrowheads="1"/>
                </p:cNvSpPr>
                <p:nvPr/>
              </p:nvSpPr>
              <p:spPr bwMode="auto">
                <a:xfrm>
                  <a:off x="1015" y="2611"/>
                  <a:ext cx="46" cy="189"/>
                </a:xfrm>
                <a:prstGeom prst="roundRect">
                  <a:avLst>
                    <a:gd name="adj" fmla="val 16667"/>
                  </a:avLst>
                </a:prstGeom>
                <a:gradFill rotWithShape="1">
                  <a:gsLst>
                    <a:gs pos="0">
                      <a:srgbClr val="8488C4"/>
                    </a:gs>
                    <a:gs pos="53000">
                      <a:srgbClr val="D4DEFF"/>
                    </a:gs>
                    <a:gs pos="83000">
                      <a:srgbClr val="D4DEFF"/>
                    </a:gs>
                    <a:gs pos="100000">
                      <a:srgbClr val="96AB94"/>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b="1">
                    <a:solidFill>
                      <a:schemeClr val="bg2"/>
                    </a:solidFill>
                    <a:latin typeface="Times New Roman" pitchFamily="18" charset="0"/>
                    <a:cs typeface="Times New Roman" pitchFamily="18" charset="0"/>
                  </a:endParaRPr>
                </a:p>
              </p:txBody>
            </p:sp>
          </p:grpSp>
          <p:sp>
            <p:nvSpPr>
              <p:cNvPr id="76870" name="Freeform 6292"/>
              <p:cNvSpPr>
                <a:spLocks noChangeAspect="1"/>
              </p:cNvSpPr>
              <p:nvPr/>
            </p:nvSpPr>
            <p:spPr bwMode="auto">
              <a:xfrm flipH="1">
                <a:off x="28978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71" name="Freeform 6293"/>
              <p:cNvSpPr>
                <a:spLocks noChangeAspect="1"/>
              </p:cNvSpPr>
              <p:nvPr/>
            </p:nvSpPr>
            <p:spPr bwMode="auto">
              <a:xfrm flipH="1">
                <a:off x="2814527" y="4221088"/>
                <a:ext cx="150783"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72" name="Freeform 6294"/>
              <p:cNvSpPr>
                <a:spLocks noChangeAspect="1"/>
              </p:cNvSpPr>
              <p:nvPr/>
            </p:nvSpPr>
            <p:spPr bwMode="auto">
              <a:xfrm flipH="1">
                <a:off x="2611022"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73" name="Freeform 6295"/>
              <p:cNvSpPr>
                <a:spLocks noChangeAspect="1"/>
              </p:cNvSpPr>
              <p:nvPr/>
            </p:nvSpPr>
            <p:spPr bwMode="auto">
              <a:xfrm flipH="1">
                <a:off x="2527723"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000000"/>
                  </a:gs>
                  <a:gs pos="50000">
                    <a:srgbClr val="C7FF29"/>
                  </a:gs>
                  <a:gs pos="100000">
                    <a:srgbClr val="000000"/>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6874" name="Freeform 6296"/>
              <p:cNvSpPr>
                <a:spLocks noChangeAspect="1"/>
              </p:cNvSpPr>
              <p:nvPr/>
            </p:nvSpPr>
            <p:spPr bwMode="auto">
              <a:xfrm flipH="1">
                <a:off x="2324218" y="4221088"/>
                <a:ext cx="149729" cy="151209"/>
              </a:xfrm>
              <a:custGeom>
                <a:avLst/>
                <a:gdLst>
                  <a:gd name="T0" fmla="*/ 2147483647 w 2730"/>
                  <a:gd name="T1" fmla="*/ 2147483647 h 2533"/>
                  <a:gd name="T2" fmla="*/ 2147483647 w 2730"/>
                  <a:gd name="T3" fmla="*/ 2147483647 h 2533"/>
                  <a:gd name="T4" fmla="*/ 2147483647 w 2730"/>
                  <a:gd name="T5" fmla="*/ 2147483647 h 2533"/>
                  <a:gd name="T6" fmla="*/ 2147483647 w 2730"/>
                  <a:gd name="T7" fmla="*/ 2147483647 h 2533"/>
                  <a:gd name="T8" fmla="*/ 2147483647 w 2730"/>
                  <a:gd name="T9" fmla="*/ 2147483647 h 2533"/>
                  <a:gd name="T10" fmla="*/ 2147483647 w 2730"/>
                  <a:gd name="T11" fmla="*/ 2147483647 h 2533"/>
                  <a:gd name="T12" fmla="*/ 2147483647 w 2730"/>
                  <a:gd name="T13" fmla="*/ 2147483647 h 2533"/>
                  <a:gd name="T14" fmla="*/ 2147483647 w 2730"/>
                  <a:gd name="T15" fmla="*/ 2147483647 h 2533"/>
                  <a:gd name="T16" fmla="*/ 2147483647 w 2730"/>
                  <a:gd name="T17" fmla="*/ 2147483647 h 2533"/>
                  <a:gd name="T18" fmla="*/ 2147483647 w 2730"/>
                  <a:gd name="T19" fmla="*/ 2147483647 h 2533"/>
                  <a:gd name="T20" fmla="*/ 2147483647 w 2730"/>
                  <a:gd name="T21" fmla="*/ 2147483647 h 2533"/>
                  <a:gd name="T22" fmla="*/ 2147483647 w 2730"/>
                  <a:gd name="T23" fmla="*/ 2147483647 h 2533"/>
                  <a:gd name="T24" fmla="*/ 2147483647 w 2730"/>
                  <a:gd name="T25" fmla="*/ 2147483647 h 2533"/>
                  <a:gd name="T26" fmla="*/ 2147483647 w 2730"/>
                  <a:gd name="T27" fmla="*/ 2147483647 h 2533"/>
                  <a:gd name="T28" fmla="*/ 2147483647 w 2730"/>
                  <a:gd name="T29" fmla="*/ 2147483647 h 2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30"/>
                  <a:gd name="T46" fmla="*/ 0 h 2533"/>
                  <a:gd name="T47" fmla="*/ 2730 w 2730"/>
                  <a:gd name="T48" fmla="*/ 2533 h 25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30" h="2533">
                    <a:moveTo>
                      <a:pt x="41" y="2512"/>
                    </a:moveTo>
                    <a:cubicBezTo>
                      <a:pt x="0" y="2505"/>
                      <a:pt x="225" y="2451"/>
                      <a:pt x="310" y="2397"/>
                    </a:cubicBezTo>
                    <a:cubicBezTo>
                      <a:pt x="395" y="2343"/>
                      <a:pt x="478" y="2265"/>
                      <a:pt x="550" y="2186"/>
                    </a:cubicBezTo>
                    <a:cubicBezTo>
                      <a:pt x="622" y="2107"/>
                      <a:pt x="624" y="2108"/>
                      <a:pt x="742" y="1924"/>
                    </a:cubicBezTo>
                    <a:cubicBezTo>
                      <a:pt x="860" y="1740"/>
                      <a:pt x="1080" y="1348"/>
                      <a:pt x="1261" y="1084"/>
                    </a:cubicBezTo>
                    <a:cubicBezTo>
                      <a:pt x="1442" y="820"/>
                      <a:pt x="1661" y="514"/>
                      <a:pt x="1831" y="342"/>
                    </a:cubicBezTo>
                    <a:cubicBezTo>
                      <a:pt x="2001" y="170"/>
                      <a:pt x="2137" y="108"/>
                      <a:pt x="2282" y="54"/>
                    </a:cubicBezTo>
                    <a:cubicBezTo>
                      <a:pt x="2427" y="0"/>
                      <a:pt x="2676" y="6"/>
                      <a:pt x="2703" y="18"/>
                    </a:cubicBezTo>
                    <a:cubicBezTo>
                      <a:pt x="2730" y="30"/>
                      <a:pt x="2522" y="77"/>
                      <a:pt x="2441" y="126"/>
                    </a:cubicBezTo>
                    <a:cubicBezTo>
                      <a:pt x="2360" y="175"/>
                      <a:pt x="2292" y="231"/>
                      <a:pt x="2214" y="314"/>
                    </a:cubicBezTo>
                    <a:cubicBezTo>
                      <a:pt x="2136" y="397"/>
                      <a:pt x="2060" y="494"/>
                      <a:pt x="1971" y="623"/>
                    </a:cubicBezTo>
                    <a:cubicBezTo>
                      <a:pt x="1882" y="752"/>
                      <a:pt x="1823" y="867"/>
                      <a:pt x="1678" y="1089"/>
                    </a:cubicBezTo>
                    <a:cubicBezTo>
                      <a:pt x="1533" y="1311"/>
                      <a:pt x="1289" y="1728"/>
                      <a:pt x="1102" y="1953"/>
                    </a:cubicBezTo>
                    <a:cubicBezTo>
                      <a:pt x="915" y="2178"/>
                      <a:pt x="731" y="2347"/>
                      <a:pt x="554" y="2440"/>
                    </a:cubicBezTo>
                    <a:cubicBezTo>
                      <a:pt x="377" y="2533"/>
                      <a:pt x="82" y="2519"/>
                      <a:pt x="41" y="2512"/>
                    </a:cubicBezTo>
                    <a:close/>
                  </a:path>
                </a:pathLst>
              </a:custGeom>
              <a:gradFill rotWithShape="1">
                <a:gsLst>
                  <a:gs pos="0">
                    <a:srgbClr val="4D0808"/>
                  </a:gs>
                  <a:gs pos="14999">
                    <a:srgbClr val="FF0300"/>
                  </a:gs>
                  <a:gs pos="27499">
                    <a:srgbClr val="FF7A00"/>
                  </a:gs>
                  <a:gs pos="50000">
                    <a:srgbClr val="FFF200"/>
                  </a:gs>
                  <a:gs pos="72501">
                    <a:srgbClr val="FF7A00"/>
                  </a:gs>
                  <a:gs pos="85001">
                    <a:srgbClr val="FF0300"/>
                  </a:gs>
                  <a:gs pos="100000">
                    <a:srgbClr val="4D0808"/>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76829" name="TextBox 14"/>
          <p:cNvSpPr txBox="1">
            <a:spLocks noChangeArrowheads="1"/>
          </p:cNvSpPr>
          <p:nvPr/>
        </p:nvSpPr>
        <p:spPr bwMode="auto">
          <a:xfrm>
            <a:off x="214313" y="5214938"/>
            <a:ext cx="19494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a:solidFill>
                  <a:schemeClr val="bg2"/>
                </a:solidFill>
                <a:latin typeface="Times New Roman" pitchFamily="18" charset="0"/>
                <a:cs typeface="Times New Roman" pitchFamily="18" charset="0"/>
              </a:rPr>
              <a:t>HSTF</a:t>
            </a:r>
            <a:r>
              <a:rPr lang="zh-CN" altLang="en-US" b="1">
                <a:solidFill>
                  <a:schemeClr val="bg2"/>
                </a:solidFill>
                <a:latin typeface="Times New Roman" pitchFamily="18" charset="0"/>
                <a:cs typeface="Times New Roman" pitchFamily="18" charset="0"/>
              </a:rPr>
              <a:t>（热休克转录因子）</a:t>
            </a:r>
          </a:p>
        </p:txBody>
      </p:sp>
      <p:sp>
        <p:nvSpPr>
          <p:cNvPr id="76830" name="TextBox 15"/>
          <p:cNvSpPr txBox="1">
            <a:spLocks noChangeArrowheads="1"/>
          </p:cNvSpPr>
          <p:nvPr/>
        </p:nvSpPr>
        <p:spPr bwMode="auto">
          <a:xfrm rot="20374767" flipH="1">
            <a:off x="1125391" y="4136166"/>
            <a:ext cx="1332000" cy="468000"/>
          </a:xfrm>
          <a:prstGeom prst="homePlate">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zh-CN" altLang="en-US" sz="2400" b="1" dirty="0">
                <a:solidFill>
                  <a:srgbClr val="FF0000"/>
                </a:solidFill>
                <a:latin typeface="Times New Roman" pitchFamily="18" charset="0"/>
                <a:cs typeface="Times New Roman" pitchFamily="18" charset="0"/>
              </a:rPr>
              <a:t>热休克</a:t>
            </a:r>
          </a:p>
        </p:txBody>
      </p:sp>
      <p:cxnSp>
        <p:nvCxnSpPr>
          <p:cNvPr id="17" name="直接箭头连接符 16"/>
          <p:cNvCxnSpPr/>
          <p:nvPr/>
        </p:nvCxnSpPr>
        <p:spPr bwMode="auto">
          <a:xfrm>
            <a:off x="1214438" y="4857750"/>
            <a:ext cx="857250" cy="285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bwMode="auto">
          <a:xfrm rot="16200000" flipH="1">
            <a:off x="2643188" y="5500688"/>
            <a:ext cx="285750" cy="2857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右箭头 18"/>
          <p:cNvSpPr/>
          <p:nvPr/>
        </p:nvSpPr>
        <p:spPr bwMode="auto">
          <a:xfrm>
            <a:off x="3571875" y="5786438"/>
            <a:ext cx="801688" cy="24288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chemeClr val="bg2"/>
              </a:solidFill>
              <a:latin typeface="Times New Roman" pitchFamily="18" charset="0"/>
              <a:cs typeface="Times New Roman" pitchFamily="18" charset="0"/>
            </a:endParaRPr>
          </a:p>
        </p:txBody>
      </p:sp>
      <p:sp>
        <p:nvSpPr>
          <p:cNvPr id="76834" name="TextBox 6"/>
          <p:cNvSpPr txBox="1">
            <a:spLocks noChangeArrowheads="1"/>
          </p:cNvSpPr>
          <p:nvPr/>
        </p:nvSpPr>
        <p:spPr bwMode="auto">
          <a:xfrm>
            <a:off x="2896928" y="6323270"/>
            <a:ext cx="6604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en-US" altLang="zh-CN" b="1" dirty="0">
                <a:solidFill>
                  <a:schemeClr val="bg2"/>
                </a:solidFill>
                <a:latin typeface="Times New Roman" pitchFamily="18" charset="0"/>
                <a:cs typeface="Times New Roman" pitchFamily="18" charset="0"/>
              </a:rPr>
              <a:t>HSE</a:t>
            </a:r>
            <a:endParaRPr lang="zh-CN" altLang="en-US" b="1" dirty="0">
              <a:solidFill>
                <a:schemeClr val="bg2"/>
              </a:solidFill>
              <a:latin typeface="Times New Roman" pitchFamily="18" charset="0"/>
              <a:cs typeface="Times New Roman" pitchFamily="18" charset="0"/>
            </a:endParaRPr>
          </a:p>
        </p:txBody>
      </p:sp>
      <p:sp>
        <p:nvSpPr>
          <p:cNvPr id="76835" name="TextBox 1466"/>
          <p:cNvSpPr txBox="1">
            <a:spLocks noChangeArrowheads="1"/>
          </p:cNvSpPr>
          <p:nvPr/>
        </p:nvSpPr>
        <p:spPr bwMode="auto">
          <a:xfrm>
            <a:off x="689091" y="5950562"/>
            <a:ext cx="137636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algn="ctr" eaLnBrk="1" hangingPunct="1"/>
            <a:r>
              <a:rPr lang="zh-CN" altLang="en-US" b="1" dirty="0">
                <a:solidFill>
                  <a:schemeClr val="bg2"/>
                </a:solidFill>
              </a:rPr>
              <a:t>热休克蛋白基因</a:t>
            </a:r>
          </a:p>
        </p:txBody>
      </p:sp>
      <p:sp>
        <p:nvSpPr>
          <p:cNvPr id="7" name="日期占位符 6"/>
          <p:cNvSpPr>
            <a:spLocks noGrp="1"/>
          </p:cNvSpPr>
          <p:nvPr>
            <p:ph type="dt" sz="quarter" idx="10"/>
          </p:nvPr>
        </p:nvSpPr>
        <p:spPr/>
        <p:txBody>
          <a:bodyPr/>
          <a:lstStyle/>
          <a:p>
            <a:pPr>
              <a:defRPr/>
            </a:pPr>
            <a:fld id="{74A23FD6-B38C-4C9E-8283-66C3D6874AA2}" type="datetime1">
              <a:rPr lang="zh-CN" altLang="en-US" smtClean="0"/>
              <a:pPr>
                <a:defRPr/>
              </a:pPr>
              <a:t>2018/11/22</a:t>
            </a:fld>
            <a:endParaRPr lang="en-US" altLang="zh-CN"/>
          </a:p>
        </p:txBody>
      </p:sp>
      <p:sp>
        <p:nvSpPr>
          <p:cNvPr id="1476" name="圆角右箭头 1475"/>
          <p:cNvSpPr/>
          <p:nvPr/>
        </p:nvSpPr>
        <p:spPr>
          <a:xfrm>
            <a:off x="7500938" y="5572125"/>
            <a:ext cx="785812" cy="500063"/>
          </a:xfrm>
          <a:prstGeom prst="bentArrow">
            <a:avLst>
              <a:gd name="adj1" fmla="val 25000"/>
              <a:gd name="adj2" fmla="val 26693"/>
              <a:gd name="adj3" fmla="val 25000"/>
              <a:gd name="adj4" fmla="val 4375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nvGrpSpPr>
          <p:cNvPr id="15" name="组合 14"/>
          <p:cNvGrpSpPr/>
          <p:nvPr/>
        </p:nvGrpSpPr>
        <p:grpSpPr>
          <a:xfrm>
            <a:off x="2381620" y="3144240"/>
            <a:ext cx="5047880" cy="999135"/>
            <a:chOff x="2381620" y="3144240"/>
            <a:chExt cx="5047880" cy="999135"/>
          </a:xfrm>
        </p:grpSpPr>
        <p:grpSp>
          <p:nvGrpSpPr>
            <p:cNvPr id="14" name="组合 13"/>
            <p:cNvGrpSpPr/>
            <p:nvPr/>
          </p:nvGrpSpPr>
          <p:grpSpPr>
            <a:xfrm>
              <a:off x="7000875" y="3500438"/>
              <a:ext cx="428625" cy="642937"/>
              <a:chOff x="7000875" y="3500438"/>
              <a:chExt cx="428625" cy="642937"/>
            </a:xfrm>
          </p:grpSpPr>
          <p:cxnSp>
            <p:nvCxnSpPr>
              <p:cNvPr id="1473" name="直接连接符 1472"/>
              <p:cNvCxnSpPr/>
              <p:nvPr/>
            </p:nvCxnSpPr>
            <p:spPr>
              <a:xfrm rot="5400000">
                <a:off x="6893719" y="3607594"/>
                <a:ext cx="642937" cy="428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5" name="直接连接符 1474"/>
              <p:cNvCxnSpPr/>
              <p:nvPr/>
            </p:nvCxnSpPr>
            <p:spPr>
              <a:xfrm rot="16200000" flipH="1">
                <a:off x="6893719" y="3607594"/>
                <a:ext cx="642937" cy="428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67" name="TextBox 15"/>
            <p:cNvSpPr txBox="1">
              <a:spLocks noChangeArrowheads="1"/>
            </p:cNvSpPr>
            <p:nvPr/>
          </p:nvSpPr>
          <p:spPr bwMode="auto">
            <a:xfrm rot="1225233">
              <a:off x="2381620" y="3144240"/>
              <a:ext cx="1332000" cy="468000"/>
            </a:xfrm>
            <a:prstGeom prst="homePlate">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charset="0"/>
                  <a:ea typeface="华文新魏" pitchFamily="2" charset="-122"/>
                </a:defRPr>
              </a:lvl1pPr>
              <a:lvl2pPr marL="742950" indent="-285750" eaLnBrk="0" hangingPunct="0">
                <a:defRPr>
                  <a:solidFill>
                    <a:schemeClr val="tx1"/>
                  </a:solidFill>
                  <a:latin typeface="Arial" charset="0"/>
                  <a:ea typeface="华文新魏" pitchFamily="2" charset="-122"/>
                </a:defRPr>
              </a:lvl2pPr>
              <a:lvl3pPr marL="1143000" indent="-228600" eaLnBrk="0" hangingPunct="0">
                <a:defRPr>
                  <a:solidFill>
                    <a:schemeClr val="tx1"/>
                  </a:solidFill>
                  <a:latin typeface="Arial" charset="0"/>
                  <a:ea typeface="华文新魏" pitchFamily="2" charset="-122"/>
                </a:defRPr>
              </a:lvl3pPr>
              <a:lvl4pPr marL="1600200" indent="-228600" eaLnBrk="0" hangingPunct="0">
                <a:defRPr>
                  <a:solidFill>
                    <a:schemeClr val="tx1"/>
                  </a:solidFill>
                  <a:latin typeface="Arial" charset="0"/>
                  <a:ea typeface="华文新魏" pitchFamily="2" charset="-122"/>
                </a:defRPr>
              </a:lvl4pPr>
              <a:lvl5pPr marL="2057400" indent="-228600" eaLnBrk="0" hangingPunct="0">
                <a:defRPr>
                  <a:solidFill>
                    <a:schemeClr val="tx1"/>
                  </a:solidFill>
                  <a:latin typeface="Arial" charset="0"/>
                  <a:ea typeface="华文新魏" pitchFamily="2" charset="-122"/>
                </a:defRPr>
              </a:lvl5pPr>
              <a:lvl6pPr marL="2514600" indent="-228600" eaLnBrk="0" fontAlgn="base" hangingPunct="0">
                <a:spcBef>
                  <a:spcPct val="0"/>
                </a:spcBef>
                <a:spcAft>
                  <a:spcPct val="0"/>
                </a:spcAft>
                <a:defRPr>
                  <a:solidFill>
                    <a:schemeClr val="tx1"/>
                  </a:solidFill>
                  <a:latin typeface="Arial" charset="0"/>
                  <a:ea typeface="华文新魏" pitchFamily="2" charset="-122"/>
                </a:defRPr>
              </a:lvl6pPr>
              <a:lvl7pPr marL="2971800" indent="-228600" eaLnBrk="0" fontAlgn="base" hangingPunct="0">
                <a:spcBef>
                  <a:spcPct val="0"/>
                </a:spcBef>
                <a:spcAft>
                  <a:spcPct val="0"/>
                </a:spcAft>
                <a:defRPr>
                  <a:solidFill>
                    <a:schemeClr val="tx1"/>
                  </a:solidFill>
                  <a:latin typeface="Arial" charset="0"/>
                  <a:ea typeface="华文新魏" pitchFamily="2" charset="-122"/>
                </a:defRPr>
              </a:lvl7pPr>
              <a:lvl8pPr marL="3429000" indent="-228600" eaLnBrk="0" fontAlgn="base" hangingPunct="0">
                <a:spcBef>
                  <a:spcPct val="0"/>
                </a:spcBef>
                <a:spcAft>
                  <a:spcPct val="0"/>
                </a:spcAft>
                <a:defRPr>
                  <a:solidFill>
                    <a:schemeClr val="tx1"/>
                  </a:solidFill>
                  <a:latin typeface="Arial" charset="0"/>
                  <a:ea typeface="华文新魏" pitchFamily="2" charset="-122"/>
                </a:defRPr>
              </a:lvl8pPr>
              <a:lvl9pPr marL="3886200" indent="-228600" eaLnBrk="0" fontAlgn="base" hangingPunct="0">
                <a:spcBef>
                  <a:spcPct val="0"/>
                </a:spcBef>
                <a:spcAft>
                  <a:spcPct val="0"/>
                </a:spcAft>
                <a:defRPr>
                  <a:solidFill>
                    <a:schemeClr val="tx1"/>
                  </a:solidFill>
                  <a:latin typeface="Arial" charset="0"/>
                  <a:ea typeface="华文新魏" pitchFamily="2" charset="-122"/>
                </a:defRPr>
              </a:lvl9pPr>
            </a:lstStyle>
            <a:p>
              <a:pPr eaLnBrk="1" hangingPunct="1"/>
              <a:r>
                <a:rPr lang="zh-CN" altLang="en-US" sz="2400" b="1" dirty="0">
                  <a:solidFill>
                    <a:srgbClr val="FF0000"/>
                  </a:solidFill>
                  <a:latin typeface="Times New Roman" pitchFamily="18" charset="0"/>
                  <a:cs typeface="Times New Roman" pitchFamily="18" charset="0"/>
                </a:rPr>
                <a:t>热休克</a:t>
              </a:r>
            </a:p>
          </p:txBody>
        </p:sp>
      </p:grpSp>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100"/>
                                  </p:stCondLst>
                                  <p:childTnLst>
                                    <p:set>
                                      <p:cBhvr>
                                        <p:cTn id="10" dur="1" fill="hold">
                                          <p:stCondLst>
                                            <p:cond delay="0"/>
                                          </p:stCondLst>
                                        </p:cTn>
                                        <p:tgtEl>
                                          <p:spTgt spid="214"/>
                                        </p:tgtEl>
                                        <p:attrNameLst>
                                          <p:attrName>style.visibility</p:attrName>
                                        </p:attrNameLst>
                                      </p:cBhvr>
                                      <p:to>
                                        <p:strVal val="visible"/>
                                      </p:to>
                                    </p:set>
                                  </p:childTnLst>
                                </p:cTn>
                              </p:par>
                            </p:childTnLst>
                          </p:cTn>
                        </p:par>
                        <p:par>
                          <p:cTn id="11" fill="hold">
                            <p:stCondLst>
                              <p:cond delay="100"/>
                            </p:stCondLst>
                            <p:childTnLst>
                              <p:par>
                                <p:cTn id="12" presetID="26" presetClass="exit" presetSubtype="0" fill="hold" grpId="0" nodeType="afterEffect">
                                  <p:stCondLst>
                                    <p:cond delay="0"/>
                                  </p:stCondLst>
                                  <p:childTnLst>
                                    <p:animEffect transition="out" filter="wipe(down)">
                                      <p:cBhvr>
                                        <p:cTn id="13" dur="450" accel="50000">
                                          <p:stCondLst>
                                            <p:cond delay="4550"/>
                                          </p:stCondLst>
                                        </p:cTn>
                                        <p:tgtEl>
                                          <p:spTgt spid="214"/>
                                        </p:tgtEl>
                                      </p:cBhvr>
                                    </p:animEffect>
                                    <p:anim calcmode="lin" valueType="num">
                                      <p:cBhvr>
                                        <p:cTn id="14" dur="4555" tmFilter="0,0; 0.14,0.31; 0.43,0.73; 0.71,0.91; 1.0,1.0">
                                          <p:stCondLst>
                                            <p:cond delay="0"/>
                                          </p:stCondLst>
                                        </p:cTn>
                                        <p:tgtEl>
                                          <p:spTgt spid="214"/>
                                        </p:tgtEl>
                                        <p:attrNameLst>
                                          <p:attrName>ppt_x</p:attrName>
                                        </p:attrNameLst>
                                      </p:cBhvr>
                                      <p:tavLst>
                                        <p:tav tm="0">
                                          <p:val>
                                            <p:strVal val="ppt_x"/>
                                          </p:val>
                                        </p:tav>
                                        <p:tav tm="100000">
                                          <p:val>
                                            <p:strVal val="#ppt_x+0.25"/>
                                          </p:val>
                                        </p:tav>
                                      </p:tavLst>
                                    </p:anim>
                                    <p:anim calcmode="lin" valueType="num">
                                      <p:cBhvr>
                                        <p:cTn id="15" dur="445">
                                          <p:stCondLst>
                                            <p:cond delay="4555"/>
                                          </p:stCondLst>
                                        </p:cTn>
                                        <p:tgtEl>
                                          <p:spTgt spid="214"/>
                                        </p:tgtEl>
                                        <p:attrNameLst>
                                          <p:attrName>ppt_x</p:attrName>
                                        </p:attrNameLst>
                                      </p:cBhvr>
                                      <p:tavLst>
                                        <p:tav tm="0">
                                          <p:val>
                                            <p:strVal val="ppt_x"/>
                                          </p:val>
                                        </p:tav>
                                        <p:tav tm="100000">
                                          <p:val>
                                            <p:strVal val="ppt_x"/>
                                          </p:val>
                                        </p:tav>
                                      </p:tavLst>
                                    </p:anim>
                                    <p:anim calcmode="lin" valueType="num">
                                      <p:cBhvr>
                                        <p:cTn id="16" dur="1660" tmFilter="0.0,0.0;0.25,0.07;0.50,0.2;0.75,0.467;1.0,1.0">
                                          <p:stCondLst>
                                            <p:cond delay="0"/>
                                          </p:stCondLst>
                                        </p:cTn>
                                        <p:tgtEl>
                                          <p:spTgt spid="21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 dur="1660" tmFilter="0, 0; 0.125,0.2665; 0.25,0.4; 0.375,0.465; 0.5,0.5;  0.625,0.535; 0.75,0.6; 0.875,0.7335; 1,1">
                                          <p:stCondLst>
                                            <p:cond delay="1660"/>
                                          </p:stCondLst>
                                        </p:cTn>
                                        <p:tgtEl>
                                          <p:spTgt spid="21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8" dur="830" tmFilter="0, 0; 0.125,0.2665; 0.25,0.4; 0.375,0.465; 0.5,0.5;  0.625,0.535; 0.75,0.6; 0.875,0.7335; 1,1">
                                          <p:stCondLst>
                                            <p:cond delay="3310"/>
                                          </p:stCondLst>
                                        </p:cTn>
                                        <p:tgtEl>
                                          <p:spTgt spid="21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9" dur="410" tmFilter="0, 0; 0.125,0.2665; 0.25,0.4; 0.375,0.465; 0.5,0.5;  0.625,0.535; 0.75,0.6; 0.875,0.7335; 1,1">
                                          <p:stCondLst>
                                            <p:cond delay="4140"/>
                                          </p:stCondLst>
                                        </p:cTn>
                                        <p:tgtEl>
                                          <p:spTgt spid="21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0" dur="450" accel="50000">
                                          <p:stCondLst>
                                            <p:cond delay="4550"/>
                                          </p:stCondLst>
                                        </p:cTn>
                                        <p:tgtEl>
                                          <p:spTgt spid="214"/>
                                        </p:tgtEl>
                                        <p:attrNameLst>
                                          <p:attrName>ppt_y</p:attrName>
                                        </p:attrNameLst>
                                      </p:cBhvr>
                                      <p:tavLst>
                                        <p:tav tm="0">
                                          <p:val>
                                            <p:strVal val="ppt_y"/>
                                          </p:val>
                                        </p:tav>
                                        <p:tav tm="100000">
                                          <p:val>
                                            <p:strVal val="ppt_y+ppt_h"/>
                                          </p:val>
                                        </p:tav>
                                      </p:tavLst>
                                    </p:anim>
                                    <p:animScale>
                                      <p:cBhvr>
                                        <p:cTn id="21" dur="65">
                                          <p:stCondLst>
                                            <p:cond delay="1550"/>
                                          </p:stCondLst>
                                        </p:cTn>
                                        <p:tgtEl>
                                          <p:spTgt spid="214"/>
                                        </p:tgtEl>
                                      </p:cBhvr>
                                      <p:to x="100000" y="60000"/>
                                    </p:animScale>
                                    <p:animScale>
                                      <p:cBhvr>
                                        <p:cTn id="22" dur="415" decel="50000">
                                          <p:stCondLst>
                                            <p:cond delay="1615"/>
                                          </p:stCondLst>
                                        </p:cTn>
                                        <p:tgtEl>
                                          <p:spTgt spid="214"/>
                                        </p:tgtEl>
                                      </p:cBhvr>
                                      <p:to x="100000" y="100000"/>
                                    </p:animScale>
                                    <p:animScale>
                                      <p:cBhvr>
                                        <p:cTn id="23" dur="65">
                                          <p:stCondLst>
                                            <p:cond delay="3280"/>
                                          </p:stCondLst>
                                        </p:cTn>
                                        <p:tgtEl>
                                          <p:spTgt spid="214"/>
                                        </p:tgtEl>
                                      </p:cBhvr>
                                      <p:to x="100000" y="80000"/>
                                    </p:animScale>
                                    <p:animScale>
                                      <p:cBhvr>
                                        <p:cTn id="24" dur="415" decel="50000">
                                          <p:stCondLst>
                                            <p:cond delay="3345"/>
                                          </p:stCondLst>
                                        </p:cTn>
                                        <p:tgtEl>
                                          <p:spTgt spid="214"/>
                                        </p:tgtEl>
                                      </p:cBhvr>
                                      <p:to x="100000" y="100000"/>
                                    </p:animScale>
                                    <p:animScale>
                                      <p:cBhvr>
                                        <p:cTn id="25" dur="65">
                                          <p:stCondLst>
                                            <p:cond delay="4105"/>
                                          </p:stCondLst>
                                        </p:cTn>
                                        <p:tgtEl>
                                          <p:spTgt spid="214"/>
                                        </p:tgtEl>
                                      </p:cBhvr>
                                      <p:to x="100000" y="90000"/>
                                    </p:animScale>
                                    <p:animScale>
                                      <p:cBhvr>
                                        <p:cTn id="26" dur="415" decel="50000">
                                          <p:stCondLst>
                                            <p:cond delay="4170"/>
                                          </p:stCondLst>
                                        </p:cTn>
                                        <p:tgtEl>
                                          <p:spTgt spid="214"/>
                                        </p:tgtEl>
                                      </p:cBhvr>
                                      <p:to x="100000" y="100000"/>
                                    </p:animScale>
                                    <p:animScale>
                                      <p:cBhvr>
                                        <p:cTn id="27" dur="65">
                                          <p:stCondLst>
                                            <p:cond delay="4520"/>
                                          </p:stCondLst>
                                        </p:cTn>
                                        <p:tgtEl>
                                          <p:spTgt spid="214"/>
                                        </p:tgtEl>
                                      </p:cBhvr>
                                      <p:to x="100000" y="95000"/>
                                    </p:animScale>
                                    <p:animScale>
                                      <p:cBhvr>
                                        <p:cTn id="28" dur="415" decel="50000">
                                          <p:stCondLst>
                                            <p:cond delay="4585"/>
                                          </p:stCondLst>
                                        </p:cTn>
                                        <p:tgtEl>
                                          <p:spTgt spid="214"/>
                                        </p:tgtEl>
                                      </p:cBhvr>
                                      <p:to x="100000" y="100000"/>
                                    </p:animScale>
                                    <p:set>
                                      <p:cBhvr>
                                        <p:cTn id="29" dur="1" fill="hold">
                                          <p:stCondLst>
                                            <p:cond delay="4999"/>
                                          </p:stCondLst>
                                        </p:cTn>
                                        <p:tgtEl>
                                          <p:spTgt spid="2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7683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000" fill="hold"/>
                                        <p:tgtEl>
                                          <p:spTgt spid="17"/>
                                        </p:tgtEl>
                                        <p:attrNameLst>
                                          <p:attrName>ppt_x</p:attrName>
                                        </p:attrNameLst>
                                      </p:cBhvr>
                                      <p:tavLst>
                                        <p:tav tm="0">
                                          <p:val>
                                            <p:strVal val="0-#ppt_w/2"/>
                                          </p:val>
                                        </p:tav>
                                        <p:tav tm="100000">
                                          <p:val>
                                            <p:strVal val="#ppt_x"/>
                                          </p:val>
                                        </p:tav>
                                      </p:tavLst>
                                    </p:anim>
                                    <p:anim calcmode="lin" valueType="num">
                                      <p:cBhvr additive="base">
                                        <p:cTn id="39" dur="10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76818"/>
                                        </p:tgtEl>
                                        <p:attrNameLst>
                                          <p:attrName>style.visibility</p:attrName>
                                        </p:attrNameLst>
                                      </p:cBhvr>
                                      <p:to>
                                        <p:strVal val="visible"/>
                                      </p:to>
                                    </p:set>
                                    <p:anim calcmode="lin" valueType="num">
                                      <p:cBhvr additive="base">
                                        <p:cTn id="42" dur="1000" fill="hold"/>
                                        <p:tgtEl>
                                          <p:spTgt spid="76818"/>
                                        </p:tgtEl>
                                        <p:attrNameLst>
                                          <p:attrName>ppt_x</p:attrName>
                                        </p:attrNameLst>
                                      </p:cBhvr>
                                      <p:tavLst>
                                        <p:tav tm="0">
                                          <p:val>
                                            <p:strVal val="0-#ppt_w/2"/>
                                          </p:val>
                                        </p:tav>
                                        <p:tav tm="100000">
                                          <p:val>
                                            <p:strVal val="#ppt_x"/>
                                          </p:val>
                                        </p:tav>
                                      </p:tavLst>
                                    </p:anim>
                                    <p:anim calcmode="lin" valueType="num">
                                      <p:cBhvr additive="base">
                                        <p:cTn id="43" dur="1000" fill="hold"/>
                                        <p:tgtEl>
                                          <p:spTgt spid="76818"/>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0-#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76817"/>
                                        </p:tgtEl>
                                        <p:attrNameLst>
                                          <p:attrName>style.visibility</p:attrName>
                                        </p:attrNameLst>
                                      </p:cBhvr>
                                      <p:to>
                                        <p:strVal val="visible"/>
                                      </p:to>
                                    </p:set>
                                    <p:anim calcmode="lin" valueType="num">
                                      <p:cBhvr additive="base">
                                        <p:cTn id="52" dur="500" fill="hold"/>
                                        <p:tgtEl>
                                          <p:spTgt spid="76817"/>
                                        </p:tgtEl>
                                        <p:attrNameLst>
                                          <p:attrName>ppt_x</p:attrName>
                                        </p:attrNameLst>
                                      </p:cBhvr>
                                      <p:tavLst>
                                        <p:tav tm="0">
                                          <p:val>
                                            <p:strVal val="0-#ppt_w/2"/>
                                          </p:val>
                                        </p:tav>
                                        <p:tav tm="100000">
                                          <p:val>
                                            <p:strVal val="#ppt_x"/>
                                          </p:val>
                                        </p:tav>
                                      </p:tavLst>
                                    </p:anim>
                                    <p:anim calcmode="lin" valueType="num">
                                      <p:cBhvr additive="base">
                                        <p:cTn id="53" dur="500" fill="hold"/>
                                        <p:tgtEl>
                                          <p:spTgt spid="76817"/>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42" presetClass="entr" presetSubtype="0" fill="hold" grpId="0" nodeType="afterEffect">
                                  <p:stCondLst>
                                    <p:cond delay="0"/>
                                  </p:stCondLst>
                                  <p:childTnLst>
                                    <p:set>
                                      <p:cBhvr>
                                        <p:cTn id="56" dur="1" fill="hold">
                                          <p:stCondLst>
                                            <p:cond delay="0"/>
                                          </p:stCondLst>
                                        </p:cTn>
                                        <p:tgtEl>
                                          <p:spTgt spid="938"/>
                                        </p:tgtEl>
                                        <p:attrNameLst>
                                          <p:attrName>style.visibility</p:attrName>
                                        </p:attrNameLst>
                                      </p:cBhvr>
                                      <p:to>
                                        <p:strVal val="visible"/>
                                      </p:to>
                                    </p:set>
                                    <p:animEffect transition="in" filter="fade">
                                      <p:cBhvr>
                                        <p:cTn id="57" dur="1000"/>
                                        <p:tgtEl>
                                          <p:spTgt spid="938"/>
                                        </p:tgtEl>
                                      </p:cBhvr>
                                    </p:animEffect>
                                    <p:anim calcmode="lin" valueType="num">
                                      <p:cBhvr>
                                        <p:cTn id="58" dur="1000" fill="hold"/>
                                        <p:tgtEl>
                                          <p:spTgt spid="938"/>
                                        </p:tgtEl>
                                        <p:attrNameLst>
                                          <p:attrName>ppt_x</p:attrName>
                                        </p:attrNameLst>
                                      </p:cBhvr>
                                      <p:tavLst>
                                        <p:tav tm="0">
                                          <p:val>
                                            <p:strVal val="#ppt_x"/>
                                          </p:val>
                                        </p:tav>
                                        <p:tav tm="100000">
                                          <p:val>
                                            <p:strVal val="#ppt_x"/>
                                          </p:val>
                                        </p:tav>
                                      </p:tavLst>
                                    </p:anim>
                                    <p:anim calcmode="lin" valueType="num">
                                      <p:cBhvr>
                                        <p:cTn id="59" dur="1000" fill="hold"/>
                                        <p:tgtEl>
                                          <p:spTgt spid="9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1000" fill="hold"/>
                                        <p:tgtEl>
                                          <p:spTgt spid="19"/>
                                        </p:tgtEl>
                                        <p:attrNameLst>
                                          <p:attrName>ppt_x</p:attrName>
                                        </p:attrNameLst>
                                      </p:cBhvr>
                                      <p:tavLst>
                                        <p:tav tm="0">
                                          <p:val>
                                            <p:strVal val="0-#ppt_w/2"/>
                                          </p:val>
                                        </p:tav>
                                        <p:tav tm="100000">
                                          <p:val>
                                            <p:strVal val="#ppt_x"/>
                                          </p:val>
                                        </p:tav>
                                      </p:tavLst>
                                    </p:anim>
                                    <p:anim calcmode="lin" valueType="num">
                                      <p:cBhvr additive="base">
                                        <p:cTn id="65" dur="1000" fill="hold"/>
                                        <p:tgtEl>
                                          <p:spTgt spid="19"/>
                                        </p:tgtEl>
                                        <p:attrNameLst>
                                          <p:attrName>ppt_y</p:attrName>
                                        </p:attrNameLst>
                                      </p:cBhvr>
                                      <p:tavLst>
                                        <p:tav tm="0">
                                          <p:val>
                                            <p:strVal val="#ppt_y"/>
                                          </p:val>
                                        </p:tav>
                                        <p:tav tm="100000">
                                          <p:val>
                                            <p:strVal val="#ppt_y"/>
                                          </p:val>
                                        </p:tav>
                                      </p:tavLst>
                                    </p:anim>
                                  </p:childTnLst>
                                </p:cTn>
                              </p:par>
                              <p:par>
                                <p:cTn id="66" presetID="2" presetClass="entr" presetSubtype="8" fill="hold" nodeType="withEffect">
                                  <p:stCondLst>
                                    <p:cond delay="0"/>
                                  </p:stCondLst>
                                  <p:childTnLst>
                                    <p:set>
                                      <p:cBhvr>
                                        <p:cTn id="67" dur="1" fill="hold">
                                          <p:stCondLst>
                                            <p:cond delay="0"/>
                                          </p:stCondLst>
                                        </p:cTn>
                                        <p:tgtEl>
                                          <p:spTgt spid="1476"/>
                                        </p:tgtEl>
                                        <p:attrNameLst>
                                          <p:attrName>style.visibility</p:attrName>
                                        </p:attrNameLst>
                                      </p:cBhvr>
                                      <p:to>
                                        <p:strVal val="visible"/>
                                      </p:to>
                                    </p:set>
                                    <p:anim calcmode="lin" valueType="num">
                                      <p:cBhvr additive="base">
                                        <p:cTn id="68" dur="1000" fill="hold"/>
                                        <p:tgtEl>
                                          <p:spTgt spid="1476"/>
                                        </p:tgtEl>
                                        <p:attrNameLst>
                                          <p:attrName>ppt_x</p:attrName>
                                        </p:attrNameLst>
                                      </p:cBhvr>
                                      <p:tavLst>
                                        <p:tav tm="0">
                                          <p:val>
                                            <p:strVal val="0-#ppt_w/2"/>
                                          </p:val>
                                        </p:tav>
                                        <p:tav tm="100000">
                                          <p:val>
                                            <p:strVal val="#ppt_x"/>
                                          </p:val>
                                        </p:tav>
                                      </p:tavLst>
                                    </p:anim>
                                    <p:anim calcmode="lin" valueType="num">
                                      <p:cBhvr additive="base">
                                        <p:cTn id="69" dur="1000" fill="hold"/>
                                        <p:tgtEl>
                                          <p:spTgt spid="1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8" grpId="0" animBg="1"/>
      <p:bldP spid="214" grpId="0" animBg="1"/>
      <p:bldP spid="214" grpId="1" animBg="1"/>
      <p:bldP spid="76830"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r>
              <a:rPr lang="en-US" altLang="zh-CN" sz="3600" dirty="0" smtClean="0"/>
              <a:t>2. </a:t>
            </a:r>
            <a:r>
              <a:rPr lang="zh-CN" altLang="en-US" sz="3600" dirty="0" smtClean="0"/>
              <a:t>基因的丢失、扩增</a:t>
            </a:r>
          </a:p>
        </p:txBody>
      </p:sp>
      <p:sp>
        <p:nvSpPr>
          <p:cNvPr id="10243" name="Rectangle 3"/>
          <p:cNvSpPr>
            <a:spLocks noGrp="1" noChangeArrowheads="1"/>
          </p:cNvSpPr>
          <p:nvPr>
            <p:ph idx="1"/>
          </p:nvPr>
        </p:nvSpPr>
        <p:spPr/>
        <p:txBody>
          <a:bodyPr/>
          <a:lstStyle/>
          <a:p>
            <a:pPr eaLnBrk="1" hangingPunct="1"/>
            <a:r>
              <a:rPr lang="en-US" altLang="zh-CN" smtClean="0"/>
              <a:t>1</a:t>
            </a:r>
            <a:r>
              <a:rPr lang="zh-CN" altLang="en-US" smtClean="0"/>
              <a:t>）</a:t>
            </a:r>
            <a:r>
              <a:rPr lang="en-US" altLang="zh-CN" smtClean="0"/>
              <a:t> </a:t>
            </a:r>
            <a:r>
              <a:rPr lang="zh-CN" altLang="en-US" smtClean="0"/>
              <a:t>基因丢失</a:t>
            </a:r>
          </a:p>
          <a:p>
            <a:pPr lvl="1" eaLnBrk="1" hangingPunct="1"/>
            <a:r>
              <a:rPr lang="zh-CN" altLang="en-US" smtClean="0"/>
              <a:t>一些原生动物、昆虫的个体发育过程中，许多体细胞常会丢失整条或部分染色体，只有生殖细胞中始终保留整套染色体。</a:t>
            </a:r>
          </a:p>
          <a:p>
            <a:pPr lvl="1" eaLnBrk="1" hangingPunct="1"/>
            <a:r>
              <a:rPr lang="zh-CN" altLang="en-US" smtClean="0"/>
              <a:t>被丢失的染色体其上的遗传信息可能对体细胞来说没有什么意义，而对生殖细胞的发育也许是不可缺少的 。</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BB8BF6F1-7BD1-4508-A8D1-740D46A9ADC3}" type="slidenum">
              <a:rPr lang="en-US" altLang="zh-CN"/>
              <a:pPr>
                <a:defRPr/>
              </a:pPr>
              <a:t>7</a:t>
            </a:fld>
            <a:endParaRPr lang="en-US" altLang="zh-CN"/>
          </a:p>
        </p:txBody>
      </p:sp>
      <p:sp>
        <p:nvSpPr>
          <p:cNvPr id="2" name="日期占位符 1"/>
          <p:cNvSpPr>
            <a:spLocks noGrp="1"/>
          </p:cNvSpPr>
          <p:nvPr>
            <p:ph type="dt" sz="quarter" idx="10"/>
          </p:nvPr>
        </p:nvSpPr>
        <p:spPr/>
        <p:txBody>
          <a:bodyPr/>
          <a:lstStyle/>
          <a:p>
            <a:pPr>
              <a:defRPr/>
            </a:pPr>
            <a:fld id="{B6FC1AED-AA3C-43F2-B87F-FCFC3E4D0B5A}"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（五）真核生物转录后调控</a:t>
            </a:r>
            <a:endParaRPr lang="zh-CN" altLang="en-US" dirty="0"/>
          </a:p>
        </p:txBody>
      </p:sp>
      <p:sp>
        <p:nvSpPr>
          <p:cNvPr id="3" name="内容占位符 2"/>
          <p:cNvSpPr>
            <a:spLocks noGrp="1"/>
          </p:cNvSpPr>
          <p:nvPr>
            <p:ph idx="1"/>
          </p:nvPr>
        </p:nvSpPr>
        <p:spPr/>
        <p:txBody>
          <a:bodyPr>
            <a:normAutofit lnSpcReduction="10000"/>
          </a:bodyPr>
          <a:lstStyle/>
          <a:p>
            <a:pPr eaLnBrk="1" hangingPunct="1">
              <a:defRPr/>
            </a:pPr>
            <a:r>
              <a:rPr lang="zh-CN" altLang="en-US" dirty="0" smtClean="0"/>
              <a:t>包括</a:t>
            </a:r>
            <a:endParaRPr lang="en-US" altLang="zh-CN" dirty="0" smtClean="0"/>
          </a:p>
          <a:p>
            <a:pPr marL="971550" lvl="1" indent="-514350" eaLnBrk="1" hangingPunct="1">
              <a:buFont typeface="+mj-ea"/>
              <a:buAutoNum type="circleNumDbPlain"/>
              <a:defRPr/>
            </a:pPr>
            <a:r>
              <a:rPr lang="en-US" altLang="zh-CN" dirty="0" smtClean="0"/>
              <a:t>mRNA</a:t>
            </a:r>
            <a:r>
              <a:rPr lang="zh-CN" altLang="en-US" dirty="0" smtClean="0"/>
              <a:t>前体的剪切，加尾加帽</a:t>
            </a:r>
            <a:endParaRPr lang="en-US" altLang="zh-CN" dirty="0" smtClean="0"/>
          </a:p>
          <a:p>
            <a:pPr marL="971550" lvl="1" indent="-514350" eaLnBrk="1" hangingPunct="1">
              <a:buFont typeface="+mj-ea"/>
              <a:buAutoNum type="circleNumDbPlain"/>
              <a:defRPr/>
            </a:pPr>
            <a:r>
              <a:rPr lang="en-US" altLang="zh-CN" dirty="0" smtClean="0"/>
              <a:t>mRNA</a:t>
            </a:r>
            <a:r>
              <a:rPr lang="zh-CN" altLang="en-US" dirty="0" smtClean="0"/>
              <a:t>的编辑</a:t>
            </a:r>
            <a:endParaRPr lang="en-US" altLang="zh-CN" dirty="0" smtClean="0"/>
          </a:p>
          <a:p>
            <a:pPr marL="1371600" lvl="2" indent="-514350" eaLnBrk="1" hangingPunct="1">
              <a:defRPr/>
            </a:pPr>
            <a:r>
              <a:rPr lang="zh-CN" altLang="en-US" dirty="0" smtClean="0"/>
              <a:t>在</a:t>
            </a:r>
            <a:r>
              <a:rPr lang="en-US" altLang="zh-CN" dirty="0" smtClean="0"/>
              <a:t>mRNA</a:t>
            </a:r>
            <a:r>
              <a:rPr lang="zh-CN" altLang="en-US" dirty="0" smtClean="0"/>
              <a:t>水平上信息发生改变（碱基取代、插入或缺失）的过程</a:t>
            </a:r>
            <a:endParaRPr lang="en-US" altLang="zh-CN" dirty="0" smtClean="0"/>
          </a:p>
          <a:p>
            <a:pPr marL="971550" lvl="1" indent="-514350" eaLnBrk="1" hangingPunct="1">
              <a:buFont typeface="+mj-ea"/>
              <a:buAutoNum type="circleNumDbPlain"/>
              <a:defRPr/>
            </a:pPr>
            <a:r>
              <a:rPr lang="en-US" altLang="zh-CN" dirty="0" smtClean="0"/>
              <a:t>mRNA</a:t>
            </a:r>
            <a:r>
              <a:rPr lang="zh-CN" altLang="en-US" dirty="0" smtClean="0"/>
              <a:t>稳定性的调控</a:t>
            </a:r>
            <a:endParaRPr lang="en-US" altLang="zh-CN" dirty="0" smtClean="0"/>
          </a:p>
          <a:p>
            <a:pPr marL="1371600" lvl="2" indent="-514350" eaLnBrk="1" hangingPunct="1">
              <a:defRPr/>
            </a:pPr>
            <a:r>
              <a:rPr lang="zh-CN" altLang="en-US" dirty="0"/>
              <a:t>原核生物</a:t>
            </a:r>
            <a:r>
              <a:rPr lang="en-US" altLang="zh-CN" dirty="0"/>
              <a:t>mRNA</a:t>
            </a:r>
            <a:r>
              <a:rPr lang="zh-CN" altLang="en-US" dirty="0"/>
              <a:t>的半衰期平均</a:t>
            </a:r>
            <a:r>
              <a:rPr lang="en-US" altLang="zh-CN" dirty="0"/>
              <a:t>3min</a:t>
            </a:r>
            <a:r>
              <a:rPr lang="zh-CN" altLang="en-US" dirty="0"/>
              <a:t>。高等真核生物迅速生长的细胞中</a:t>
            </a:r>
            <a:r>
              <a:rPr lang="en-US" altLang="zh-CN" dirty="0"/>
              <a:t>mRNA</a:t>
            </a:r>
            <a:r>
              <a:rPr lang="zh-CN" altLang="en-US" dirty="0"/>
              <a:t>的半衰期平均</a:t>
            </a:r>
            <a:r>
              <a:rPr lang="en-US" altLang="zh-CN" dirty="0"/>
              <a:t>3h</a:t>
            </a:r>
            <a:r>
              <a:rPr lang="zh-CN" altLang="en-US" dirty="0"/>
              <a:t>。在高度分化的终端细胞中许多</a:t>
            </a:r>
            <a:r>
              <a:rPr lang="en-US" altLang="zh-CN" dirty="0"/>
              <a:t>mRNA</a:t>
            </a:r>
            <a:r>
              <a:rPr lang="zh-CN" altLang="en-US" dirty="0"/>
              <a:t>极其稳定，有的寿命长达数天。</a:t>
            </a:r>
          </a:p>
          <a:p>
            <a:pPr marL="1371600" lvl="2" indent="-514350" eaLnBrk="1" hangingPunct="1">
              <a:buFont typeface="+mj-ea"/>
              <a:buAutoNum type="circleNumDbPlain"/>
              <a:defRPr/>
            </a:pPr>
            <a:endParaRPr lang="zh-CN" altLang="en-US" dirty="0"/>
          </a:p>
          <a:p>
            <a:pPr marL="1371600" lvl="2" indent="-514350" eaLnBrk="1" hangingPunct="1">
              <a:buFont typeface="+mj-ea"/>
              <a:buAutoNum type="circleNumDbPlain"/>
              <a:defRPr/>
            </a:pPr>
            <a:endParaRPr lang="en-US" altLang="zh-CN" dirty="0" smtClean="0"/>
          </a:p>
          <a:p>
            <a:pPr marL="971550" lvl="1" indent="-514350" eaLnBrk="1" hangingPunct="1">
              <a:buFont typeface="+mj-ea"/>
              <a:buAutoNum type="circleNumDbPlain"/>
              <a:defRPr/>
            </a:pPr>
            <a:endParaRPr lang="zh-CN" altLang="en-US" dirty="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1732AF75-7828-43E6-8A68-386BC796346F}" type="slidenum">
              <a:rPr lang="en-US" altLang="zh-CN"/>
              <a:pPr>
                <a:defRPr/>
              </a:pPr>
              <a:t>70</a:t>
            </a:fld>
            <a:endParaRPr lang="en-US" altLang="zh-CN"/>
          </a:p>
        </p:txBody>
      </p:sp>
      <p:sp>
        <p:nvSpPr>
          <p:cNvPr id="7" name="日期占位符 6"/>
          <p:cNvSpPr>
            <a:spLocks noGrp="1"/>
          </p:cNvSpPr>
          <p:nvPr>
            <p:ph type="dt" sz="quarter" idx="10"/>
          </p:nvPr>
        </p:nvSpPr>
        <p:spPr/>
        <p:txBody>
          <a:bodyPr/>
          <a:lstStyle/>
          <a:p>
            <a:pPr>
              <a:defRPr/>
            </a:pPr>
            <a:fld id="{418AF57F-9193-4C40-8B24-5D2467078EBB}"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125538"/>
            <a:ext cx="7772400" cy="2159000"/>
          </a:xfrm>
        </p:spPr>
        <p:txBody>
          <a:bodyPr>
            <a:normAutofit fontScale="77500" lnSpcReduction="20000"/>
          </a:bodyPr>
          <a:lstStyle/>
          <a:p>
            <a:pPr eaLnBrk="1" hangingPunct="1">
              <a:defRPr/>
            </a:pPr>
            <a:r>
              <a:rPr lang="zh-CN" altLang="en-US" dirty="0">
                <a:latin typeface="Times New Roman" pitchFamily="18" charset="0"/>
                <a:cs typeface="Times New Roman" pitchFamily="18" charset="0"/>
              </a:rPr>
              <a:t>高等真核生物转铁蛋白受体</a:t>
            </a:r>
            <a:r>
              <a:rPr lang="en-US" altLang="zh-CN" dirty="0">
                <a:latin typeface="Times New Roman" pitchFamily="18" charset="0"/>
                <a:cs typeface="Times New Roman" pitchFamily="18" charset="0"/>
              </a:rPr>
              <a:t>(</a:t>
            </a:r>
            <a:r>
              <a:rPr lang="en-US" altLang="zh-CN" dirty="0" err="1">
                <a:latin typeface="Times New Roman" pitchFamily="18" charset="0"/>
                <a:cs typeface="Times New Roman" pitchFamily="18" charset="0"/>
              </a:rPr>
              <a:t>TfR</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和铁蛋白负责铁吸收和铁解毒。它们的</a:t>
            </a:r>
            <a:r>
              <a:rPr lang="en-US" altLang="zh-CN" dirty="0">
                <a:latin typeface="Times New Roman" pitchFamily="18" charset="0"/>
                <a:cs typeface="Times New Roman" pitchFamily="18" charset="0"/>
              </a:rPr>
              <a:t>mRNA</a:t>
            </a:r>
            <a:r>
              <a:rPr lang="zh-CN" altLang="en-US" dirty="0">
                <a:latin typeface="Times New Roman" pitchFamily="18" charset="0"/>
                <a:cs typeface="Times New Roman" pitchFamily="18" charset="0"/>
              </a:rPr>
              <a:t>上都存在有铁应答元件</a:t>
            </a:r>
            <a:r>
              <a:rPr lang="en-US" altLang="zh-CN" dirty="0">
                <a:latin typeface="Times New Roman" pitchFamily="18" charset="0"/>
                <a:cs typeface="Times New Roman" pitchFamily="18" charset="0"/>
              </a:rPr>
              <a:t>(iron responsive element</a:t>
            </a:r>
            <a:r>
              <a:rPr lang="zh-CN" altLang="en-US" dirty="0">
                <a:latin typeface="Times New Roman" pitchFamily="18" charset="0"/>
                <a:cs typeface="Times New Roman" pitchFamily="18" charset="0"/>
              </a:rPr>
              <a:t>，</a:t>
            </a:r>
            <a:r>
              <a:rPr lang="en-US" altLang="zh-CN" dirty="0">
                <a:solidFill>
                  <a:srgbClr val="FF0000"/>
                </a:solidFill>
                <a:latin typeface="Times New Roman" pitchFamily="18" charset="0"/>
                <a:cs typeface="Times New Roman" pitchFamily="18" charset="0"/>
              </a:rPr>
              <a:t>IRE</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IRE</a:t>
            </a:r>
            <a:r>
              <a:rPr lang="zh-CN" altLang="en-US" dirty="0">
                <a:latin typeface="Times New Roman" pitchFamily="18" charset="0"/>
                <a:cs typeface="Times New Roman" pitchFamily="18" charset="0"/>
              </a:rPr>
              <a:t>与</a:t>
            </a:r>
            <a:r>
              <a:rPr lang="en-US" altLang="zh-CN" dirty="0">
                <a:latin typeface="Times New Roman" pitchFamily="18" charset="0"/>
                <a:cs typeface="Times New Roman" pitchFamily="18" charset="0"/>
              </a:rPr>
              <a:t>IRE</a:t>
            </a:r>
            <a:r>
              <a:rPr lang="zh-CN" altLang="en-US" dirty="0">
                <a:latin typeface="Times New Roman" pitchFamily="18" charset="0"/>
                <a:cs typeface="Times New Roman" pitchFamily="18" charset="0"/>
              </a:rPr>
              <a:t>结合蛋白</a:t>
            </a:r>
            <a:r>
              <a:rPr lang="en-US" altLang="zh-CN" dirty="0">
                <a:latin typeface="Times New Roman" pitchFamily="18" charset="0"/>
                <a:cs typeface="Times New Roman" pitchFamily="18" charset="0"/>
              </a:rPr>
              <a:t>(</a:t>
            </a:r>
            <a:r>
              <a:rPr lang="en-US" altLang="zh-CN" dirty="0" smtClean="0">
                <a:solidFill>
                  <a:srgbClr val="FF0000"/>
                </a:solidFill>
                <a:latin typeface="Times New Roman" pitchFamily="18" charset="0"/>
                <a:cs typeface="Times New Roman" pitchFamily="18" charset="0"/>
              </a:rPr>
              <a:t>IRE-BP</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相互作用控制这两种</a:t>
            </a:r>
            <a:r>
              <a:rPr lang="en-US" altLang="zh-CN" dirty="0">
                <a:latin typeface="Times New Roman" pitchFamily="18" charset="0"/>
                <a:cs typeface="Times New Roman" pitchFamily="18" charset="0"/>
              </a:rPr>
              <a:t>mRNA</a:t>
            </a:r>
            <a:r>
              <a:rPr lang="zh-CN" altLang="en-US" dirty="0">
                <a:latin typeface="Times New Roman" pitchFamily="18" charset="0"/>
                <a:cs typeface="Times New Roman" pitchFamily="18" charset="0"/>
              </a:rPr>
              <a:t>的翻译。</a:t>
            </a:r>
          </a:p>
          <a:p>
            <a:pPr eaLnBrk="1" hangingPunct="1">
              <a:defRPr/>
            </a:pPr>
            <a:r>
              <a:rPr lang="zh-CN" altLang="en-US" dirty="0" smtClean="0">
                <a:latin typeface="Times New Roman" pitchFamily="18" charset="0"/>
                <a:cs typeface="Times New Roman" pitchFamily="18" charset="0"/>
              </a:rPr>
              <a:t>缺</a:t>
            </a:r>
            <a:r>
              <a:rPr lang="zh-CN" altLang="en-US" dirty="0">
                <a:latin typeface="Times New Roman" pitchFamily="18" charset="0"/>
                <a:cs typeface="Times New Roman" pitchFamily="18" charset="0"/>
              </a:rPr>
              <a:t>铁时，</a:t>
            </a:r>
            <a:r>
              <a:rPr lang="en-US" altLang="zh-CN" dirty="0" smtClean="0">
                <a:latin typeface="Times New Roman" pitchFamily="18" charset="0"/>
                <a:cs typeface="Times New Roman" pitchFamily="18" charset="0"/>
              </a:rPr>
              <a:t>IRE-BP</a:t>
            </a:r>
            <a:r>
              <a:rPr lang="zh-CN" altLang="en-US" dirty="0">
                <a:latin typeface="Times New Roman" pitchFamily="18" charset="0"/>
                <a:cs typeface="Times New Roman" pitchFamily="18" charset="0"/>
              </a:rPr>
              <a:t>与</a:t>
            </a:r>
            <a:r>
              <a:rPr lang="en-US" altLang="zh-CN" dirty="0">
                <a:latin typeface="Times New Roman" pitchFamily="18" charset="0"/>
                <a:cs typeface="Times New Roman" pitchFamily="18" charset="0"/>
              </a:rPr>
              <a:t>IRE</a:t>
            </a:r>
            <a:r>
              <a:rPr lang="zh-CN" altLang="en-US" dirty="0">
                <a:latin typeface="Times New Roman" pitchFamily="18" charset="0"/>
                <a:cs typeface="Times New Roman" pitchFamily="18" charset="0"/>
              </a:rPr>
              <a:t>结合阻止铁蛋白</a:t>
            </a:r>
            <a:r>
              <a:rPr lang="en-US" altLang="zh-CN" dirty="0" smtClean="0">
                <a:latin typeface="Times New Roman" pitchFamily="18" charset="0"/>
                <a:cs typeface="Times New Roman" pitchFamily="18" charset="0"/>
              </a:rPr>
              <a:t>mRNA</a:t>
            </a:r>
            <a:r>
              <a:rPr lang="zh-CN" altLang="en-US" dirty="0" smtClean="0">
                <a:latin typeface="Times New Roman" pitchFamily="18" charset="0"/>
                <a:cs typeface="Times New Roman" pitchFamily="18" charset="0"/>
              </a:rPr>
              <a:t>降解。</a:t>
            </a:r>
            <a:endParaRPr lang="zh-CN" altLang="en-US" dirty="0">
              <a:latin typeface="Times New Roman" pitchFamily="18" charset="0"/>
              <a:cs typeface="Times New Roman" pitchFamily="18" charset="0"/>
            </a:endParaRPr>
          </a:p>
          <a:p>
            <a:pPr eaLnBrk="1" hangingPunct="1">
              <a:defRPr/>
            </a:pPr>
            <a:endParaRPr lang="zh-CN" altLang="en-US" dirty="0">
              <a:latin typeface="Times New Roman" pitchFamily="18" charset="0"/>
              <a:cs typeface="Times New Roman" pitchFamily="18" charset="0"/>
            </a:endParaRP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8C0ED752-96D3-460F-B857-80AA32C65EDE}" type="slidenum">
              <a:rPr lang="en-US" altLang="zh-CN"/>
              <a:pPr>
                <a:defRPr/>
              </a:pPr>
              <a:t>71</a:t>
            </a:fld>
            <a:endParaRPr lang="en-US" altLang="zh-CN"/>
          </a:p>
        </p:txBody>
      </p:sp>
      <p:pic>
        <p:nvPicPr>
          <p:cNvPr id="78853" name="Picture 2" descr="mhtml:file://C:\Users\Du\Desktop\11_4%20转录后调控.mht!http://biobar.hbhcgz.cn/Article/UploadFiles/201104/2011041516531625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1500" y="3143250"/>
            <a:ext cx="8143875" cy="321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日期占位符 6"/>
          <p:cNvSpPr>
            <a:spLocks noGrp="1"/>
          </p:cNvSpPr>
          <p:nvPr>
            <p:ph type="dt" sz="quarter" idx="10"/>
          </p:nvPr>
        </p:nvSpPr>
        <p:spPr/>
        <p:txBody>
          <a:bodyPr/>
          <a:lstStyle/>
          <a:p>
            <a:pPr>
              <a:defRPr/>
            </a:pPr>
            <a:fld id="{F6DDD8FB-40BA-45E1-9546-4329E0185C01}" type="datetime1">
              <a:rPr lang="zh-CN" altLang="en-US" smtClean="0"/>
              <a:pPr>
                <a:defRPr/>
              </a:pPr>
              <a:t>2018/11/22</a:t>
            </a:fld>
            <a:endParaRPr lang="en-US" altLang="zh-CN"/>
          </a:p>
        </p:txBody>
      </p:sp>
      <p:sp>
        <p:nvSpPr>
          <p:cNvPr id="8" name="椭圆 7"/>
          <p:cNvSpPr/>
          <p:nvPr/>
        </p:nvSpPr>
        <p:spPr>
          <a:xfrm>
            <a:off x="4286250" y="2928938"/>
            <a:ext cx="1071563" cy="42862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bg2"/>
                </a:solidFill>
                <a:latin typeface="Times New Roman" pitchFamily="18" charset="0"/>
                <a:cs typeface="Times New Roman" pitchFamily="18" charset="0"/>
              </a:rPr>
              <a:t>IRE</a:t>
            </a:r>
            <a:endParaRPr lang="zh-CN" altLang="en-US" sz="2400" b="1" dirty="0">
              <a:solidFill>
                <a:schemeClr val="bg2"/>
              </a:solidFill>
              <a:latin typeface="Times New Roman" pitchFamily="18" charset="0"/>
              <a:cs typeface="Times New Roman" pitchFamily="18" charset="0"/>
            </a:endParaRPr>
          </a:p>
        </p:txBody>
      </p:sp>
      <p:sp>
        <p:nvSpPr>
          <p:cNvPr id="9" name="椭圆 8"/>
          <p:cNvSpPr/>
          <p:nvPr/>
        </p:nvSpPr>
        <p:spPr>
          <a:xfrm>
            <a:off x="285750" y="4429125"/>
            <a:ext cx="1714500" cy="5715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2"/>
                </a:solidFill>
                <a:latin typeface="Times New Roman" pitchFamily="18" charset="0"/>
                <a:cs typeface="Times New Roman" pitchFamily="18" charset="0"/>
              </a:rPr>
              <a:t>IRE-BP</a:t>
            </a:r>
            <a:endParaRPr lang="zh-CN" altLang="en-US" sz="2000" b="1" dirty="0">
              <a:solidFill>
                <a:schemeClr val="bg2"/>
              </a:solidFill>
              <a:latin typeface="Times New Roman" pitchFamily="18" charset="0"/>
              <a:cs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defRPr/>
            </a:pPr>
            <a:r>
              <a:rPr lang="zh-CN" altLang="en-US" dirty="0" smtClean="0"/>
              <a:t>基因表达调控复习范围</a:t>
            </a:r>
          </a:p>
        </p:txBody>
      </p:sp>
      <p:sp>
        <p:nvSpPr>
          <p:cNvPr id="98310" name="Rectangle 3"/>
          <p:cNvSpPr>
            <a:spLocks noGrp="1" noChangeArrowheads="1"/>
          </p:cNvSpPr>
          <p:nvPr>
            <p:ph idx="1"/>
          </p:nvPr>
        </p:nvSpPr>
        <p:spPr>
          <a:xfrm>
            <a:off x="685800" y="1412875"/>
            <a:ext cx="7772400" cy="4683125"/>
          </a:xfrm>
        </p:spPr>
        <p:txBody>
          <a:bodyPr>
            <a:normAutofit fontScale="92500" lnSpcReduction="20000"/>
          </a:bodyPr>
          <a:lstStyle/>
          <a:p>
            <a:pPr lvl="1" eaLnBrk="1" hangingPunct="1">
              <a:defRPr/>
            </a:pPr>
            <a:r>
              <a:rPr lang="zh-CN" altLang="en-US" dirty="0" smtClean="0"/>
              <a:t>掌握基因表达、顺式作用元件、反式作用因子、结构基因和调节基因的概念；</a:t>
            </a:r>
            <a:endParaRPr lang="en-US" altLang="zh-CN" dirty="0" smtClean="0"/>
          </a:p>
          <a:p>
            <a:pPr eaLnBrk="1" hangingPunct="1">
              <a:lnSpc>
                <a:spcPct val="80000"/>
              </a:lnSpc>
              <a:defRPr/>
            </a:pPr>
            <a:r>
              <a:rPr lang="zh-CN" altLang="en-US" sz="2800" dirty="0"/>
              <a:t>原核生物的基因表达调控</a:t>
            </a:r>
          </a:p>
          <a:p>
            <a:pPr lvl="1" eaLnBrk="1" hangingPunct="1">
              <a:lnSpc>
                <a:spcPct val="80000"/>
              </a:lnSpc>
              <a:defRPr/>
            </a:pPr>
            <a:r>
              <a:rPr lang="zh-CN" altLang="en-US" sz="2400" dirty="0"/>
              <a:t>掌握操纵子的结构与功能：</a:t>
            </a:r>
          </a:p>
          <a:p>
            <a:pPr lvl="2" eaLnBrk="1" hangingPunct="1">
              <a:lnSpc>
                <a:spcPct val="80000"/>
              </a:lnSpc>
              <a:defRPr/>
            </a:pPr>
            <a:r>
              <a:rPr lang="zh-CN" altLang="en-US" sz="2000" dirty="0"/>
              <a:t>结构基因群、启动子、操纵基因、调控基因、终止子</a:t>
            </a:r>
          </a:p>
          <a:p>
            <a:pPr lvl="1" eaLnBrk="1" hangingPunct="1">
              <a:lnSpc>
                <a:spcPct val="80000"/>
              </a:lnSpc>
              <a:defRPr/>
            </a:pPr>
            <a:r>
              <a:rPr lang="zh-CN" altLang="en-US" sz="2400" dirty="0"/>
              <a:t>掌握乳糖操纵子及其阻遏蛋白的负性调控。</a:t>
            </a:r>
          </a:p>
          <a:p>
            <a:pPr lvl="1" eaLnBrk="1" hangingPunct="1">
              <a:lnSpc>
                <a:spcPct val="80000"/>
              </a:lnSpc>
              <a:defRPr/>
            </a:pPr>
            <a:r>
              <a:rPr lang="zh-CN" altLang="en-US" sz="2400" dirty="0"/>
              <a:t>掌握乳糖操纵子的正性调控：</a:t>
            </a:r>
          </a:p>
          <a:p>
            <a:pPr lvl="2" eaLnBrk="1" hangingPunct="1">
              <a:lnSpc>
                <a:spcPct val="80000"/>
              </a:lnSpc>
              <a:defRPr/>
            </a:pPr>
            <a:r>
              <a:rPr lang="en-US" altLang="zh-CN" sz="2000" dirty="0" err="1"/>
              <a:t>cAMP</a:t>
            </a:r>
            <a:r>
              <a:rPr lang="en-US" altLang="zh-CN" sz="2000" dirty="0"/>
              <a:t>-CAP</a:t>
            </a:r>
            <a:r>
              <a:rPr lang="zh-CN" altLang="en-US" sz="2000" dirty="0"/>
              <a:t>复合物</a:t>
            </a:r>
          </a:p>
          <a:p>
            <a:pPr lvl="1" eaLnBrk="1" hangingPunct="1">
              <a:lnSpc>
                <a:spcPct val="80000"/>
              </a:lnSpc>
              <a:defRPr/>
            </a:pPr>
            <a:r>
              <a:rPr lang="zh-CN" altLang="en-US" sz="2400" dirty="0"/>
              <a:t>掌握色氨酸操纵子的调控模式：</a:t>
            </a:r>
          </a:p>
          <a:p>
            <a:pPr lvl="2" eaLnBrk="1" hangingPunct="1">
              <a:lnSpc>
                <a:spcPct val="80000"/>
              </a:lnSpc>
              <a:defRPr/>
            </a:pPr>
            <a:r>
              <a:rPr lang="zh-CN" altLang="en-US" sz="2000" dirty="0"/>
              <a:t>阻遏蛋白的负性调控</a:t>
            </a:r>
          </a:p>
          <a:p>
            <a:pPr lvl="2" eaLnBrk="1" hangingPunct="1">
              <a:lnSpc>
                <a:spcPct val="80000"/>
              </a:lnSpc>
              <a:defRPr/>
            </a:pPr>
            <a:r>
              <a:rPr lang="zh-CN" altLang="en-US" sz="2000" dirty="0"/>
              <a:t>衰减子的作用机制</a:t>
            </a:r>
          </a:p>
          <a:p>
            <a:pPr lvl="1" eaLnBrk="1" hangingPunct="1">
              <a:lnSpc>
                <a:spcPct val="80000"/>
              </a:lnSpc>
              <a:defRPr/>
            </a:pPr>
            <a:r>
              <a:rPr lang="zh-CN" altLang="en-US" sz="2400" smtClean="0"/>
              <a:t>熟悉转录</a:t>
            </a:r>
            <a:r>
              <a:rPr lang="zh-CN" altLang="en-US" sz="2400" dirty="0"/>
              <a:t>水平调控</a:t>
            </a:r>
          </a:p>
          <a:p>
            <a:pPr lvl="2" eaLnBrk="1" hangingPunct="1">
              <a:lnSpc>
                <a:spcPct val="80000"/>
              </a:lnSpc>
              <a:defRPr/>
            </a:pPr>
            <a:r>
              <a:rPr lang="zh-CN" altLang="en-US" sz="2000" dirty="0"/>
              <a:t>了解</a:t>
            </a:r>
            <a:r>
              <a:rPr lang="en-US" altLang="zh-CN" sz="2000" dirty="0"/>
              <a:t>RNA</a:t>
            </a:r>
            <a:r>
              <a:rPr lang="zh-CN" altLang="en-US" sz="2000" dirty="0"/>
              <a:t>聚合酶的转录起始调控</a:t>
            </a:r>
          </a:p>
          <a:p>
            <a:pPr lvl="1" eaLnBrk="1" hangingPunct="1">
              <a:defRPr/>
            </a:pPr>
            <a:endParaRPr lang="zh-CN" altLang="en-US" dirty="0" smtClean="0"/>
          </a:p>
          <a:p>
            <a:pPr eaLnBrk="1" hangingPunct="1">
              <a:buFont typeface="Wingdings" pitchFamily="2" charset="2"/>
              <a:buNone/>
              <a:defRPr/>
            </a:pPr>
            <a:endParaRPr lang="en-US" altLang="zh-CN" dirty="0"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D08A6605-05A3-46FB-B071-263B616C3D56}" type="slidenum">
              <a:rPr lang="en-US" altLang="zh-CN"/>
              <a:pPr>
                <a:defRPr/>
              </a:pPr>
              <a:t>72</a:t>
            </a:fld>
            <a:endParaRPr lang="en-US" altLang="zh-CN"/>
          </a:p>
        </p:txBody>
      </p:sp>
      <p:sp>
        <p:nvSpPr>
          <p:cNvPr id="2" name="日期占位符 1"/>
          <p:cNvSpPr>
            <a:spLocks noGrp="1"/>
          </p:cNvSpPr>
          <p:nvPr>
            <p:ph type="dt" sz="quarter" idx="10"/>
          </p:nvPr>
        </p:nvSpPr>
        <p:spPr/>
        <p:txBody>
          <a:bodyPr/>
          <a:lstStyle/>
          <a:p>
            <a:pPr>
              <a:defRPr/>
            </a:pPr>
            <a:fld id="{7164AD02-6A58-44B1-9E8E-180771C9D1B2}"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4213" y="0"/>
            <a:ext cx="7772400" cy="1143000"/>
          </a:xfrm>
        </p:spPr>
        <p:txBody>
          <a:bodyPr/>
          <a:lstStyle/>
          <a:p>
            <a:pPr eaLnBrk="1" hangingPunct="1">
              <a:defRPr/>
            </a:pPr>
            <a:r>
              <a:rPr lang="zh-CN" altLang="en-US" dirty="0" smtClean="0"/>
              <a:t>复习范围</a:t>
            </a:r>
          </a:p>
        </p:txBody>
      </p:sp>
      <p:sp>
        <p:nvSpPr>
          <p:cNvPr id="80899" name="Rectangle 3"/>
          <p:cNvSpPr>
            <a:spLocks noGrp="1" noChangeArrowheads="1"/>
          </p:cNvSpPr>
          <p:nvPr>
            <p:ph idx="1"/>
          </p:nvPr>
        </p:nvSpPr>
        <p:spPr>
          <a:xfrm>
            <a:off x="685800" y="981075"/>
            <a:ext cx="7772400" cy="5438775"/>
          </a:xfrm>
        </p:spPr>
        <p:txBody>
          <a:bodyPr/>
          <a:lstStyle/>
          <a:p>
            <a:pPr eaLnBrk="1" hangingPunct="1">
              <a:lnSpc>
                <a:spcPct val="80000"/>
              </a:lnSpc>
              <a:spcAft>
                <a:spcPct val="0"/>
              </a:spcAft>
            </a:pPr>
            <a:r>
              <a:rPr lang="zh-CN" altLang="en-US" sz="2800" dirty="0" smtClean="0"/>
              <a:t>真核基因表达调控</a:t>
            </a:r>
          </a:p>
          <a:p>
            <a:pPr lvl="1" eaLnBrk="1" hangingPunct="1">
              <a:lnSpc>
                <a:spcPct val="80000"/>
              </a:lnSpc>
              <a:spcAft>
                <a:spcPct val="0"/>
              </a:spcAft>
            </a:pPr>
            <a:r>
              <a:rPr lang="zh-CN" altLang="en-US" sz="2400" dirty="0" smtClean="0"/>
              <a:t>掌握真核生物基因组特点</a:t>
            </a:r>
          </a:p>
          <a:p>
            <a:pPr lvl="2" eaLnBrk="1" hangingPunct="1">
              <a:lnSpc>
                <a:spcPct val="80000"/>
              </a:lnSpc>
              <a:spcAft>
                <a:spcPct val="0"/>
              </a:spcAft>
            </a:pPr>
            <a:r>
              <a:rPr lang="zh-CN" altLang="en-US" sz="2000" dirty="0" smtClean="0"/>
              <a:t>真核生物与原核生物的</a:t>
            </a:r>
            <a:r>
              <a:rPr lang="zh-CN" altLang="en-GB" sz="2000" dirty="0" smtClean="0"/>
              <a:t>基因调控差异</a:t>
            </a:r>
          </a:p>
          <a:p>
            <a:pPr lvl="1" eaLnBrk="1" hangingPunct="1">
              <a:lnSpc>
                <a:spcPct val="80000"/>
              </a:lnSpc>
              <a:spcAft>
                <a:spcPct val="0"/>
              </a:spcAft>
            </a:pPr>
            <a:r>
              <a:rPr lang="zh-CN" altLang="en-US" sz="2400" dirty="0" smtClean="0"/>
              <a:t>了解染色体重排的调控</a:t>
            </a:r>
          </a:p>
          <a:p>
            <a:pPr eaLnBrk="1" hangingPunct="1">
              <a:lnSpc>
                <a:spcPct val="80000"/>
              </a:lnSpc>
              <a:spcAft>
                <a:spcPct val="0"/>
              </a:spcAft>
            </a:pPr>
            <a:r>
              <a:rPr lang="zh-CN" altLang="en-US" sz="2800" dirty="0" smtClean="0"/>
              <a:t>了解染色质水平的调控</a:t>
            </a:r>
          </a:p>
          <a:p>
            <a:pPr lvl="1" eaLnBrk="1" hangingPunct="1">
              <a:lnSpc>
                <a:spcPct val="80000"/>
              </a:lnSpc>
              <a:spcAft>
                <a:spcPct val="0"/>
              </a:spcAft>
            </a:pPr>
            <a:r>
              <a:rPr lang="zh-CN" altLang="en-US" sz="2400" dirty="0" smtClean="0"/>
              <a:t>活性染色质、活性染色质的结构特征以及组蛋白的修饰</a:t>
            </a:r>
          </a:p>
          <a:p>
            <a:pPr eaLnBrk="1" hangingPunct="1">
              <a:lnSpc>
                <a:spcPct val="80000"/>
              </a:lnSpc>
              <a:spcAft>
                <a:spcPct val="0"/>
              </a:spcAft>
            </a:pPr>
            <a:r>
              <a:rPr lang="zh-CN" altLang="en-US" sz="2800" dirty="0" smtClean="0"/>
              <a:t>了解</a:t>
            </a:r>
            <a:r>
              <a:rPr lang="en-US" altLang="zh-CN" sz="2800" dirty="0" smtClean="0"/>
              <a:t>DNA</a:t>
            </a:r>
            <a:r>
              <a:rPr lang="zh-CN" altLang="en-US" sz="2800" dirty="0" smtClean="0"/>
              <a:t>水平的调控</a:t>
            </a:r>
          </a:p>
          <a:p>
            <a:pPr eaLnBrk="1" hangingPunct="1">
              <a:lnSpc>
                <a:spcPct val="80000"/>
              </a:lnSpc>
              <a:spcAft>
                <a:spcPct val="0"/>
              </a:spcAft>
            </a:pPr>
            <a:r>
              <a:rPr lang="zh-CN" altLang="en-US" sz="2800" dirty="0" smtClean="0"/>
              <a:t>掌握和了解转录水平的调控</a:t>
            </a:r>
          </a:p>
          <a:p>
            <a:pPr lvl="1" eaLnBrk="1" hangingPunct="1">
              <a:lnSpc>
                <a:spcPct val="80000"/>
              </a:lnSpc>
              <a:spcAft>
                <a:spcPct val="0"/>
              </a:spcAft>
            </a:pPr>
            <a:r>
              <a:rPr lang="zh-CN" altLang="en-US" sz="2400" dirty="0" smtClean="0"/>
              <a:t>掌握顺式作用元件</a:t>
            </a:r>
          </a:p>
          <a:p>
            <a:pPr lvl="2" eaLnBrk="1" hangingPunct="1">
              <a:lnSpc>
                <a:spcPct val="80000"/>
              </a:lnSpc>
              <a:spcAft>
                <a:spcPct val="0"/>
              </a:spcAft>
            </a:pPr>
            <a:r>
              <a:rPr lang="zh-CN" altLang="en-US" sz="2000" dirty="0" smtClean="0"/>
              <a:t>启动子（核心启动子、上游启动子）、调控元件（增强子沉默子）和应答元件</a:t>
            </a:r>
          </a:p>
          <a:p>
            <a:pPr lvl="1" eaLnBrk="1" hangingPunct="1">
              <a:lnSpc>
                <a:spcPct val="80000"/>
              </a:lnSpc>
              <a:spcAft>
                <a:spcPct val="0"/>
              </a:spcAft>
            </a:pPr>
            <a:r>
              <a:rPr lang="zh-CN" altLang="en-US" sz="2400" dirty="0" smtClean="0"/>
              <a:t>了解反式作用因子</a:t>
            </a:r>
            <a:endParaRPr lang="en-US" altLang="zh-CN" sz="2400" dirty="0" smtClean="0"/>
          </a:p>
          <a:p>
            <a:pPr lvl="1" eaLnBrk="1" hangingPunct="1">
              <a:lnSpc>
                <a:spcPct val="80000"/>
              </a:lnSpc>
              <a:spcAft>
                <a:spcPct val="0"/>
              </a:spcAft>
            </a:pPr>
            <a:r>
              <a:rPr lang="zh-CN" altLang="en-US" sz="2400" dirty="0" smtClean="0"/>
              <a:t>了解转录激活蛋白和中介蛋白的作用方式</a:t>
            </a:r>
          </a:p>
          <a:p>
            <a:pPr lvl="1" eaLnBrk="1" hangingPunct="1">
              <a:lnSpc>
                <a:spcPct val="80000"/>
              </a:lnSpc>
              <a:spcAft>
                <a:spcPct val="0"/>
              </a:spcAft>
            </a:pPr>
            <a:endParaRPr lang="en-US" altLang="zh-CN" sz="2400" dirty="0"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87E8E604-C3DD-4731-AAD2-F4B50860E340}" type="slidenum">
              <a:rPr lang="en-US" altLang="zh-CN"/>
              <a:pPr>
                <a:defRPr/>
              </a:pPr>
              <a:t>73</a:t>
            </a:fld>
            <a:endParaRPr lang="en-US" altLang="zh-CN"/>
          </a:p>
        </p:txBody>
      </p:sp>
      <p:sp>
        <p:nvSpPr>
          <p:cNvPr id="2" name="日期占位符 1"/>
          <p:cNvSpPr>
            <a:spLocks noGrp="1"/>
          </p:cNvSpPr>
          <p:nvPr>
            <p:ph type="dt" sz="quarter" idx="10"/>
          </p:nvPr>
        </p:nvSpPr>
        <p:spPr/>
        <p:txBody>
          <a:bodyPr/>
          <a:lstStyle/>
          <a:p>
            <a:pPr>
              <a:defRPr/>
            </a:pPr>
            <a:fld id="{CFFA9706-7AA0-4D64-A1CC-52B7C5B5AF3C}"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defRPr/>
            </a:pPr>
            <a:r>
              <a:rPr lang="en-US" altLang="zh-CN" sz="3600" dirty="0" smtClean="0"/>
              <a:t>2</a:t>
            </a:r>
            <a:r>
              <a:rPr lang="zh-CN" altLang="en-US" sz="3600" dirty="0" smtClean="0"/>
              <a:t>）</a:t>
            </a:r>
            <a:r>
              <a:rPr lang="en-US" altLang="zh-CN" sz="3600" dirty="0" smtClean="0"/>
              <a:t> </a:t>
            </a:r>
            <a:r>
              <a:rPr lang="zh-CN" altLang="en-US" sz="3600" dirty="0" smtClean="0"/>
              <a:t>基因扩增</a:t>
            </a:r>
          </a:p>
        </p:txBody>
      </p:sp>
      <p:sp>
        <p:nvSpPr>
          <p:cNvPr id="13315" name="Rectangle 3"/>
          <p:cNvSpPr>
            <a:spLocks noGrp="1" noChangeArrowheads="1"/>
          </p:cNvSpPr>
          <p:nvPr>
            <p:ph idx="1"/>
          </p:nvPr>
        </p:nvSpPr>
        <p:spPr/>
        <p:txBody>
          <a:bodyPr/>
          <a:lstStyle/>
          <a:p>
            <a:pPr eaLnBrk="1" hangingPunct="1"/>
            <a:r>
              <a:rPr lang="en-US" altLang="zh-CN" smtClean="0"/>
              <a:t>DNA</a:t>
            </a:r>
            <a:r>
              <a:rPr lang="zh-CN" altLang="en-US" smtClean="0"/>
              <a:t>的扩增其本质是指细胞内特定基困拷贝数专一性大量增加的现象称为</a:t>
            </a:r>
            <a:r>
              <a:rPr lang="zh-CN" altLang="en-US" smtClean="0">
                <a:solidFill>
                  <a:schemeClr val="hlink"/>
                </a:solidFill>
              </a:rPr>
              <a:t>基因的扩增</a:t>
            </a:r>
            <a:r>
              <a:rPr lang="zh-CN" altLang="en-US" smtClean="0"/>
              <a:t>（</a:t>
            </a:r>
            <a:r>
              <a:rPr lang="en-US" altLang="zh-CN" smtClean="0"/>
              <a:t>amplification</a:t>
            </a:r>
            <a:r>
              <a:rPr lang="zh-CN" altLang="en-US" smtClean="0"/>
              <a:t>）。</a:t>
            </a:r>
          </a:p>
          <a:p>
            <a:pPr eaLnBrk="1" hangingPunct="1"/>
            <a:endParaRPr lang="en-US" altLang="zh-CN" smtClean="0"/>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A67C68A3-90D8-456C-B8BC-0565DAC97A54}" type="slidenum">
              <a:rPr lang="en-US" altLang="zh-CN"/>
              <a:pPr>
                <a:defRPr/>
              </a:pPr>
              <a:t>8</a:t>
            </a:fld>
            <a:endParaRPr lang="en-US" altLang="zh-CN"/>
          </a:p>
        </p:txBody>
      </p:sp>
      <p:sp>
        <p:nvSpPr>
          <p:cNvPr id="2" name="日期占位符 1"/>
          <p:cNvSpPr>
            <a:spLocks noGrp="1"/>
          </p:cNvSpPr>
          <p:nvPr>
            <p:ph type="dt" sz="quarter" idx="10"/>
          </p:nvPr>
        </p:nvSpPr>
        <p:spPr/>
        <p:txBody>
          <a:bodyPr/>
          <a:lstStyle/>
          <a:p>
            <a:pPr>
              <a:defRPr/>
            </a:pPr>
            <a:fld id="{3045FECD-8D70-4BCD-BD56-F1FAEA9E5F25}"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algn="l" eaLnBrk="1" hangingPunct="1">
              <a:defRPr/>
            </a:pPr>
            <a:r>
              <a:rPr lang="en-US" altLang="zh-CN" sz="3600" dirty="0" err="1" smtClean="0"/>
              <a:t>rRNA</a:t>
            </a:r>
            <a:r>
              <a:rPr lang="zh-CN" altLang="en-US" sz="3600" dirty="0" smtClean="0"/>
              <a:t>基因的扩增</a:t>
            </a:r>
          </a:p>
        </p:txBody>
      </p:sp>
      <p:sp>
        <p:nvSpPr>
          <p:cNvPr id="14339" name="Rectangle 3"/>
          <p:cNvSpPr>
            <a:spLocks noGrp="1" noChangeArrowheads="1"/>
          </p:cNvSpPr>
          <p:nvPr>
            <p:ph idx="1"/>
          </p:nvPr>
        </p:nvSpPr>
        <p:spPr/>
        <p:txBody>
          <a:bodyPr/>
          <a:lstStyle/>
          <a:p>
            <a:pPr eaLnBrk="1" hangingPunct="1"/>
            <a:r>
              <a:rPr lang="zh-CN" altLang="en-US" sz="2800" dirty="0" smtClean="0">
                <a:latin typeface="Times New Roman" pitchFamily="18" charset="0"/>
                <a:cs typeface="Times New Roman" pitchFamily="18" charset="0"/>
              </a:rPr>
              <a:t>非洲爪蟾的每条染色体上有约</a:t>
            </a:r>
            <a:r>
              <a:rPr lang="en-US" altLang="zh-CN" sz="2800" dirty="0" smtClean="0">
                <a:latin typeface="Times New Roman" pitchFamily="18" charset="0"/>
                <a:cs typeface="Times New Roman" pitchFamily="18" charset="0"/>
              </a:rPr>
              <a:t>450</a:t>
            </a:r>
            <a:r>
              <a:rPr lang="zh-CN" altLang="en-US" sz="2800" dirty="0" smtClean="0">
                <a:latin typeface="Times New Roman" pitchFamily="18" charset="0"/>
                <a:cs typeface="Times New Roman" pitchFamily="18" charset="0"/>
              </a:rPr>
              <a:t>拷贝编码</a:t>
            </a:r>
            <a:r>
              <a:rPr lang="en-US" altLang="zh-CN" sz="2800" dirty="0" smtClean="0">
                <a:latin typeface="Times New Roman" pitchFamily="18" charset="0"/>
                <a:cs typeface="Times New Roman" pitchFamily="18" charset="0"/>
              </a:rPr>
              <a:t>18S r RNA</a:t>
            </a:r>
            <a:r>
              <a:rPr lang="zh-CN" altLang="en-US" sz="2800" dirty="0" smtClean="0">
                <a:latin typeface="Times New Roman" pitchFamily="18" charset="0"/>
                <a:cs typeface="Times New Roman" pitchFamily="18" charset="0"/>
              </a:rPr>
              <a:t>和</a:t>
            </a:r>
            <a:r>
              <a:rPr lang="en-US" altLang="zh-CN" sz="2800" dirty="0" smtClean="0">
                <a:latin typeface="Times New Roman" pitchFamily="18" charset="0"/>
                <a:cs typeface="Times New Roman" pitchFamily="18" charset="0"/>
              </a:rPr>
              <a:t>28S r RNA</a:t>
            </a:r>
            <a:r>
              <a:rPr lang="zh-CN" altLang="en-US" sz="2800" dirty="0" smtClean="0">
                <a:latin typeface="Times New Roman" pitchFamily="18" charset="0"/>
                <a:cs typeface="Times New Roman" pitchFamily="18" charset="0"/>
              </a:rPr>
              <a:t>的</a:t>
            </a:r>
            <a:r>
              <a:rPr lang="en-US" altLang="zh-CN" sz="2800" dirty="0" smtClean="0">
                <a:latin typeface="Times New Roman" pitchFamily="18" charset="0"/>
                <a:cs typeface="Times New Roman" pitchFamily="18" charset="0"/>
              </a:rPr>
              <a:t>DNA</a:t>
            </a:r>
            <a:r>
              <a:rPr lang="zh-CN" altLang="en-US" sz="2800" dirty="0" smtClean="0">
                <a:latin typeface="Times New Roman" pitchFamily="18" charset="0"/>
                <a:cs typeface="Times New Roman" pitchFamily="18" charset="0"/>
              </a:rPr>
              <a:t>，它们成簇存在，重复串联在一起，形成核仁组织区。</a:t>
            </a:r>
          </a:p>
          <a:p>
            <a:pPr eaLnBrk="1" hangingPunct="1"/>
            <a:r>
              <a:rPr lang="zh-CN" altLang="en-US" sz="2800" dirty="0" smtClean="0">
                <a:latin typeface="Times New Roman" pitchFamily="18" charset="0"/>
                <a:cs typeface="Times New Roman" pitchFamily="18" charset="0"/>
              </a:rPr>
              <a:t>在卵母细胞中它们的拷贝数扩大了</a:t>
            </a:r>
            <a:r>
              <a:rPr lang="en-US" altLang="zh-CN" sz="2800" dirty="0" smtClean="0">
                <a:latin typeface="Times New Roman" pitchFamily="18" charset="0"/>
                <a:cs typeface="Times New Roman" pitchFamily="18" charset="0"/>
              </a:rPr>
              <a:t>1000</a:t>
            </a:r>
            <a:r>
              <a:rPr lang="zh-CN" altLang="en-US" sz="2800" dirty="0" smtClean="0">
                <a:latin typeface="Times New Roman" pitchFamily="18" charset="0"/>
                <a:cs typeface="Times New Roman" pitchFamily="18" charset="0"/>
              </a:rPr>
              <a:t>倍以上。产生的</a:t>
            </a:r>
            <a:r>
              <a:rPr lang="en-US" altLang="zh-CN" sz="2800" dirty="0" err="1" smtClean="0">
                <a:latin typeface="Times New Roman" pitchFamily="18" charset="0"/>
                <a:cs typeface="Times New Roman" pitchFamily="18" charset="0"/>
              </a:rPr>
              <a:t>rRNA</a:t>
            </a:r>
            <a:r>
              <a:rPr lang="zh-CN" altLang="en-US" sz="2800" dirty="0" smtClean="0">
                <a:latin typeface="Times New Roman" pitchFamily="18" charset="0"/>
                <a:cs typeface="Times New Roman" pitchFamily="18" charset="0"/>
              </a:rPr>
              <a:t>，组装成核糖体，储备在核仁中到减数分裂时再释放出来。 </a:t>
            </a:r>
          </a:p>
          <a:p>
            <a:pPr eaLnBrk="1" hangingPunct="1"/>
            <a:r>
              <a:rPr lang="zh-CN" altLang="en-US" sz="2800" dirty="0" smtClean="0">
                <a:latin typeface="Times New Roman" pitchFamily="18" charset="0"/>
                <a:cs typeface="Times New Roman" pitchFamily="18" charset="0"/>
              </a:rPr>
              <a:t>卵母细胞为胚胎的发育提供营养物质，直到发育成蝌蚪阶段。</a:t>
            </a:r>
          </a:p>
        </p:txBody>
      </p:sp>
      <p:sp>
        <p:nvSpPr>
          <p:cNvPr id="5" name="页脚占位符 4"/>
          <p:cNvSpPr>
            <a:spLocks noGrp="1"/>
          </p:cNvSpPr>
          <p:nvPr>
            <p:ph type="ftr" sz="quarter" idx="11"/>
          </p:nvPr>
        </p:nvSpPr>
        <p:spPr/>
        <p:txBody>
          <a:bodyPr/>
          <a:lstStyle/>
          <a:p>
            <a:pPr>
              <a:defRPr/>
            </a:pPr>
            <a:r>
              <a:rPr lang="zh-CN" altLang="en-US" smtClean="0"/>
              <a:t>药学院 金晶</a:t>
            </a:r>
            <a:endParaRPr lang="en-US" altLang="zh-CN"/>
          </a:p>
        </p:txBody>
      </p:sp>
      <p:sp>
        <p:nvSpPr>
          <p:cNvPr id="6" name="灯片编号占位符 5"/>
          <p:cNvSpPr>
            <a:spLocks noGrp="1"/>
          </p:cNvSpPr>
          <p:nvPr>
            <p:ph type="sldNum" sz="quarter" idx="12"/>
          </p:nvPr>
        </p:nvSpPr>
        <p:spPr/>
        <p:txBody>
          <a:bodyPr/>
          <a:lstStyle/>
          <a:p>
            <a:pPr>
              <a:defRPr/>
            </a:pPr>
            <a:fld id="{3B4D6C6C-BB9D-4B62-849E-C3E6651A32BE}" type="slidenum">
              <a:rPr lang="en-US" altLang="zh-CN"/>
              <a:pPr>
                <a:defRPr/>
              </a:pPr>
              <a:t>9</a:t>
            </a:fld>
            <a:endParaRPr lang="en-US" altLang="zh-CN"/>
          </a:p>
        </p:txBody>
      </p:sp>
      <p:sp>
        <p:nvSpPr>
          <p:cNvPr id="2" name="日期占位符 1"/>
          <p:cNvSpPr>
            <a:spLocks noGrp="1"/>
          </p:cNvSpPr>
          <p:nvPr>
            <p:ph type="dt" sz="quarter" idx="10"/>
          </p:nvPr>
        </p:nvSpPr>
        <p:spPr/>
        <p:txBody>
          <a:bodyPr/>
          <a:lstStyle/>
          <a:p>
            <a:pPr>
              <a:defRPr/>
            </a:pPr>
            <a:fld id="{9E634073-35A0-4A97-97D9-0DE37D5EDC91}" type="datetime1">
              <a:rPr lang="zh-CN" altLang="en-US" smtClean="0"/>
              <a:pPr>
                <a:defRPr/>
              </a:pPr>
              <a:t>2018/11/22</a:t>
            </a:fld>
            <a:endParaRPr lang="en-US" altLang="zh-CN"/>
          </a:p>
        </p:txBody>
      </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华文新魏"/>
        <a:ea typeface="华文新魏"/>
        <a:cs typeface=""/>
      </a:majorFont>
      <a:minorFont>
        <a:latin typeface="华文新魏"/>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华文新魏"/>
        <a:ea typeface="华文新魏"/>
        <a:cs typeface=""/>
      </a:majorFont>
      <a:minorFont>
        <a:latin typeface="华文新魏"/>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4298</TotalTime>
  <Words>6764</Words>
  <Application>Microsoft Office PowerPoint</Application>
  <PresentationFormat>全屏显示(4:3)</PresentationFormat>
  <Paragraphs>799</Paragraphs>
  <Slides>73</Slides>
  <Notes>35</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73</vt:i4>
      </vt:variant>
    </vt:vector>
  </HeadingPairs>
  <TitlesOfParts>
    <vt:vector size="76" baseType="lpstr">
      <vt:lpstr>Soaring</vt:lpstr>
      <vt:lpstr>1_Soaring</vt:lpstr>
      <vt:lpstr>CS ChemDraw Drawing</vt:lpstr>
      <vt:lpstr>二、真核基因表达调控</vt:lpstr>
      <vt:lpstr>真核生物与原核生物的基因调控差异</vt:lpstr>
      <vt:lpstr>真核基因表达的调控点</vt:lpstr>
      <vt:lpstr>（一）染色体结构对转录的影响</vt:lpstr>
      <vt:lpstr>幻灯片 5</vt:lpstr>
      <vt:lpstr>如：费城染色体</vt:lpstr>
      <vt:lpstr>2. 基因的丢失、扩增</vt:lpstr>
      <vt:lpstr>2） 基因扩增</vt:lpstr>
      <vt:lpstr>rRNA基因的扩增</vt:lpstr>
      <vt:lpstr>rRNA基因簇</vt:lpstr>
      <vt:lpstr>幻灯片 11</vt:lpstr>
      <vt:lpstr>幻灯片 12</vt:lpstr>
      <vt:lpstr>幻灯片 13</vt:lpstr>
      <vt:lpstr>幻灯片 14</vt:lpstr>
      <vt:lpstr>幻灯片 15</vt:lpstr>
      <vt:lpstr>幻灯片 16</vt:lpstr>
      <vt:lpstr>幻灯片 17</vt:lpstr>
      <vt:lpstr>（二）DNA的修饰</vt:lpstr>
      <vt:lpstr>1. DNA的甲基化和去甲基化</vt:lpstr>
      <vt:lpstr>DNA甲基化参与基因表达调控</vt:lpstr>
      <vt:lpstr>DNA甲基化酶</vt:lpstr>
      <vt:lpstr>幻灯片 22</vt:lpstr>
      <vt:lpstr>2. 组蛋白的修饰</vt:lpstr>
      <vt:lpstr>幻灯片 24</vt:lpstr>
      <vt:lpstr>（1） 组蛋白的乙酰化</vt:lpstr>
      <vt:lpstr>降低核小体的稳定性模型</vt:lpstr>
      <vt:lpstr>（2） 组蛋白的磷酸化</vt:lpstr>
      <vt:lpstr>（三）转录水平的调控</vt:lpstr>
      <vt:lpstr>1. 顺式作用元件</vt:lpstr>
      <vt:lpstr>启动子元件</vt:lpstr>
      <vt:lpstr>幻灯片 31</vt:lpstr>
      <vt:lpstr>真核启动子含有不同的组件</vt:lpstr>
      <vt:lpstr>表 哺乳动物RNA 聚合酶Ⅱ启动子上游转录因子结合的序列元件</vt:lpstr>
      <vt:lpstr>顺式作用元件的功能</vt:lpstr>
      <vt:lpstr>2） 调控元件</vt:lpstr>
      <vt:lpstr>增强子（enhancer）：</vt:lpstr>
      <vt:lpstr>幻灯片 37</vt:lpstr>
      <vt:lpstr>幻灯片 38</vt:lpstr>
      <vt:lpstr>应答元件(response element)</vt:lpstr>
      <vt:lpstr>表- 结合于反应元件的特殊转录因子</vt:lpstr>
      <vt:lpstr>2. 反式作用因子：</vt:lpstr>
      <vt:lpstr>转录因子的种类</vt:lpstr>
      <vt:lpstr>通用转录因子（基本转录因子）</vt:lpstr>
      <vt:lpstr>特异性转录因子</vt:lpstr>
      <vt:lpstr>转录因子的结构：</vt:lpstr>
      <vt:lpstr>1） DNA结合域</vt:lpstr>
      <vt:lpstr>(1) 螺旋-转角-螺旋 </vt:lpstr>
      <vt:lpstr>螺旋-转角-螺旋结构嵌入DNA双螺旋</vt:lpstr>
      <vt:lpstr>(2)锌指结构：</vt:lpstr>
      <vt:lpstr>C2H2锌指结构 </vt:lpstr>
      <vt:lpstr>C2C2锌指结构 </vt:lpstr>
      <vt:lpstr>锌指结构与DNA双螺旋结构结合</vt:lpstr>
      <vt:lpstr>(3)亮氨酸拉链结构：</vt:lpstr>
      <vt:lpstr>与DNA结合的示意图</vt:lpstr>
      <vt:lpstr>（4）螺旋-环-螺旋(HLH)</vt:lpstr>
      <vt:lpstr>螺旋-环-螺旋结构</vt:lpstr>
      <vt:lpstr>2） 转录激活域 </vt:lpstr>
      <vt:lpstr>酸性α-螺旋结构域</vt:lpstr>
      <vt:lpstr>富含谷氨酰胺结构域</vt:lpstr>
      <vt:lpstr>3. 转录起始复合物的形成</vt:lpstr>
      <vt:lpstr>TFⅡD的组装</vt:lpstr>
      <vt:lpstr>转录前起始复合物</vt:lpstr>
      <vt:lpstr>转录调节蛋白的主要功能</vt:lpstr>
      <vt:lpstr>激活因子</vt:lpstr>
      <vt:lpstr>中介蛋白 or 辅激活因子</vt:lpstr>
      <vt:lpstr>幻灯片 66</vt:lpstr>
      <vt:lpstr>4. 真核细胞转录终止</vt:lpstr>
      <vt:lpstr>1）HIV转录终止的调节</vt:lpstr>
      <vt:lpstr>2）热休克蛋白基因的转录终止调节</vt:lpstr>
      <vt:lpstr>（五）真核生物转录后调控</vt:lpstr>
      <vt:lpstr>幻灯片 71</vt:lpstr>
      <vt:lpstr>基因表达调控复习范围</vt:lpstr>
      <vt:lpstr>复习范围</vt:lpstr>
    </vt:vector>
  </TitlesOfParts>
  <Company>PHARMACY SCHOOL OF SUMS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第三节 真核基因表达调控</dc:title>
  <dc:creator>JUN DU</dc:creator>
  <cp:lastModifiedBy>deeplm</cp:lastModifiedBy>
  <cp:revision>206</cp:revision>
  <dcterms:created xsi:type="dcterms:W3CDTF">2006-09-24T08:13:41Z</dcterms:created>
  <dcterms:modified xsi:type="dcterms:W3CDTF">2018-11-22T01:16:01Z</dcterms:modified>
</cp:coreProperties>
</file>